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b" ContentType="application/vnd.ms-excel.sheet.binary.macroEnabled.12"/>
  <Default Extension="vml" ContentType="application/vnd.openxmlformats-officedocument.vmlDrawing"/>
  <Default Extension="jpg" ContentType="image/jpeg"/>
  <Default Extension="crdownload"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3.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tags/tag202.xml" ContentType="application/vnd.openxmlformats-officedocument.presentationml.tags+xml"/>
  <Override PartName="/ppt/notesSlides/notesSlide4.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charts/chart29.xml" ContentType="application/vnd.openxmlformats-officedocument.drawingml.chart+xml"/>
  <Override PartName="/ppt/charts/chart30.xml" ContentType="application/vnd.openxmlformats-officedocument.drawingml.chart+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tags/tag305.xml" ContentType="application/vnd.openxmlformats-officedocument.presentationml.tags+xml"/>
  <Override PartName="/ppt/tags/tag306.xml" ContentType="application/vnd.openxmlformats-officedocument.presentationml.tags+xml"/>
  <Override PartName="/ppt/notesSlides/notesSlide5.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6.xml" ContentType="application/vnd.openxmlformats-officedocument.presentationml.notesSlide+xml"/>
  <Override PartName="/ppt/tags/tag312.xml" ContentType="application/vnd.openxmlformats-officedocument.presentationml.tags+xml"/>
  <Override PartName="/ppt/tags/tag3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96" r:id="rId2"/>
    <p:sldId id="279" r:id="rId3"/>
    <p:sldId id="335" r:id="rId4"/>
    <p:sldId id="348" r:id="rId5"/>
    <p:sldId id="349" r:id="rId6"/>
    <p:sldId id="350" r:id="rId7"/>
    <p:sldId id="352" r:id="rId8"/>
    <p:sldId id="337" r:id="rId9"/>
    <p:sldId id="334" r:id="rId10"/>
    <p:sldId id="336" r:id="rId11"/>
    <p:sldId id="297" r:id="rId12"/>
    <p:sldId id="325" r:id="rId13"/>
    <p:sldId id="268" r:id="rId14"/>
    <p:sldId id="267" r:id="rId15"/>
    <p:sldId id="269" r:id="rId16"/>
    <p:sldId id="344" r:id="rId17"/>
    <p:sldId id="332" r:id="rId18"/>
    <p:sldId id="313" r:id="rId19"/>
    <p:sldId id="306" r:id="rId20"/>
    <p:sldId id="316" r:id="rId21"/>
    <p:sldId id="342" r:id="rId22"/>
    <p:sldId id="340" r:id="rId23"/>
    <p:sldId id="309" r:id="rId24"/>
    <p:sldId id="312" r:id="rId25"/>
    <p:sldId id="314" r:id="rId26"/>
    <p:sldId id="320" r:id="rId27"/>
    <p:sldId id="266" r:id="rId28"/>
    <p:sldId id="310" r:id="rId29"/>
    <p:sldId id="311" r:id="rId30"/>
    <p:sldId id="321" r:id="rId31"/>
    <p:sldId id="322" r:id="rId32"/>
    <p:sldId id="330" r:id="rId33"/>
    <p:sldId id="280" r:id="rId34"/>
    <p:sldId id="276"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922"/>
    <a:srgbClr val="7F7F7F"/>
    <a:srgbClr val="F2A16A"/>
    <a:srgbClr val="E6E6E6"/>
    <a:srgbClr val="F8F8F8"/>
    <a:srgbClr val="E7E6E6"/>
    <a:srgbClr val="FFFFFF"/>
    <a:srgbClr val="C94B1D"/>
    <a:srgbClr val="F8D0B4"/>
    <a:srgbClr val="F7E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598" autoAdjust="0"/>
  </p:normalViewPr>
  <p:slideViewPr>
    <p:cSldViewPr snapToGrid="0">
      <p:cViewPr varScale="1">
        <p:scale>
          <a:sx n="69" d="100"/>
          <a:sy n="69" d="100"/>
        </p:scale>
        <p:origin x="780"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Binary_Worksheet19.xlsb"/></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Binary_Worksheet20.xlsb"/></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2.xlsb"/></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Binary_Worksheet23.xlsb"/></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Binary_Worksheet24.xlsb"/></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Binary_Worksheet25.xlsb"/></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Binary_Worksheet26.xlsb"/></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Binary_Worksheet27.xlsb"/></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Binary_Worksheet28.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Binary_Worksheet29.xlsb"/></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Binary_Worksheet30.xlsb"/></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Binary_Worksheet31.xlsb"/></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Binary_Worksheet3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09744658676394E-2"/>
          <c:y val="0.13233830845771144"/>
          <c:w val="0.94580510682647212"/>
          <c:h val="0.8159203980099502"/>
        </c:manualLayout>
      </c:layout>
      <c:barChart>
        <c:barDir val="col"/>
        <c:grouping val="stacked"/>
        <c:varyColors val="0"/>
        <c:ser>
          <c:idx val="0"/>
          <c:order val="0"/>
          <c:spPr>
            <a:solidFill>
              <a:srgbClr val="E4664E"/>
            </a:solidFill>
            <a:ln>
              <a:noFill/>
            </a:ln>
          </c:spPr>
          <c:invertIfNegative val="0"/>
          <c:dPt>
            <c:idx val="0"/>
            <c:invertIfNegative val="0"/>
            <c:bubble3D val="0"/>
            <c:spPr>
              <a:solidFill>
                <a:schemeClr val="bg2"/>
              </a:solidFill>
              <a:ln>
                <a:noFill/>
              </a:ln>
            </c:spPr>
            <c:extLst>
              <c:ext xmlns:c16="http://schemas.microsoft.com/office/drawing/2014/chart" uri="{C3380CC4-5D6E-409C-BE32-E72D297353CC}">
                <c16:uniqueId val="{00000000-89DD-4F94-B44B-E0F4CEB1F99E}"/>
              </c:ext>
            </c:extLst>
          </c:dPt>
          <c:dPt>
            <c:idx val="2"/>
            <c:invertIfNegative val="0"/>
            <c:bubble3D val="0"/>
            <c:spPr>
              <a:solidFill>
                <a:schemeClr val="bg2"/>
              </a:solidFill>
              <a:ln>
                <a:noFill/>
              </a:ln>
            </c:spPr>
            <c:extLst>
              <c:ext xmlns:c16="http://schemas.microsoft.com/office/drawing/2014/chart" uri="{C3380CC4-5D6E-409C-BE32-E72D297353CC}">
                <c16:uniqueId val="{00000001-89DD-4F94-B44B-E0F4CEB1F99E}"/>
              </c:ext>
            </c:extLst>
          </c:dPt>
          <c:dLbls>
            <c:dLbl>
              <c:idx val="0"/>
              <c:layout>
                <c:manualLayout>
                  <c:x val="0"/>
                  <c:y val="-0.16218905472636816"/>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9DD-4F94-B44B-E0F4CEB1F99E}"/>
                </c:ext>
              </c:extLst>
            </c:dLbl>
            <c:dLbl>
              <c:idx val="1"/>
              <c:layout>
                <c:manualLayout>
                  <c:x val="0"/>
                  <c:y val="-0.16716417910447762"/>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9DD-4F94-B44B-E0F4CEB1F99E}"/>
                </c:ext>
              </c:extLst>
            </c:dLbl>
            <c:dLbl>
              <c:idx val="2"/>
              <c:layout>
                <c:manualLayout>
                  <c:x val="0"/>
                  <c:y val="-0.43383084577114428"/>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9DD-4F94-B44B-E0F4CEB1F99E}"/>
                </c:ext>
              </c:extLst>
            </c:dLbl>
            <c:dLbl>
              <c:idx val="3"/>
              <c:layout>
                <c:manualLayout>
                  <c:x val="0"/>
                  <c:y val="-0.47363184079601989"/>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9DD-4F94-B44B-E0F4CEB1F99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51.606099999999998</c:v>
                </c:pt>
                <c:pt idx="1">
                  <c:v>53.868500000000004</c:v>
                </c:pt>
                <c:pt idx="2">
                  <c:v>195.39619999999999</c:v>
                </c:pt>
                <c:pt idx="3">
                  <c:v>216.94009999999997</c:v>
                </c:pt>
              </c:numCache>
            </c:numRef>
          </c:val>
          <c:extLst>
            <c:ext xmlns:c16="http://schemas.microsoft.com/office/drawing/2014/chart" uri="{C3380CC4-5D6E-409C-BE32-E72D297353CC}">
              <c16:uniqueId val="{00000004-89DD-4F94-B44B-E0F4CEB1F99E}"/>
            </c:ext>
          </c:extLst>
        </c:ser>
        <c:dLbls>
          <c:showLegendKey val="0"/>
          <c:showVal val="0"/>
          <c:showCatName val="0"/>
          <c:showSerName val="0"/>
          <c:showPercent val="0"/>
          <c:showBubbleSize val="0"/>
        </c:dLbls>
        <c:gapWidth val="80"/>
        <c:overlap val="100"/>
        <c:axId val="1626371183"/>
        <c:axId val="1"/>
      </c:barChart>
      <c:catAx>
        <c:axId val="162637118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16.94009999999997"/>
          <c:min val="0"/>
        </c:scaling>
        <c:delete val="1"/>
        <c:axPos val="l"/>
        <c:numFmt formatCode="General" sourceLinked="1"/>
        <c:majorTickMark val="out"/>
        <c:minorTickMark val="none"/>
        <c:tickLblPos val="nextTo"/>
        <c:crossAx val="1626371183"/>
        <c:crosses val="min"/>
        <c:crossBetween val="between"/>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253731343283583E-2"/>
          <c:y val="0.15573770491803279"/>
          <c:w val="0.95149253731343286"/>
          <c:h val="0.78337236533957844"/>
        </c:manualLayout>
      </c:layout>
      <c:barChart>
        <c:barDir val="col"/>
        <c:grouping val="stacked"/>
        <c:varyColors val="0"/>
        <c:ser>
          <c:idx val="0"/>
          <c:order val="0"/>
          <c:spPr>
            <a:solidFill>
              <a:srgbClr val="E4664E"/>
            </a:solidFill>
            <a:ln>
              <a:noFill/>
            </a:ln>
          </c:spPr>
          <c:invertIfNegative val="0"/>
          <c:dPt>
            <c:idx val="0"/>
            <c:invertIfNegative val="0"/>
            <c:bubble3D val="0"/>
            <c:spPr>
              <a:solidFill>
                <a:schemeClr val="bg2"/>
              </a:solidFill>
              <a:ln>
                <a:noFill/>
              </a:ln>
            </c:spPr>
            <c:extLst>
              <c:ext xmlns:c16="http://schemas.microsoft.com/office/drawing/2014/chart" uri="{C3380CC4-5D6E-409C-BE32-E72D297353CC}">
                <c16:uniqueId val="{00000000-C69C-4AAE-80AE-F497EA9DD21C}"/>
              </c:ext>
            </c:extLst>
          </c:dPt>
          <c:dLbls>
            <c:dLbl>
              <c:idx val="0"/>
              <c:layout>
                <c:manualLayout>
                  <c:x val="0"/>
                  <c:y val="-0.46604215456674475"/>
                </c:manualLayout>
              </c:layout>
              <c:numFmt formatCode="#,##0;&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69C-4AAE-80AE-F497EA9DD21C}"/>
                </c:ext>
              </c:extLst>
            </c:dLbl>
            <c:dLbl>
              <c:idx val="1"/>
              <c:layout>
                <c:manualLayout>
                  <c:x val="0"/>
                  <c:y val="-0.46955503512880564"/>
                </c:manualLayout>
              </c:layout>
              <c:numFmt formatCode="#,##0;&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69C-4AAE-80AE-F497EA9DD21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313.64044000000001</c:v>
                </c:pt>
                <c:pt idx="1">
                  <c:v>316.21496000000002</c:v>
                </c:pt>
              </c:numCache>
            </c:numRef>
          </c:val>
          <c:extLst>
            <c:ext xmlns:c16="http://schemas.microsoft.com/office/drawing/2014/chart" uri="{C3380CC4-5D6E-409C-BE32-E72D297353CC}">
              <c16:uniqueId val="{00000002-C69C-4AAE-80AE-F497EA9DD21C}"/>
            </c:ext>
          </c:extLst>
        </c:ser>
        <c:dLbls>
          <c:showLegendKey val="0"/>
          <c:showVal val="0"/>
          <c:showCatName val="0"/>
          <c:showSerName val="0"/>
          <c:showPercent val="0"/>
          <c:showBubbleSize val="0"/>
        </c:dLbls>
        <c:gapWidth val="150"/>
        <c:overlap val="100"/>
        <c:axId val="380009904"/>
        <c:axId val="1"/>
      </c:barChart>
      <c:catAx>
        <c:axId val="38000990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16.21496000000002"/>
          <c:min val="0"/>
        </c:scaling>
        <c:delete val="1"/>
        <c:axPos val="l"/>
        <c:numFmt formatCode="General" sourceLinked="1"/>
        <c:majorTickMark val="out"/>
        <c:minorTickMark val="none"/>
        <c:tickLblPos val="nextTo"/>
        <c:crossAx val="380009904"/>
        <c:crosses val="min"/>
        <c:crossBetween val="between"/>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253731343283583E-2"/>
          <c:y val="0.15573770491803279"/>
          <c:w val="0.95149253731343286"/>
          <c:h val="0.78337236533957844"/>
        </c:manualLayout>
      </c:layout>
      <c:barChart>
        <c:barDir val="col"/>
        <c:grouping val="stacked"/>
        <c:varyColors val="0"/>
        <c:ser>
          <c:idx val="0"/>
          <c:order val="0"/>
          <c:spPr>
            <a:solidFill>
              <a:srgbClr val="E4664E"/>
            </a:solidFill>
            <a:ln>
              <a:noFill/>
            </a:ln>
          </c:spPr>
          <c:invertIfNegative val="0"/>
          <c:dPt>
            <c:idx val="0"/>
            <c:invertIfNegative val="0"/>
            <c:bubble3D val="0"/>
            <c:spPr>
              <a:solidFill>
                <a:schemeClr val="bg2"/>
              </a:solidFill>
              <a:ln>
                <a:noFill/>
              </a:ln>
            </c:spPr>
            <c:extLst>
              <c:ext xmlns:c16="http://schemas.microsoft.com/office/drawing/2014/chart" uri="{C3380CC4-5D6E-409C-BE32-E72D297353CC}">
                <c16:uniqueId val="{00000000-6427-4357-B6B7-177C71CE19DB}"/>
              </c:ext>
            </c:extLst>
          </c:dPt>
          <c:dLbls>
            <c:dLbl>
              <c:idx val="0"/>
              <c:layout>
                <c:manualLayout>
                  <c:x val="0"/>
                  <c:y val="-0.44730679156908665"/>
                </c:manualLayout>
              </c:layout>
              <c:numFmt formatCode="#,##0;&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427-4357-B6B7-177C71CE19DB}"/>
                </c:ext>
              </c:extLst>
            </c:dLbl>
            <c:dLbl>
              <c:idx val="1"/>
              <c:layout>
                <c:manualLayout>
                  <c:x val="0"/>
                  <c:y val="-0.46955503512880564"/>
                </c:manualLayout>
              </c:layout>
              <c:numFmt formatCode="#,##0;&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427-4357-B6B7-177C71CE19D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644.55600000000004</c:v>
                </c:pt>
                <c:pt idx="1">
                  <c:v>680.8</c:v>
                </c:pt>
              </c:numCache>
            </c:numRef>
          </c:val>
          <c:extLst>
            <c:ext xmlns:c16="http://schemas.microsoft.com/office/drawing/2014/chart" uri="{C3380CC4-5D6E-409C-BE32-E72D297353CC}">
              <c16:uniqueId val="{00000002-6427-4357-B6B7-177C71CE19DB}"/>
            </c:ext>
          </c:extLst>
        </c:ser>
        <c:dLbls>
          <c:showLegendKey val="0"/>
          <c:showVal val="0"/>
          <c:showCatName val="0"/>
          <c:showSerName val="0"/>
          <c:showPercent val="0"/>
          <c:showBubbleSize val="0"/>
        </c:dLbls>
        <c:gapWidth val="150"/>
        <c:overlap val="100"/>
        <c:axId val="37558064"/>
        <c:axId val="1"/>
      </c:barChart>
      <c:catAx>
        <c:axId val="3755806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80.8"/>
          <c:min val="0"/>
        </c:scaling>
        <c:delete val="1"/>
        <c:axPos val="l"/>
        <c:numFmt formatCode="General" sourceLinked="1"/>
        <c:majorTickMark val="out"/>
        <c:minorTickMark val="none"/>
        <c:tickLblPos val="nextTo"/>
        <c:crossAx val="37558064"/>
        <c:crosses val="min"/>
        <c:crossBetween val="between"/>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253731343283583E-2"/>
          <c:y val="5.8361391694725026E-2"/>
          <c:w val="0.95149253731343286"/>
          <c:h val="0.88327721661054992"/>
        </c:manualLayout>
      </c:layout>
      <c:barChart>
        <c:barDir val="col"/>
        <c:grouping val="stacked"/>
        <c:varyColors val="0"/>
        <c:ser>
          <c:idx val="0"/>
          <c:order val="0"/>
          <c:spPr>
            <a:solidFill>
              <a:schemeClr val="bg2"/>
            </a:solidFill>
            <a:ln>
              <a:noFill/>
            </a:ln>
          </c:spPr>
          <c:invertIfNegative val="0"/>
          <c:dLbls>
            <c:dLbl>
              <c:idx val="0"/>
              <c:layout>
                <c:manualLayout>
                  <c:x val="0"/>
                  <c:y val="-2.2446689113355782E-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D25-42DD-8C2E-E0AE09A24884}"/>
                </c:ext>
              </c:extLst>
            </c:dLbl>
            <c:dLbl>
              <c:idx val="1"/>
              <c:layout>
                <c:manualLayout>
                  <c:x val="0"/>
                  <c:y val="-2.2446689113355782E-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D25-42DD-8C2E-E0AE09A2488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53.197899999999997</c:v>
                </c:pt>
                <c:pt idx="1">
                  <c:v>45.826300000000003</c:v>
                </c:pt>
              </c:numCache>
            </c:numRef>
          </c:val>
          <c:extLst>
            <c:ext xmlns:c16="http://schemas.microsoft.com/office/drawing/2014/chart" uri="{C3380CC4-5D6E-409C-BE32-E72D297353CC}">
              <c16:uniqueId val="{00000002-4D25-42DD-8C2E-E0AE09A24884}"/>
            </c:ext>
          </c:extLst>
        </c:ser>
        <c:ser>
          <c:idx val="1"/>
          <c:order val="1"/>
          <c:spPr>
            <a:solidFill>
              <a:srgbClr val="E4664E"/>
            </a:solidFill>
            <a:ln>
              <a:noFill/>
            </a:ln>
          </c:spPr>
          <c:invertIfNegative val="0"/>
          <c:dLbls>
            <c:dLbl>
              <c:idx val="0"/>
              <c:layout>
                <c:manualLayout>
                  <c:x val="0"/>
                  <c:y val="-2.2446689113355782E-3"/>
                </c:manualLayout>
              </c:layout>
              <c:numFmt formatCode="#,##0.00;&quot;-&quot;#,##0.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D25-42DD-8C2E-E0AE09A24884}"/>
                </c:ext>
              </c:extLst>
            </c:dLbl>
            <c:dLbl>
              <c:idx val="1"/>
              <c:layout>
                <c:manualLayout>
                  <c:x val="0"/>
                  <c:y val="-2.2446689113355782E-3"/>
                </c:manualLayout>
              </c:layout>
              <c:numFmt formatCode="#,##0.00;&quot;-&quot;#,##0.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D25-42DD-8C2E-E0AE09A2488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97.585700000000003</c:v>
                </c:pt>
                <c:pt idx="1">
                  <c:v>113.74549999999999</c:v>
                </c:pt>
              </c:numCache>
            </c:numRef>
          </c:val>
          <c:extLst>
            <c:ext xmlns:c16="http://schemas.microsoft.com/office/drawing/2014/chart" uri="{C3380CC4-5D6E-409C-BE32-E72D297353CC}">
              <c16:uniqueId val="{00000005-4D25-42DD-8C2E-E0AE09A24884}"/>
            </c:ext>
          </c:extLst>
        </c:ser>
        <c:dLbls>
          <c:showLegendKey val="0"/>
          <c:showVal val="0"/>
          <c:showCatName val="0"/>
          <c:showSerName val="0"/>
          <c:showPercent val="0"/>
          <c:showBubbleSize val="0"/>
        </c:dLbls>
        <c:gapWidth val="80"/>
        <c:overlap val="100"/>
        <c:axId val="1161823407"/>
        <c:axId val="1"/>
      </c:barChart>
      <c:catAx>
        <c:axId val="116182340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9.5718"/>
          <c:min val="0"/>
        </c:scaling>
        <c:delete val="1"/>
        <c:axPos val="l"/>
        <c:numFmt formatCode="General" sourceLinked="1"/>
        <c:majorTickMark val="out"/>
        <c:minorTickMark val="none"/>
        <c:tickLblPos val="nextTo"/>
        <c:crossAx val="1161823407"/>
        <c:crosses val="min"/>
        <c:crossBetween val="between"/>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37567405632115"/>
          <c:y val="4.4217687074829932E-2"/>
          <c:w val="0.64230077890952664"/>
          <c:h val="0.91156462585034015"/>
        </c:manualLayout>
      </c:layout>
      <c:pieChart>
        <c:varyColors val="0"/>
        <c:ser>
          <c:idx val="0"/>
          <c:order val="0"/>
          <c:dPt>
            <c:idx val="0"/>
            <c:bubble3D val="0"/>
            <c:spPr>
              <a:solidFill>
                <a:srgbClr val="E4664E"/>
              </a:solidFill>
              <a:ln>
                <a:noFill/>
              </a:ln>
            </c:spPr>
            <c:extLst>
              <c:ext xmlns:c16="http://schemas.microsoft.com/office/drawing/2014/chart" uri="{C3380CC4-5D6E-409C-BE32-E72D297353CC}">
                <c16:uniqueId val="{00000000-9F11-4551-BB1D-F17682E6E790}"/>
              </c:ext>
            </c:extLst>
          </c:dPt>
          <c:dPt>
            <c:idx val="1"/>
            <c:bubble3D val="0"/>
            <c:spPr>
              <a:solidFill>
                <a:schemeClr val="bg2"/>
              </a:solidFill>
              <a:ln>
                <a:noFill/>
              </a:ln>
            </c:spPr>
            <c:extLst>
              <c:ext xmlns:c16="http://schemas.microsoft.com/office/drawing/2014/chart" uri="{C3380CC4-5D6E-409C-BE32-E72D297353CC}">
                <c16:uniqueId val="{00000001-9F11-4551-BB1D-F17682E6E790}"/>
              </c:ext>
            </c:extLst>
          </c:dPt>
          <c:dPt>
            <c:idx val="2"/>
            <c:bubble3D val="0"/>
            <c:spPr>
              <a:solidFill>
                <a:schemeClr val="accent3"/>
              </a:solidFill>
              <a:ln>
                <a:noFill/>
              </a:ln>
            </c:spPr>
            <c:extLst>
              <c:ext xmlns:c16="http://schemas.microsoft.com/office/drawing/2014/chart" uri="{C3380CC4-5D6E-409C-BE32-E72D297353CC}">
                <c16:uniqueId val="{00000002-9F11-4551-BB1D-F17682E6E790}"/>
              </c:ext>
            </c:extLst>
          </c:dPt>
          <c:dPt>
            <c:idx val="3"/>
            <c:bubble3D val="0"/>
            <c:spPr>
              <a:solidFill>
                <a:srgbClr val="F2A16A"/>
              </a:solidFill>
              <a:ln>
                <a:noFill/>
              </a:ln>
            </c:spPr>
            <c:extLst>
              <c:ext xmlns:c16="http://schemas.microsoft.com/office/drawing/2014/chart" uri="{C3380CC4-5D6E-409C-BE32-E72D297353CC}">
                <c16:uniqueId val="{00000003-9F11-4551-BB1D-F17682E6E790}"/>
              </c:ext>
            </c:extLst>
          </c:dPt>
          <c:dLbls>
            <c:dLbl>
              <c:idx val="0"/>
              <c:layout>
                <c:manualLayout>
                  <c:x val="8.6878370281605749E-2"/>
                  <c:y val="4.2517006802721092E-3"/>
                </c:manualLayout>
              </c:layout>
              <c:numFmt formatCode="#,##0.0&quot;%&quot;;&quot;-&quot;#,##0.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F11-4551-BB1D-F17682E6E790}"/>
                </c:ext>
              </c:extLst>
            </c:dLbl>
            <c:dLbl>
              <c:idx val="1"/>
              <c:layout>
                <c:manualLayout>
                  <c:x val="-7.729179149191133E-2"/>
                  <c:y val="4.5068027210884355E-2"/>
                </c:manualLayout>
              </c:layout>
              <c:numFmt formatCode="#,##0.0&quot;%&quot;;&quot;-&quot;#,##0.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F11-4551-BB1D-F17682E6E790}"/>
                </c:ext>
              </c:extLst>
            </c:dLbl>
            <c:dLbl>
              <c:idx val="3"/>
              <c:layout>
                <c:manualLayout>
                  <c:x val="-2.8759736369083282E-2"/>
                  <c:y val="-0.15561224489795919"/>
                </c:manualLayout>
              </c:layout>
              <c:numFmt formatCode="#,##0.0&quot;%&quot;;&quot;-&quot;#,##0.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F11-4551-BB1D-F17682E6E79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Sheet1!$A$1:$A$4</c:f>
              <c:numCache>
                <c:formatCode>General</c:formatCode>
                <c:ptCount val="4"/>
                <c:pt idx="0">
                  <c:v>51.61</c:v>
                </c:pt>
                <c:pt idx="1">
                  <c:v>34.07</c:v>
                </c:pt>
                <c:pt idx="2">
                  <c:v>6.01</c:v>
                </c:pt>
                <c:pt idx="3">
                  <c:v>8.3099999999999952</c:v>
                </c:pt>
              </c:numCache>
            </c:numRef>
          </c:val>
          <c:extLst>
            <c:ext xmlns:c16="http://schemas.microsoft.com/office/drawing/2014/chart" uri="{C3380CC4-5D6E-409C-BE32-E72D297353CC}">
              <c16:uniqueId val="{00000004-9F11-4551-BB1D-F17682E6E790}"/>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586288416075651E-2"/>
          <c:y val="5.8361391694725026E-2"/>
          <c:w val="0.95082742316784874"/>
          <c:h val="0.88327721661054992"/>
        </c:manualLayout>
      </c:layout>
      <c:barChart>
        <c:barDir val="col"/>
        <c:grouping val="stacked"/>
        <c:varyColors val="0"/>
        <c:ser>
          <c:idx val="0"/>
          <c:order val="0"/>
          <c:spPr>
            <a:solidFill>
              <a:schemeClr val="bg2"/>
            </a:solidFill>
            <a:ln>
              <a:noFill/>
            </a:ln>
          </c:spPr>
          <c:invertIfNegative val="0"/>
          <c:dLbls>
            <c:dLbl>
              <c:idx val="0"/>
              <c:layout>
                <c:manualLayout>
                  <c:x val="0"/>
                  <c:y val="-2.2446689113355782E-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3FC-4059-B6E8-21AB89C8D142}"/>
                </c:ext>
              </c:extLst>
            </c:dLbl>
            <c:dLbl>
              <c:idx val="1"/>
              <c:layout>
                <c:manualLayout>
                  <c:x val="0"/>
                  <c:y val="-2.2446689113355782E-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3FC-4059-B6E8-21AB89C8D14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13.821900000000001</c:v>
                </c:pt>
                <c:pt idx="1">
                  <c:v>19.392900000000001</c:v>
                </c:pt>
              </c:numCache>
            </c:numRef>
          </c:val>
          <c:extLst>
            <c:ext xmlns:c16="http://schemas.microsoft.com/office/drawing/2014/chart" uri="{C3380CC4-5D6E-409C-BE32-E72D297353CC}">
              <c16:uniqueId val="{00000002-43FC-4059-B6E8-21AB89C8D142}"/>
            </c:ext>
          </c:extLst>
        </c:ser>
        <c:ser>
          <c:idx val="1"/>
          <c:order val="1"/>
          <c:spPr>
            <a:solidFill>
              <a:srgbClr val="E4664E"/>
            </a:solidFill>
            <a:ln>
              <a:noFill/>
            </a:ln>
          </c:spPr>
          <c:invertIfNegative val="0"/>
          <c:dLbls>
            <c:dLbl>
              <c:idx val="0"/>
              <c:layout>
                <c:manualLayout>
                  <c:x val="0"/>
                  <c:y val="-2.2446689113355782E-3"/>
                </c:manualLayout>
              </c:layout>
              <c:numFmt formatCode="#,##0.00;&quot;-&quot;#,##0.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3FC-4059-B6E8-21AB89C8D142}"/>
                </c:ext>
              </c:extLst>
            </c:dLbl>
            <c:dLbl>
              <c:idx val="1"/>
              <c:layout>
                <c:manualLayout>
                  <c:x val="0"/>
                  <c:y val="-2.2446689113355782E-3"/>
                </c:manualLayout>
              </c:layout>
              <c:numFmt formatCode="#,##0.00;&quot;-&quot;#,##0.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3FC-4059-B6E8-21AB89C8D14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30.790699999999994</c:v>
                </c:pt>
                <c:pt idx="1">
                  <c:v>37.975500000000011</c:v>
                </c:pt>
              </c:numCache>
            </c:numRef>
          </c:val>
          <c:extLst>
            <c:ext xmlns:c16="http://schemas.microsoft.com/office/drawing/2014/chart" uri="{C3380CC4-5D6E-409C-BE32-E72D297353CC}">
              <c16:uniqueId val="{00000005-43FC-4059-B6E8-21AB89C8D142}"/>
            </c:ext>
          </c:extLst>
        </c:ser>
        <c:dLbls>
          <c:showLegendKey val="0"/>
          <c:showVal val="0"/>
          <c:showCatName val="0"/>
          <c:showSerName val="0"/>
          <c:showPercent val="0"/>
          <c:showBubbleSize val="0"/>
        </c:dLbls>
        <c:gapWidth val="80"/>
        <c:overlap val="100"/>
        <c:axId val="1610892911"/>
        <c:axId val="1"/>
      </c:barChart>
      <c:catAx>
        <c:axId val="161089291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7.368400000000008"/>
          <c:min val="0"/>
        </c:scaling>
        <c:delete val="1"/>
        <c:axPos val="l"/>
        <c:numFmt formatCode="General" sourceLinked="1"/>
        <c:majorTickMark val="out"/>
        <c:minorTickMark val="none"/>
        <c:tickLblPos val="nextTo"/>
        <c:crossAx val="1610892911"/>
        <c:crosses val="min"/>
        <c:crossBetween val="between"/>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253731343283583E-2"/>
          <c:y val="5.8361391694725026E-2"/>
          <c:w val="0.95149253731343286"/>
          <c:h val="0.88327721661054992"/>
        </c:manualLayout>
      </c:layout>
      <c:barChart>
        <c:barDir val="col"/>
        <c:grouping val="stacked"/>
        <c:varyColors val="0"/>
        <c:ser>
          <c:idx val="0"/>
          <c:order val="0"/>
          <c:spPr>
            <a:solidFill>
              <a:schemeClr val="bg2"/>
            </a:solidFill>
            <a:ln>
              <a:noFill/>
            </a:ln>
          </c:spPr>
          <c:invertIfNegative val="0"/>
          <c:dLbls>
            <c:dLbl>
              <c:idx val="0"/>
              <c:layout>
                <c:manualLayout>
                  <c:x val="0"/>
                  <c:y val="-2.2446689113355782E-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227-4ACE-B9C3-1ECDA36DD49D}"/>
                </c:ext>
              </c:extLst>
            </c:dLbl>
            <c:dLbl>
              <c:idx val="1"/>
              <c:layout>
                <c:manualLayout>
                  <c:x val="0"/>
                  <c:y val="-3.3670033670033669E-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227-4ACE-B9C3-1ECDA36DD49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67.019800000000004</c:v>
                </c:pt>
                <c:pt idx="1">
                  <c:v>65.219200000000001</c:v>
                </c:pt>
              </c:numCache>
            </c:numRef>
          </c:val>
          <c:extLst>
            <c:ext xmlns:c16="http://schemas.microsoft.com/office/drawing/2014/chart" uri="{C3380CC4-5D6E-409C-BE32-E72D297353CC}">
              <c16:uniqueId val="{00000002-F227-4ACE-B9C3-1ECDA36DD49D}"/>
            </c:ext>
          </c:extLst>
        </c:ser>
        <c:ser>
          <c:idx val="1"/>
          <c:order val="1"/>
          <c:spPr>
            <a:solidFill>
              <a:srgbClr val="E4664E"/>
            </a:solidFill>
            <a:ln>
              <a:noFill/>
            </a:ln>
          </c:spPr>
          <c:invertIfNegative val="0"/>
          <c:dLbls>
            <c:dLbl>
              <c:idx val="0"/>
              <c:layout>
                <c:manualLayout>
                  <c:x val="0"/>
                  <c:y val="-2.2446689113355782E-3"/>
                </c:manualLayout>
              </c:layout>
              <c:numFmt formatCode="#,##0.00;&quot;-&quot;#,##0.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227-4ACE-B9C3-1ECDA36DD49D}"/>
                </c:ext>
              </c:extLst>
            </c:dLbl>
            <c:dLbl>
              <c:idx val="1"/>
              <c:layout>
                <c:manualLayout>
                  <c:x val="0"/>
                  <c:y val="-2.2446689113355782E-3"/>
                </c:manualLayout>
              </c:layout>
              <c:numFmt formatCode="#,##0.00;&quot;-&quot;#,##0.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227-4ACE-B9C3-1ECDA36DD49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128.37639999999999</c:v>
                </c:pt>
                <c:pt idx="1">
                  <c:v>151.721</c:v>
                </c:pt>
              </c:numCache>
            </c:numRef>
          </c:val>
          <c:extLst>
            <c:ext xmlns:c16="http://schemas.microsoft.com/office/drawing/2014/chart" uri="{C3380CC4-5D6E-409C-BE32-E72D297353CC}">
              <c16:uniqueId val="{00000005-F227-4ACE-B9C3-1ECDA36DD49D}"/>
            </c:ext>
          </c:extLst>
        </c:ser>
        <c:dLbls>
          <c:showLegendKey val="0"/>
          <c:showVal val="0"/>
          <c:showCatName val="0"/>
          <c:showSerName val="0"/>
          <c:showPercent val="0"/>
          <c:showBubbleSize val="0"/>
        </c:dLbls>
        <c:gapWidth val="80"/>
        <c:overlap val="100"/>
        <c:axId val="1679491247"/>
        <c:axId val="1"/>
      </c:barChart>
      <c:catAx>
        <c:axId val="167949124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16.9402"/>
          <c:min val="0"/>
        </c:scaling>
        <c:delete val="1"/>
        <c:axPos val="l"/>
        <c:numFmt formatCode="General" sourceLinked="1"/>
        <c:majorTickMark val="out"/>
        <c:minorTickMark val="none"/>
        <c:tickLblPos val="nextTo"/>
        <c:crossAx val="1679491247"/>
        <c:crosses val="min"/>
        <c:crossBetween val="between"/>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615338526063512"/>
          <c:y val="4.4217687074829932E-2"/>
          <c:w val="0.64230077890952664"/>
          <c:h val="0.91156462585034015"/>
        </c:manualLayout>
      </c:layout>
      <c:pieChart>
        <c:varyColors val="0"/>
        <c:ser>
          <c:idx val="0"/>
          <c:order val="0"/>
          <c:dPt>
            <c:idx val="0"/>
            <c:bubble3D val="0"/>
            <c:spPr>
              <a:solidFill>
                <a:srgbClr val="E4664E"/>
              </a:solidFill>
              <a:ln>
                <a:noFill/>
              </a:ln>
            </c:spPr>
            <c:extLst>
              <c:ext xmlns:c16="http://schemas.microsoft.com/office/drawing/2014/chart" uri="{C3380CC4-5D6E-409C-BE32-E72D297353CC}">
                <c16:uniqueId val="{00000000-2942-4B36-8BA4-3125E5E78727}"/>
              </c:ext>
            </c:extLst>
          </c:dPt>
          <c:dPt>
            <c:idx val="1"/>
            <c:bubble3D val="0"/>
            <c:spPr>
              <a:solidFill>
                <a:schemeClr val="bg2"/>
              </a:solidFill>
              <a:ln>
                <a:noFill/>
              </a:ln>
            </c:spPr>
            <c:extLst>
              <c:ext xmlns:c16="http://schemas.microsoft.com/office/drawing/2014/chart" uri="{C3380CC4-5D6E-409C-BE32-E72D297353CC}">
                <c16:uniqueId val="{00000001-2942-4B36-8BA4-3125E5E78727}"/>
              </c:ext>
            </c:extLst>
          </c:dPt>
          <c:dPt>
            <c:idx val="2"/>
            <c:bubble3D val="0"/>
            <c:spPr>
              <a:solidFill>
                <a:schemeClr val="accent3"/>
              </a:solidFill>
              <a:ln>
                <a:noFill/>
              </a:ln>
            </c:spPr>
            <c:extLst>
              <c:ext xmlns:c16="http://schemas.microsoft.com/office/drawing/2014/chart" uri="{C3380CC4-5D6E-409C-BE32-E72D297353CC}">
                <c16:uniqueId val="{00000002-2942-4B36-8BA4-3125E5E78727}"/>
              </c:ext>
            </c:extLst>
          </c:dPt>
          <c:dPt>
            <c:idx val="3"/>
            <c:bubble3D val="0"/>
            <c:spPr>
              <a:solidFill>
                <a:srgbClr val="F2A16A"/>
              </a:solidFill>
              <a:ln>
                <a:noFill/>
              </a:ln>
            </c:spPr>
            <c:extLst>
              <c:ext xmlns:c16="http://schemas.microsoft.com/office/drawing/2014/chart" uri="{C3380CC4-5D6E-409C-BE32-E72D297353CC}">
                <c16:uniqueId val="{00000003-2942-4B36-8BA4-3125E5E78727}"/>
              </c:ext>
            </c:extLst>
          </c:dPt>
          <c:dLbls>
            <c:dLbl>
              <c:idx val="0"/>
              <c:layout>
                <c:manualLayout>
                  <c:x val="8.4481725584182141E-2"/>
                  <c:y val="1.7006802721088437E-2"/>
                </c:manualLayout>
              </c:layout>
              <c:numFmt formatCode="#,##0.0&quot;%&quot;;&quot;-&quot;#,##0.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942-4B36-8BA4-3125E5E78727}"/>
                </c:ext>
              </c:extLst>
            </c:dLbl>
            <c:dLbl>
              <c:idx val="1"/>
              <c:layout>
                <c:manualLayout>
                  <c:x val="-8.028759736369083E-2"/>
                  <c:y val="3.486394557823129E-2"/>
                </c:manualLayout>
              </c:layout>
              <c:numFmt formatCode="#,##0.0&quot;%&quot;;&quot;-&quot;#,##0.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942-4B36-8BA4-3125E5E78727}"/>
                </c:ext>
              </c:extLst>
            </c:dLbl>
            <c:dLbl>
              <c:idx val="3"/>
              <c:layout>
                <c:manualLayout>
                  <c:x val="-2.9358897543439184E-2"/>
                  <c:y val="-0.15476190476190477"/>
                </c:manualLayout>
              </c:layout>
              <c:numFmt formatCode="#,##0.0&quot;%&quot;;&quot;-&quot;#,##0.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942-4B36-8BA4-3125E5E7872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Sheet1!$A$1:$A$4</c:f>
              <c:numCache>
                <c:formatCode>General</c:formatCode>
                <c:ptCount val="4"/>
                <c:pt idx="0">
                  <c:v>55.08</c:v>
                </c:pt>
                <c:pt idx="1">
                  <c:v>29.909999999999997</c:v>
                </c:pt>
                <c:pt idx="2">
                  <c:v>6.41</c:v>
                </c:pt>
                <c:pt idx="3">
                  <c:v>8.6000000000000085</c:v>
                </c:pt>
              </c:numCache>
            </c:numRef>
          </c:val>
          <c:extLst>
            <c:ext xmlns:c16="http://schemas.microsoft.com/office/drawing/2014/chart" uri="{C3380CC4-5D6E-409C-BE32-E72D297353CC}">
              <c16:uniqueId val="{00000004-2942-4B36-8BA4-3125E5E78727}"/>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446389496717725E-2"/>
          <c:y val="0.1368312757201646"/>
          <c:w val="0.94310722100656452"/>
          <c:h val="0.80967078189300412"/>
        </c:manualLayout>
      </c:layout>
      <c:barChart>
        <c:barDir val="col"/>
        <c:grouping val="stacked"/>
        <c:varyColors val="0"/>
        <c:ser>
          <c:idx val="0"/>
          <c:order val="0"/>
          <c:spPr>
            <a:solidFill>
              <a:schemeClr val="bg2"/>
            </a:solidFill>
            <a:ln>
              <a:noFill/>
            </a:ln>
          </c:spPr>
          <c:invertIfNegative val="0"/>
          <c:dPt>
            <c:idx val="2"/>
            <c:invertIfNegative val="0"/>
            <c:bubble3D val="0"/>
            <c:spPr>
              <a:solidFill>
                <a:srgbClr val="E4664E"/>
              </a:solidFill>
              <a:ln>
                <a:noFill/>
              </a:ln>
            </c:spPr>
            <c:extLst>
              <c:ext xmlns:c16="http://schemas.microsoft.com/office/drawing/2014/chart" uri="{C3380CC4-5D6E-409C-BE32-E72D297353CC}">
                <c16:uniqueId val="{00000000-4655-4F72-ADED-0EE2F7AE2273}"/>
              </c:ext>
            </c:extLst>
          </c:dPt>
          <c:dLbls>
            <c:dLbl>
              <c:idx val="0"/>
              <c:layout>
                <c:manualLayout>
                  <c:x val="0"/>
                  <c:y val="-0.34670781893004116"/>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655-4F72-ADED-0EE2F7AE2273}"/>
                </c:ext>
              </c:extLst>
            </c:dLbl>
            <c:dLbl>
              <c:idx val="1"/>
              <c:layout>
                <c:manualLayout>
                  <c:x val="0"/>
                  <c:y val="-0.45061728395061729"/>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655-4F72-ADED-0EE2F7AE2273}"/>
                </c:ext>
              </c:extLst>
            </c:dLbl>
            <c:dLbl>
              <c:idx val="2"/>
              <c:layout>
                <c:manualLayout>
                  <c:x val="0"/>
                  <c:y val="-0.47325102880658437"/>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655-4F72-ADED-0EE2F7AE227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109.8878</c:v>
                </c:pt>
                <c:pt idx="1">
                  <c:v>150.78360000000001</c:v>
                </c:pt>
                <c:pt idx="2">
                  <c:v>159.5718</c:v>
                </c:pt>
              </c:numCache>
            </c:numRef>
          </c:val>
          <c:extLst>
            <c:ext xmlns:c16="http://schemas.microsoft.com/office/drawing/2014/chart" uri="{C3380CC4-5D6E-409C-BE32-E72D297353CC}">
              <c16:uniqueId val="{00000003-4655-4F72-ADED-0EE2F7AE2273}"/>
            </c:ext>
          </c:extLst>
        </c:ser>
        <c:dLbls>
          <c:showLegendKey val="0"/>
          <c:showVal val="0"/>
          <c:showCatName val="0"/>
          <c:showSerName val="0"/>
          <c:showPercent val="0"/>
          <c:showBubbleSize val="0"/>
        </c:dLbls>
        <c:gapWidth val="80"/>
        <c:overlap val="100"/>
        <c:axId val="452018688"/>
        <c:axId val="1"/>
      </c:barChart>
      <c:catAx>
        <c:axId val="45201868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59.5718"/>
          <c:min val="0"/>
        </c:scaling>
        <c:delete val="1"/>
        <c:axPos val="l"/>
        <c:numFmt formatCode="General" sourceLinked="1"/>
        <c:majorTickMark val="out"/>
        <c:minorTickMark val="none"/>
        <c:tickLblPos val="nextTo"/>
        <c:crossAx val="452018688"/>
        <c:crosses val="min"/>
        <c:crossBetween val="between"/>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461959496442254E-2"/>
          <c:y val="0.1368312757201646"/>
          <c:w val="0.94307608100711549"/>
          <c:h val="0.80967078189300412"/>
        </c:manualLayout>
      </c:layout>
      <c:barChart>
        <c:barDir val="col"/>
        <c:grouping val="stacked"/>
        <c:varyColors val="0"/>
        <c:ser>
          <c:idx val="0"/>
          <c:order val="0"/>
          <c:spPr>
            <a:solidFill>
              <a:schemeClr val="bg2"/>
            </a:solidFill>
            <a:ln>
              <a:noFill/>
            </a:ln>
          </c:spPr>
          <c:invertIfNegative val="0"/>
          <c:dPt>
            <c:idx val="2"/>
            <c:invertIfNegative val="0"/>
            <c:bubble3D val="0"/>
            <c:spPr>
              <a:solidFill>
                <a:srgbClr val="E4664E"/>
              </a:solidFill>
              <a:ln>
                <a:noFill/>
              </a:ln>
            </c:spPr>
            <c:extLst>
              <c:ext xmlns:c16="http://schemas.microsoft.com/office/drawing/2014/chart" uri="{C3380CC4-5D6E-409C-BE32-E72D297353CC}">
                <c16:uniqueId val="{00000000-E92E-404D-9F9A-0C4A77ED2C86}"/>
              </c:ext>
            </c:extLst>
          </c:dPt>
          <c:dLbls>
            <c:dLbl>
              <c:idx val="0"/>
              <c:layout>
                <c:manualLayout>
                  <c:x val="0"/>
                  <c:y val="-0.33539094650205764"/>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92E-404D-9F9A-0C4A77ED2C86}"/>
                </c:ext>
              </c:extLst>
            </c:dLbl>
            <c:dLbl>
              <c:idx val="1"/>
              <c:layout>
                <c:manualLayout>
                  <c:x val="0"/>
                  <c:y val="-0.3827160493827160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92E-404D-9F9A-0C4A77ED2C86}"/>
                </c:ext>
              </c:extLst>
            </c:dLbl>
            <c:dLbl>
              <c:idx val="2"/>
              <c:layout>
                <c:manualLayout>
                  <c:x val="0"/>
                  <c:y val="-0.47325102880658437"/>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92E-404D-9F9A-0C4A77ED2C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37.979199999999999</c:v>
                </c:pt>
                <c:pt idx="1">
                  <c:v>44.612599999999993</c:v>
                </c:pt>
                <c:pt idx="2">
                  <c:v>57.368400000000008</c:v>
                </c:pt>
              </c:numCache>
            </c:numRef>
          </c:val>
          <c:extLst>
            <c:ext xmlns:c16="http://schemas.microsoft.com/office/drawing/2014/chart" uri="{C3380CC4-5D6E-409C-BE32-E72D297353CC}">
              <c16:uniqueId val="{00000003-E92E-404D-9F9A-0C4A77ED2C86}"/>
            </c:ext>
          </c:extLst>
        </c:ser>
        <c:dLbls>
          <c:showLegendKey val="0"/>
          <c:showVal val="0"/>
          <c:showCatName val="0"/>
          <c:showSerName val="0"/>
          <c:showPercent val="0"/>
          <c:showBubbleSize val="0"/>
        </c:dLbls>
        <c:gapWidth val="80"/>
        <c:overlap val="100"/>
        <c:axId val="452030208"/>
        <c:axId val="1"/>
      </c:barChart>
      <c:catAx>
        <c:axId val="45203020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7.368400000000008"/>
          <c:min val="0"/>
        </c:scaling>
        <c:delete val="1"/>
        <c:axPos val="l"/>
        <c:numFmt formatCode="General" sourceLinked="1"/>
        <c:majorTickMark val="out"/>
        <c:minorTickMark val="none"/>
        <c:tickLblPos val="nextTo"/>
        <c:crossAx val="452030208"/>
        <c:crosses val="min"/>
        <c:crossBetween val="between"/>
      </c:valAx>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461959496442254E-2"/>
          <c:y val="0.1368312757201646"/>
          <c:w val="0.94307608100711549"/>
          <c:h val="0.80967078189300412"/>
        </c:manualLayout>
      </c:layout>
      <c:barChart>
        <c:barDir val="col"/>
        <c:grouping val="stacked"/>
        <c:varyColors val="0"/>
        <c:ser>
          <c:idx val="0"/>
          <c:order val="0"/>
          <c:spPr>
            <a:solidFill>
              <a:schemeClr val="bg2"/>
            </a:solidFill>
            <a:ln>
              <a:noFill/>
            </a:ln>
          </c:spPr>
          <c:invertIfNegative val="0"/>
          <c:dPt>
            <c:idx val="2"/>
            <c:invertIfNegative val="0"/>
            <c:bubble3D val="0"/>
            <c:spPr>
              <a:solidFill>
                <a:srgbClr val="E4664E"/>
              </a:solidFill>
              <a:ln>
                <a:noFill/>
              </a:ln>
            </c:spPr>
            <c:extLst>
              <c:ext xmlns:c16="http://schemas.microsoft.com/office/drawing/2014/chart" uri="{C3380CC4-5D6E-409C-BE32-E72D297353CC}">
                <c16:uniqueId val="{00000000-DF45-4FD9-BB4B-0D63C3A004C1}"/>
              </c:ext>
            </c:extLst>
          </c:dPt>
          <c:dLbls>
            <c:dLbl>
              <c:idx val="0"/>
              <c:layout>
                <c:manualLayout>
                  <c:x val="0"/>
                  <c:y val="-0.34362139917695472"/>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F45-4FD9-BB4B-0D63C3A004C1}"/>
                </c:ext>
              </c:extLst>
            </c:dLbl>
            <c:dLbl>
              <c:idx val="1"/>
              <c:layout>
                <c:manualLayout>
                  <c:x val="0"/>
                  <c:y val="-0.4331275720164609"/>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F45-4FD9-BB4B-0D63C3A004C1}"/>
                </c:ext>
              </c:extLst>
            </c:dLbl>
            <c:dLbl>
              <c:idx val="2"/>
              <c:layout>
                <c:manualLayout>
                  <c:x val="0"/>
                  <c:y val="-0.47325102880658437"/>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F45-4FD9-BB4B-0D63C3A004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147.86699999999999</c:v>
                </c:pt>
                <c:pt idx="1">
                  <c:v>195.39619999999999</c:v>
                </c:pt>
                <c:pt idx="2">
                  <c:v>216.9402</c:v>
                </c:pt>
              </c:numCache>
            </c:numRef>
          </c:val>
          <c:extLst>
            <c:ext xmlns:c16="http://schemas.microsoft.com/office/drawing/2014/chart" uri="{C3380CC4-5D6E-409C-BE32-E72D297353CC}">
              <c16:uniqueId val="{00000003-DF45-4FD9-BB4B-0D63C3A004C1}"/>
            </c:ext>
          </c:extLst>
        </c:ser>
        <c:dLbls>
          <c:showLegendKey val="0"/>
          <c:showVal val="0"/>
          <c:showCatName val="0"/>
          <c:showSerName val="0"/>
          <c:showPercent val="0"/>
          <c:showBubbleSize val="0"/>
        </c:dLbls>
        <c:gapWidth val="80"/>
        <c:overlap val="100"/>
        <c:axId val="1215679904"/>
        <c:axId val="1"/>
      </c:barChart>
      <c:catAx>
        <c:axId val="121567990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16.9402"/>
          <c:min val="0"/>
        </c:scaling>
        <c:delete val="1"/>
        <c:axPos val="l"/>
        <c:numFmt formatCode="General" sourceLinked="1"/>
        <c:majorTickMark val="out"/>
        <c:minorTickMark val="none"/>
        <c:tickLblPos val="nextTo"/>
        <c:crossAx val="1215679904"/>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09744658676394E-2"/>
          <c:y val="5.7395143487858721E-2"/>
          <c:w val="0.94580510682647212"/>
          <c:h val="0.88520971302428253"/>
        </c:manualLayout>
      </c:layout>
      <c:barChart>
        <c:barDir val="col"/>
        <c:grouping val="stacked"/>
        <c:varyColors val="0"/>
        <c:ser>
          <c:idx val="0"/>
          <c:order val="0"/>
          <c:spPr>
            <a:solidFill>
              <a:srgbClr val="E4664E"/>
            </a:solidFill>
            <a:ln>
              <a:noFill/>
            </a:ln>
          </c:spPr>
          <c:invertIfNegative val="0"/>
          <c:dPt>
            <c:idx val="0"/>
            <c:invertIfNegative val="0"/>
            <c:bubble3D val="0"/>
            <c:spPr>
              <a:solidFill>
                <a:schemeClr val="bg2"/>
              </a:solidFill>
              <a:ln>
                <a:noFill/>
              </a:ln>
            </c:spPr>
            <c:extLst>
              <c:ext xmlns:c16="http://schemas.microsoft.com/office/drawing/2014/chart" uri="{C3380CC4-5D6E-409C-BE32-E72D297353CC}">
                <c16:uniqueId val="{00000000-3B15-4889-B728-21637DB6A863}"/>
              </c:ext>
            </c:extLst>
          </c:dPt>
          <c:dPt>
            <c:idx val="2"/>
            <c:invertIfNegative val="0"/>
            <c:bubble3D val="0"/>
            <c:spPr>
              <a:solidFill>
                <a:schemeClr val="bg2"/>
              </a:solidFill>
              <a:ln>
                <a:noFill/>
              </a:ln>
            </c:spPr>
            <c:extLst>
              <c:ext xmlns:c16="http://schemas.microsoft.com/office/drawing/2014/chart" uri="{C3380CC4-5D6E-409C-BE32-E72D297353CC}">
                <c16:uniqueId val="{00000001-3B15-4889-B728-21637DB6A863}"/>
              </c:ext>
            </c:extLst>
          </c:dPt>
          <c:val>
            <c:numRef>
              <c:f>Sheet1!$A$1:$D$1</c:f>
              <c:numCache>
                <c:formatCode>General</c:formatCode>
                <c:ptCount val="4"/>
                <c:pt idx="0">
                  <c:v>40.309769581502955</c:v>
                </c:pt>
                <c:pt idx="1">
                  <c:v>46.58455312473896</c:v>
                </c:pt>
                <c:pt idx="2">
                  <c:v>40.519160556858324</c:v>
                </c:pt>
                <c:pt idx="3">
                  <c:v>43.372018358984803</c:v>
                </c:pt>
              </c:numCache>
            </c:numRef>
          </c:val>
          <c:extLst>
            <c:ext xmlns:c16="http://schemas.microsoft.com/office/drawing/2014/chart" uri="{C3380CC4-5D6E-409C-BE32-E72D297353CC}">
              <c16:uniqueId val="{00000002-3B15-4889-B728-21637DB6A863}"/>
            </c:ext>
          </c:extLst>
        </c:ser>
        <c:dLbls>
          <c:showLegendKey val="0"/>
          <c:showVal val="0"/>
          <c:showCatName val="0"/>
          <c:showSerName val="0"/>
          <c:showPercent val="0"/>
          <c:showBubbleSize val="0"/>
        </c:dLbls>
        <c:gapWidth val="80"/>
        <c:overlap val="100"/>
        <c:axId val="1679580047"/>
        <c:axId val="1"/>
      </c:barChart>
      <c:catAx>
        <c:axId val="167958004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6.58455312473896"/>
          <c:min val="0"/>
        </c:scaling>
        <c:delete val="1"/>
        <c:axPos val="l"/>
        <c:numFmt formatCode="General" sourceLinked="1"/>
        <c:majorTickMark val="out"/>
        <c:minorTickMark val="none"/>
        <c:tickLblPos val="nextTo"/>
        <c:crossAx val="1679580047"/>
        <c:crosses val="min"/>
        <c:crossBetween val="between"/>
      </c:valAx>
    </c:plotArea>
    <c:plotVisOnly val="0"/>
    <c:dispBlanksAs val="gap"/>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200899550224888E-2"/>
          <c:y val="4.4217687074829932E-2"/>
          <c:w val="0.80359820089955025"/>
          <c:h val="0.91156462585034015"/>
        </c:manualLayout>
      </c:layout>
      <c:pieChart>
        <c:varyColors val="0"/>
        <c:ser>
          <c:idx val="0"/>
          <c:order val="0"/>
          <c:dPt>
            <c:idx val="0"/>
            <c:bubble3D val="0"/>
            <c:spPr>
              <a:solidFill>
                <a:srgbClr val="E4664E"/>
              </a:solidFill>
              <a:ln>
                <a:noFill/>
              </a:ln>
            </c:spPr>
            <c:extLst>
              <c:ext xmlns:c16="http://schemas.microsoft.com/office/drawing/2014/chart" uri="{C3380CC4-5D6E-409C-BE32-E72D297353CC}">
                <c16:uniqueId val="{00000000-996B-46F0-97F6-4B7F1E5D03BC}"/>
              </c:ext>
            </c:extLst>
          </c:dPt>
          <c:dPt>
            <c:idx val="1"/>
            <c:bubble3D val="0"/>
            <c:spPr>
              <a:solidFill>
                <a:schemeClr val="bg2"/>
              </a:solidFill>
              <a:ln>
                <a:noFill/>
              </a:ln>
            </c:spPr>
            <c:extLst>
              <c:ext xmlns:c16="http://schemas.microsoft.com/office/drawing/2014/chart" uri="{C3380CC4-5D6E-409C-BE32-E72D297353CC}">
                <c16:uniqueId val="{00000001-996B-46F0-97F6-4B7F1E5D03BC}"/>
              </c:ext>
            </c:extLst>
          </c:dPt>
          <c:dLbls>
            <c:dLbl>
              <c:idx val="0"/>
              <c:layout>
                <c:manualLayout>
                  <c:x val="9.37031484257871E-2"/>
                  <c:y val="9.7789115646258501E-2"/>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96B-46F0-97F6-4B7F1E5D03BC}"/>
                </c:ext>
              </c:extLst>
            </c:dLbl>
            <c:dLbl>
              <c:idx val="1"/>
              <c:layout>
                <c:manualLayout>
                  <c:x val="-9.4452773613193403E-2"/>
                  <c:y val="-0.10204081632653061"/>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96B-46F0-97F6-4B7F1E5D03B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74</c:v>
                </c:pt>
                <c:pt idx="1">
                  <c:v>26</c:v>
                </c:pt>
              </c:numCache>
            </c:numRef>
          </c:val>
          <c:extLst>
            <c:ext xmlns:c16="http://schemas.microsoft.com/office/drawing/2014/chart" uri="{C3380CC4-5D6E-409C-BE32-E72D297353CC}">
              <c16:uniqueId val="{00000002-996B-46F0-97F6-4B7F1E5D03BC}"/>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200899550224888E-2"/>
          <c:y val="4.4217687074829932E-2"/>
          <c:w val="0.80359820089955025"/>
          <c:h val="0.91156462585034015"/>
        </c:manualLayout>
      </c:layout>
      <c:pieChart>
        <c:varyColors val="0"/>
        <c:ser>
          <c:idx val="0"/>
          <c:order val="0"/>
          <c:dPt>
            <c:idx val="0"/>
            <c:bubble3D val="0"/>
            <c:spPr>
              <a:solidFill>
                <a:srgbClr val="E4664E"/>
              </a:solidFill>
              <a:ln>
                <a:noFill/>
              </a:ln>
            </c:spPr>
            <c:extLst>
              <c:ext xmlns:c16="http://schemas.microsoft.com/office/drawing/2014/chart" uri="{C3380CC4-5D6E-409C-BE32-E72D297353CC}">
                <c16:uniqueId val="{00000000-71DD-4139-B5A3-1F844CDE1E5E}"/>
              </c:ext>
            </c:extLst>
          </c:dPt>
          <c:dPt>
            <c:idx val="1"/>
            <c:bubble3D val="0"/>
            <c:spPr>
              <a:solidFill>
                <a:schemeClr val="bg2"/>
              </a:solidFill>
              <a:ln>
                <a:noFill/>
              </a:ln>
            </c:spPr>
            <c:extLst>
              <c:ext xmlns:c16="http://schemas.microsoft.com/office/drawing/2014/chart" uri="{C3380CC4-5D6E-409C-BE32-E72D297353CC}">
                <c16:uniqueId val="{00000001-71DD-4139-B5A3-1F844CDE1E5E}"/>
              </c:ext>
            </c:extLst>
          </c:dPt>
          <c:dLbls>
            <c:dLbl>
              <c:idx val="0"/>
              <c:layout>
                <c:manualLayout>
                  <c:x val="8.6956521739130432E-2"/>
                  <c:y val="0.10714285714285714"/>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1DD-4139-B5A3-1F844CDE1E5E}"/>
                </c:ext>
              </c:extLst>
            </c:dLbl>
            <c:dLbl>
              <c:idx val="1"/>
              <c:layout>
                <c:manualLayout>
                  <c:x val="-8.7706146926536735E-2"/>
                  <c:y val="-0.11139455782312925"/>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1DD-4139-B5A3-1F844CDE1E5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76.649999999999991</c:v>
                </c:pt>
                <c:pt idx="1">
                  <c:v>23.35</c:v>
                </c:pt>
              </c:numCache>
            </c:numRef>
          </c:val>
          <c:extLst>
            <c:ext xmlns:c16="http://schemas.microsoft.com/office/drawing/2014/chart" uri="{C3380CC4-5D6E-409C-BE32-E72D297353CC}">
              <c16:uniqueId val="{00000002-71DD-4139-B5A3-1F844CDE1E5E}"/>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200899550224888E-2"/>
          <c:y val="4.4217687074829932E-2"/>
          <c:w val="0.80359820089955025"/>
          <c:h val="0.91156462585034015"/>
        </c:manualLayout>
      </c:layout>
      <c:pieChart>
        <c:varyColors val="0"/>
        <c:ser>
          <c:idx val="0"/>
          <c:order val="0"/>
          <c:dPt>
            <c:idx val="0"/>
            <c:bubble3D val="0"/>
            <c:spPr>
              <a:solidFill>
                <a:srgbClr val="E4664E"/>
              </a:solidFill>
              <a:ln>
                <a:noFill/>
              </a:ln>
            </c:spPr>
            <c:extLst>
              <c:ext xmlns:c16="http://schemas.microsoft.com/office/drawing/2014/chart" uri="{C3380CC4-5D6E-409C-BE32-E72D297353CC}">
                <c16:uniqueId val="{00000000-8793-4A30-B15F-69D98DA653EC}"/>
              </c:ext>
            </c:extLst>
          </c:dPt>
          <c:dPt>
            <c:idx val="1"/>
            <c:bubble3D val="0"/>
            <c:spPr>
              <a:solidFill>
                <a:schemeClr val="bg2"/>
              </a:solidFill>
              <a:ln>
                <a:noFill/>
              </a:ln>
            </c:spPr>
            <c:extLst>
              <c:ext xmlns:c16="http://schemas.microsoft.com/office/drawing/2014/chart" uri="{C3380CC4-5D6E-409C-BE32-E72D297353CC}">
                <c16:uniqueId val="{00000001-8793-4A30-B15F-69D98DA653EC}"/>
              </c:ext>
            </c:extLst>
          </c:dPt>
          <c:dLbls>
            <c:dLbl>
              <c:idx val="0"/>
              <c:layout>
                <c:manualLayout>
                  <c:x val="9.5202398800599705E-2"/>
                  <c:y val="9.5238095238095233E-2"/>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793-4A30-B15F-69D98DA653EC}"/>
                </c:ext>
              </c:extLst>
            </c:dLbl>
            <c:dLbl>
              <c:idx val="1"/>
              <c:layout>
                <c:manualLayout>
                  <c:x val="-9.5952023988005994E-2"/>
                  <c:y val="-9.9489795918367346E-2"/>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793-4A30-B15F-69D98DA653E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73.19</c:v>
                </c:pt>
                <c:pt idx="1">
                  <c:v>26.810000000000002</c:v>
                </c:pt>
              </c:numCache>
            </c:numRef>
          </c:val>
          <c:extLst>
            <c:ext xmlns:c16="http://schemas.microsoft.com/office/drawing/2014/chart" uri="{C3380CC4-5D6E-409C-BE32-E72D297353CC}">
              <c16:uniqueId val="{00000002-8793-4A30-B15F-69D98DA653EC}"/>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09744658676394E-2"/>
          <c:y val="5.8361391694725026E-2"/>
          <c:w val="0.94580510682647212"/>
          <c:h val="0.88327721661054992"/>
        </c:manualLayout>
      </c:layout>
      <c:barChart>
        <c:barDir val="col"/>
        <c:grouping val="stacked"/>
        <c:varyColors val="0"/>
        <c:ser>
          <c:idx val="0"/>
          <c:order val="0"/>
          <c:spPr>
            <a:solidFill>
              <a:schemeClr val="bg2"/>
            </a:solidFill>
            <a:ln>
              <a:noFill/>
            </a:ln>
          </c:spPr>
          <c:invertIfNegative val="0"/>
          <c:dLbls>
            <c:dLbl>
              <c:idx val="0"/>
              <c:layout>
                <c:manualLayout>
                  <c:x val="0"/>
                  <c:y val="-2.2446689113355782E-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56F-4D3A-AFFE-E30B1884DD7B}"/>
                </c:ext>
              </c:extLst>
            </c:dLbl>
            <c:dLbl>
              <c:idx val="1"/>
              <c:layout>
                <c:manualLayout>
                  <c:x val="0"/>
                  <c:y val="-2.2446689113355782E-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56F-4D3A-AFFE-E30B1884DD7B}"/>
                </c:ext>
              </c:extLst>
            </c:dLbl>
            <c:dLbl>
              <c:idx val="2"/>
              <c:layout>
                <c:manualLayout>
                  <c:x val="0"/>
                  <c:y val="-2.2446689113355782E-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56F-4D3A-AFFE-E30B1884DD7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36.911299999999997</c:v>
                </c:pt>
                <c:pt idx="1">
                  <c:v>53.197899999999997</c:v>
                </c:pt>
                <c:pt idx="2">
                  <c:v>45.826300000000003</c:v>
                </c:pt>
              </c:numCache>
            </c:numRef>
          </c:val>
          <c:extLst>
            <c:ext xmlns:c16="http://schemas.microsoft.com/office/drawing/2014/chart" uri="{C3380CC4-5D6E-409C-BE32-E72D297353CC}">
              <c16:uniqueId val="{00000003-556F-4D3A-AFFE-E30B1884DD7B}"/>
            </c:ext>
          </c:extLst>
        </c:ser>
        <c:ser>
          <c:idx val="1"/>
          <c:order val="1"/>
          <c:spPr>
            <a:solidFill>
              <a:srgbClr val="E4664E"/>
            </a:solidFill>
            <a:ln>
              <a:noFill/>
            </a:ln>
          </c:spPr>
          <c:invertIfNegative val="0"/>
          <c:dLbls>
            <c:dLbl>
              <c:idx val="0"/>
              <c:layout>
                <c:manualLayout>
                  <c:x val="0"/>
                  <c:y val="-2.2446689113355782E-3"/>
                </c:manualLayout>
              </c:layout>
              <c:numFmt formatCode="#,##0.00;&quot;-&quot;#,##0.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56F-4D3A-AFFE-E30B1884DD7B}"/>
                </c:ext>
              </c:extLst>
            </c:dLbl>
            <c:dLbl>
              <c:idx val="1"/>
              <c:layout>
                <c:manualLayout>
                  <c:x val="0"/>
                  <c:y val="-2.2446689113355782E-3"/>
                </c:manualLayout>
              </c:layout>
              <c:numFmt formatCode="#,##0.00;&quot;-&quot;#,##0.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56F-4D3A-AFFE-E30B1884DD7B}"/>
                </c:ext>
              </c:extLst>
            </c:dLbl>
            <c:dLbl>
              <c:idx val="2"/>
              <c:layout>
                <c:manualLayout>
                  <c:x val="0"/>
                  <c:y val="-2.2446689113355782E-3"/>
                </c:manualLayout>
              </c:layout>
              <c:numFmt formatCode="#,##0.00;&quot;-&quot;#,##0.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556F-4D3A-AFFE-E30B1884DD7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72.976500000000001</c:v>
                </c:pt>
                <c:pt idx="1">
                  <c:v>97.585700000000003</c:v>
                </c:pt>
                <c:pt idx="2">
                  <c:v>113.74549999999999</c:v>
                </c:pt>
              </c:numCache>
            </c:numRef>
          </c:val>
          <c:extLst>
            <c:ext xmlns:c16="http://schemas.microsoft.com/office/drawing/2014/chart" uri="{C3380CC4-5D6E-409C-BE32-E72D297353CC}">
              <c16:uniqueId val="{00000007-556F-4D3A-AFFE-E30B1884DD7B}"/>
            </c:ext>
          </c:extLst>
        </c:ser>
        <c:dLbls>
          <c:showLegendKey val="0"/>
          <c:showVal val="0"/>
          <c:showCatName val="0"/>
          <c:showSerName val="0"/>
          <c:showPercent val="0"/>
          <c:showBubbleSize val="0"/>
        </c:dLbls>
        <c:gapWidth val="80"/>
        <c:overlap val="100"/>
        <c:axId val="1220203344"/>
        <c:axId val="1"/>
      </c:barChart>
      <c:catAx>
        <c:axId val="122020334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59.5718"/>
          <c:min val="0"/>
        </c:scaling>
        <c:delete val="1"/>
        <c:axPos val="l"/>
        <c:numFmt formatCode="General" sourceLinked="1"/>
        <c:majorTickMark val="out"/>
        <c:minorTickMark val="none"/>
        <c:tickLblPos val="nextTo"/>
        <c:crossAx val="1220203344"/>
        <c:crosses val="min"/>
        <c:crossBetween val="between"/>
      </c:valAx>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793103448275862"/>
          <c:y val="4.9195837275307477E-2"/>
          <c:w val="0.7143928035982009"/>
          <c:h val="0.90160832544938507"/>
        </c:manualLayout>
      </c:layout>
      <c:pieChart>
        <c:varyColors val="0"/>
        <c:ser>
          <c:idx val="0"/>
          <c:order val="0"/>
          <c:dPt>
            <c:idx val="0"/>
            <c:bubble3D val="0"/>
            <c:spPr>
              <a:solidFill>
                <a:srgbClr val="E4664E"/>
              </a:solidFill>
              <a:ln>
                <a:noFill/>
              </a:ln>
            </c:spPr>
            <c:extLst>
              <c:ext xmlns:c16="http://schemas.microsoft.com/office/drawing/2014/chart" uri="{C3380CC4-5D6E-409C-BE32-E72D297353CC}">
                <c16:uniqueId val="{00000000-C1B8-432E-ABBA-3040B4D86CD8}"/>
              </c:ext>
            </c:extLst>
          </c:dPt>
          <c:dPt>
            <c:idx val="1"/>
            <c:bubble3D val="0"/>
            <c:spPr>
              <a:solidFill>
                <a:schemeClr val="bg2"/>
              </a:solidFill>
              <a:ln>
                <a:noFill/>
              </a:ln>
            </c:spPr>
            <c:extLst>
              <c:ext xmlns:c16="http://schemas.microsoft.com/office/drawing/2014/chart" uri="{C3380CC4-5D6E-409C-BE32-E72D297353CC}">
                <c16:uniqueId val="{00000001-C1B8-432E-ABBA-3040B4D86CD8}"/>
              </c:ext>
            </c:extLst>
          </c:dPt>
          <c:dPt>
            <c:idx val="2"/>
            <c:bubble3D val="0"/>
            <c:spPr>
              <a:solidFill>
                <a:schemeClr val="accent3"/>
              </a:solidFill>
              <a:ln>
                <a:noFill/>
              </a:ln>
            </c:spPr>
            <c:extLst>
              <c:ext xmlns:c16="http://schemas.microsoft.com/office/drawing/2014/chart" uri="{C3380CC4-5D6E-409C-BE32-E72D297353CC}">
                <c16:uniqueId val="{00000002-C1B8-432E-ABBA-3040B4D86CD8}"/>
              </c:ext>
            </c:extLst>
          </c:dPt>
          <c:dPt>
            <c:idx val="3"/>
            <c:bubble3D val="0"/>
            <c:spPr>
              <a:solidFill>
                <a:schemeClr val="accent4"/>
              </a:solidFill>
              <a:ln>
                <a:noFill/>
              </a:ln>
            </c:spPr>
            <c:extLst>
              <c:ext xmlns:c16="http://schemas.microsoft.com/office/drawing/2014/chart" uri="{C3380CC4-5D6E-409C-BE32-E72D297353CC}">
                <c16:uniqueId val="{00000003-C1B8-432E-ABBA-3040B4D86CD8}"/>
              </c:ext>
            </c:extLst>
          </c:dPt>
          <c:dLbls>
            <c:dLbl>
              <c:idx val="0"/>
              <c:layout>
                <c:manualLayout>
                  <c:x val="0.11019490254872563"/>
                  <c:y val="-1.5137180700094607E-2"/>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1B8-432E-ABBA-3040B4D86CD8}"/>
                </c:ext>
              </c:extLst>
            </c:dLbl>
            <c:dLbl>
              <c:idx val="1"/>
              <c:layout>
                <c:manualLayout>
                  <c:x val="-8.0209895052473765E-2"/>
                  <c:y val="8.5146641438032161E-2"/>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1B8-432E-ABBA-3040B4D86CD8}"/>
                </c:ext>
              </c:extLst>
            </c:dLbl>
            <c:dLbl>
              <c:idx val="2"/>
              <c:layout>
                <c:manualLayout>
                  <c:x val="-8.4707646176911539E-2"/>
                  <c:y val="-8.3254493850520347E-2"/>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1B8-432E-ABBA-3040B4D86CD8}"/>
                </c:ext>
              </c:extLst>
            </c:dLbl>
            <c:dLbl>
              <c:idx val="3"/>
              <c:layout>
                <c:manualLayout>
                  <c:x val="-3.5982008995502246E-2"/>
                  <c:y val="-0.14569536423841059"/>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1B8-432E-ABBA-3040B4D86CD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Sheet1!$A$1:$A$4</c:f>
              <c:numCache>
                <c:formatCode>General</c:formatCode>
                <c:ptCount val="4"/>
                <c:pt idx="0">
                  <c:v>46.92</c:v>
                </c:pt>
                <c:pt idx="1">
                  <c:v>33.57</c:v>
                </c:pt>
                <c:pt idx="2">
                  <c:v>9.7100000000000009</c:v>
                </c:pt>
                <c:pt idx="3">
                  <c:v>9.7900000000000009</c:v>
                </c:pt>
              </c:numCache>
            </c:numRef>
          </c:val>
          <c:extLst>
            <c:ext xmlns:c16="http://schemas.microsoft.com/office/drawing/2014/chart" uri="{C3380CC4-5D6E-409C-BE32-E72D297353CC}">
              <c16:uniqueId val="{00000004-C1B8-432E-ABBA-3040B4D86CD8}"/>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111574556830033E-2"/>
          <c:y val="5.8361391694725026E-2"/>
          <c:w val="0.94577685088633989"/>
          <c:h val="0.88327721661054992"/>
        </c:manualLayout>
      </c:layout>
      <c:barChart>
        <c:barDir val="col"/>
        <c:grouping val="stacked"/>
        <c:varyColors val="0"/>
        <c:ser>
          <c:idx val="0"/>
          <c:order val="0"/>
          <c:spPr>
            <a:solidFill>
              <a:schemeClr val="bg2"/>
            </a:solidFill>
            <a:ln>
              <a:noFill/>
            </a:ln>
          </c:spPr>
          <c:invertIfNegative val="0"/>
          <c:dLbls>
            <c:dLbl>
              <c:idx val="0"/>
              <c:layout>
                <c:manualLayout>
                  <c:x val="0"/>
                  <c:y val="-2.2446689113355782E-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16F-4B42-B538-3BCF9A293C76}"/>
                </c:ext>
              </c:extLst>
            </c:dLbl>
            <c:dLbl>
              <c:idx val="1"/>
              <c:layout>
                <c:manualLayout>
                  <c:x val="0"/>
                  <c:y val="-2.2446689113355782E-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16F-4B42-B538-3BCF9A293C76}"/>
                </c:ext>
              </c:extLst>
            </c:dLbl>
            <c:dLbl>
              <c:idx val="2"/>
              <c:layout>
                <c:manualLayout>
                  <c:x val="0"/>
                  <c:y val="-2.2446689113355782E-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16F-4B42-B538-3BCF9A293C7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14.6</c:v>
                </c:pt>
                <c:pt idx="1">
                  <c:v>13.821900000000001</c:v>
                </c:pt>
                <c:pt idx="2">
                  <c:v>19.392900000000001</c:v>
                </c:pt>
              </c:numCache>
            </c:numRef>
          </c:val>
          <c:extLst>
            <c:ext xmlns:c16="http://schemas.microsoft.com/office/drawing/2014/chart" uri="{C3380CC4-5D6E-409C-BE32-E72D297353CC}">
              <c16:uniqueId val="{00000003-716F-4B42-B538-3BCF9A293C76}"/>
            </c:ext>
          </c:extLst>
        </c:ser>
        <c:ser>
          <c:idx val="1"/>
          <c:order val="1"/>
          <c:spPr>
            <a:solidFill>
              <a:srgbClr val="E4664E"/>
            </a:solidFill>
            <a:ln>
              <a:noFill/>
            </a:ln>
          </c:spPr>
          <c:invertIfNegative val="0"/>
          <c:dLbls>
            <c:dLbl>
              <c:idx val="0"/>
              <c:layout>
                <c:manualLayout>
                  <c:x val="0"/>
                  <c:y val="-2.2446689113355782E-3"/>
                </c:manualLayout>
              </c:layout>
              <c:numFmt formatCode="#,##0.00;&quot;-&quot;#,##0.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16F-4B42-B538-3BCF9A293C76}"/>
                </c:ext>
              </c:extLst>
            </c:dLbl>
            <c:dLbl>
              <c:idx val="1"/>
              <c:layout>
                <c:manualLayout>
                  <c:x val="0"/>
                  <c:y val="-2.2446689113355782E-3"/>
                </c:manualLayout>
              </c:layout>
              <c:numFmt formatCode="#,##0.00;&quot;-&quot;#,##0.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16F-4B42-B538-3BCF9A293C76}"/>
                </c:ext>
              </c:extLst>
            </c:dLbl>
            <c:dLbl>
              <c:idx val="2"/>
              <c:layout>
                <c:manualLayout>
                  <c:x val="0"/>
                  <c:y val="-2.2446689113355782E-3"/>
                </c:manualLayout>
              </c:layout>
              <c:numFmt formatCode="#,##0.00;&quot;-&quot;#,##0.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16F-4B42-B538-3BCF9A293C7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23.379999999999995</c:v>
                </c:pt>
                <c:pt idx="1">
                  <c:v>30.790699999999994</c:v>
                </c:pt>
                <c:pt idx="2">
                  <c:v>37.975500000000011</c:v>
                </c:pt>
              </c:numCache>
            </c:numRef>
          </c:val>
          <c:extLst>
            <c:ext xmlns:c16="http://schemas.microsoft.com/office/drawing/2014/chart" uri="{C3380CC4-5D6E-409C-BE32-E72D297353CC}">
              <c16:uniqueId val="{00000007-716F-4B42-B538-3BCF9A293C76}"/>
            </c:ext>
          </c:extLst>
        </c:ser>
        <c:dLbls>
          <c:showLegendKey val="0"/>
          <c:showVal val="0"/>
          <c:showCatName val="0"/>
          <c:showSerName val="0"/>
          <c:showPercent val="0"/>
          <c:showBubbleSize val="0"/>
        </c:dLbls>
        <c:gapWidth val="80"/>
        <c:overlap val="100"/>
        <c:axId val="395815600"/>
        <c:axId val="1"/>
      </c:barChart>
      <c:catAx>
        <c:axId val="39581560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7.368400000000008"/>
          <c:min val="0"/>
        </c:scaling>
        <c:delete val="1"/>
        <c:axPos val="l"/>
        <c:numFmt formatCode="General" sourceLinked="1"/>
        <c:majorTickMark val="out"/>
        <c:minorTickMark val="none"/>
        <c:tickLblPos val="nextTo"/>
        <c:crossAx val="395815600"/>
        <c:crosses val="min"/>
        <c:crossBetween val="between"/>
      </c:valAx>
    </c:plotArea>
    <c:plotVisOnly val="0"/>
    <c:dispBlanksAs val="gap"/>
    <c:showDLblsOverMax val="1"/>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111574556830033E-2"/>
          <c:y val="5.8361391694725026E-2"/>
          <c:w val="0.94577685088633989"/>
          <c:h val="0.88327721661054992"/>
        </c:manualLayout>
      </c:layout>
      <c:barChart>
        <c:barDir val="col"/>
        <c:grouping val="stacked"/>
        <c:varyColors val="0"/>
        <c:ser>
          <c:idx val="0"/>
          <c:order val="0"/>
          <c:spPr>
            <a:solidFill>
              <a:schemeClr val="bg2"/>
            </a:solidFill>
            <a:ln>
              <a:noFill/>
            </a:ln>
          </c:spPr>
          <c:invertIfNegative val="0"/>
          <c:dLbls>
            <c:dLbl>
              <c:idx val="0"/>
              <c:layout>
                <c:manualLayout>
                  <c:x val="0"/>
                  <c:y val="-2.2446689113355782E-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33D-4427-AC61-35C7856100C8}"/>
                </c:ext>
              </c:extLst>
            </c:dLbl>
            <c:dLbl>
              <c:idx val="1"/>
              <c:layout>
                <c:manualLayout>
                  <c:x val="0"/>
                  <c:y val="-2.2446689113355782E-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33D-4427-AC61-35C7856100C8}"/>
                </c:ext>
              </c:extLst>
            </c:dLbl>
            <c:dLbl>
              <c:idx val="2"/>
              <c:layout>
                <c:manualLayout>
                  <c:x val="0"/>
                  <c:y val="-3.3670033670033669E-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33D-4427-AC61-35C7856100C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52.180399999999999</c:v>
                </c:pt>
                <c:pt idx="1">
                  <c:v>67.019800000000004</c:v>
                </c:pt>
                <c:pt idx="2">
                  <c:v>65.219200000000001</c:v>
                </c:pt>
              </c:numCache>
            </c:numRef>
          </c:val>
          <c:extLst>
            <c:ext xmlns:c16="http://schemas.microsoft.com/office/drawing/2014/chart" uri="{C3380CC4-5D6E-409C-BE32-E72D297353CC}">
              <c16:uniqueId val="{00000003-933D-4427-AC61-35C7856100C8}"/>
            </c:ext>
          </c:extLst>
        </c:ser>
        <c:ser>
          <c:idx val="1"/>
          <c:order val="1"/>
          <c:spPr>
            <a:solidFill>
              <a:srgbClr val="E4664E"/>
            </a:solidFill>
            <a:ln>
              <a:noFill/>
            </a:ln>
          </c:spPr>
          <c:invertIfNegative val="0"/>
          <c:dLbls>
            <c:dLbl>
              <c:idx val="0"/>
              <c:layout>
                <c:manualLayout>
                  <c:x val="0"/>
                  <c:y val="-2.2446689113355782E-3"/>
                </c:manualLayout>
              </c:layout>
              <c:numFmt formatCode="#,##0.00;&quot;-&quot;#,##0.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33D-4427-AC61-35C7856100C8}"/>
                </c:ext>
              </c:extLst>
            </c:dLbl>
            <c:dLbl>
              <c:idx val="1"/>
              <c:layout>
                <c:manualLayout>
                  <c:x val="0"/>
                  <c:y val="-2.2446689113355782E-3"/>
                </c:manualLayout>
              </c:layout>
              <c:numFmt formatCode="#,##0.00;&quot;-&quot;#,##0.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33D-4427-AC61-35C7856100C8}"/>
                </c:ext>
              </c:extLst>
            </c:dLbl>
            <c:dLbl>
              <c:idx val="2"/>
              <c:layout>
                <c:manualLayout>
                  <c:x val="0"/>
                  <c:y val="-2.2446689113355782E-3"/>
                </c:manualLayout>
              </c:layout>
              <c:numFmt formatCode="#,##0.00;&quot;-&quot;#,##0.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33D-4427-AC61-35C7856100C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95.686599999999999</c:v>
                </c:pt>
                <c:pt idx="1">
                  <c:v>128.37639999999999</c:v>
                </c:pt>
                <c:pt idx="2">
                  <c:v>151.721</c:v>
                </c:pt>
              </c:numCache>
            </c:numRef>
          </c:val>
          <c:extLst>
            <c:ext xmlns:c16="http://schemas.microsoft.com/office/drawing/2014/chart" uri="{C3380CC4-5D6E-409C-BE32-E72D297353CC}">
              <c16:uniqueId val="{00000007-933D-4427-AC61-35C7856100C8}"/>
            </c:ext>
          </c:extLst>
        </c:ser>
        <c:dLbls>
          <c:showLegendKey val="0"/>
          <c:showVal val="0"/>
          <c:showCatName val="0"/>
          <c:showSerName val="0"/>
          <c:showPercent val="0"/>
          <c:showBubbleSize val="0"/>
        </c:dLbls>
        <c:gapWidth val="80"/>
        <c:overlap val="100"/>
        <c:axId val="2020758064"/>
        <c:axId val="1"/>
      </c:barChart>
      <c:catAx>
        <c:axId val="202075806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16.9402"/>
          <c:min val="0"/>
        </c:scaling>
        <c:delete val="1"/>
        <c:axPos val="l"/>
        <c:numFmt formatCode="General" sourceLinked="1"/>
        <c:majorTickMark val="out"/>
        <c:minorTickMark val="none"/>
        <c:tickLblPos val="nextTo"/>
        <c:crossAx val="2020758064"/>
        <c:crosses val="min"/>
        <c:crossBetween val="between"/>
      </c:valAx>
    </c:plotArea>
    <c:plotVisOnly val="0"/>
    <c:dispBlanksAs val="gap"/>
    <c:showDLblsOverMax val="1"/>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718140929535233"/>
          <c:y val="4.9195837275307477E-2"/>
          <c:w val="0.7143928035982009"/>
          <c:h val="0.90160832544938507"/>
        </c:manualLayout>
      </c:layout>
      <c:pieChart>
        <c:varyColors val="0"/>
        <c:ser>
          <c:idx val="0"/>
          <c:order val="0"/>
          <c:dPt>
            <c:idx val="0"/>
            <c:bubble3D val="0"/>
            <c:spPr>
              <a:solidFill>
                <a:srgbClr val="E4664E"/>
              </a:solidFill>
              <a:ln>
                <a:noFill/>
              </a:ln>
            </c:spPr>
            <c:extLst>
              <c:ext xmlns:c16="http://schemas.microsoft.com/office/drawing/2014/chart" uri="{C3380CC4-5D6E-409C-BE32-E72D297353CC}">
                <c16:uniqueId val="{00000000-6844-447A-A1EB-F02FEBF19847}"/>
              </c:ext>
            </c:extLst>
          </c:dPt>
          <c:dPt>
            <c:idx val="1"/>
            <c:bubble3D val="0"/>
            <c:spPr>
              <a:solidFill>
                <a:schemeClr val="bg2"/>
              </a:solidFill>
              <a:ln>
                <a:noFill/>
              </a:ln>
            </c:spPr>
            <c:extLst>
              <c:ext xmlns:c16="http://schemas.microsoft.com/office/drawing/2014/chart" uri="{C3380CC4-5D6E-409C-BE32-E72D297353CC}">
                <c16:uniqueId val="{00000001-6844-447A-A1EB-F02FEBF19847}"/>
              </c:ext>
            </c:extLst>
          </c:dPt>
          <c:dPt>
            <c:idx val="2"/>
            <c:bubble3D val="0"/>
            <c:spPr>
              <a:solidFill>
                <a:schemeClr val="accent3"/>
              </a:solidFill>
              <a:ln>
                <a:noFill/>
              </a:ln>
            </c:spPr>
            <c:extLst>
              <c:ext xmlns:c16="http://schemas.microsoft.com/office/drawing/2014/chart" uri="{C3380CC4-5D6E-409C-BE32-E72D297353CC}">
                <c16:uniqueId val="{00000002-6844-447A-A1EB-F02FEBF19847}"/>
              </c:ext>
            </c:extLst>
          </c:dPt>
          <c:dPt>
            <c:idx val="3"/>
            <c:bubble3D val="0"/>
            <c:spPr>
              <a:solidFill>
                <a:schemeClr val="accent4"/>
              </a:solidFill>
              <a:ln>
                <a:noFill/>
              </a:ln>
            </c:spPr>
            <c:extLst>
              <c:ext xmlns:c16="http://schemas.microsoft.com/office/drawing/2014/chart" uri="{C3380CC4-5D6E-409C-BE32-E72D297353CC}">
                <c16:uniqueId val="{00000003-6844-447A-A1EB-F02FEBF19847}"/>
              </c:ext>
            </c:extLst>
          </c:dPt>
          <c:dLbls>
            <c:dLbl>
              <c:idx val="0"/>
              <c:layout>
                <c:manualLayout>
                  <c:x val="0.11169415292353824"/>
                  <c:y val="5.6764427625354778E-3"/>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844-447A-A1EB-F02FEBF19847}"/>
                </c:ext>
              </c:extLst>
            </c:dLbl>
            <c:dLbl>
              <c:idx val="1"/>
              <c:layout>
                <c:manualLayout>
                  <c:x val="-9.8200899550224888E-2"/>
                  <c:y val="5.0141911069063384E-2"/>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844-447A-A1EB-F02FEBF19847}"/>
                </c:ext>
              </c:extLst>
            </c:dLbl>
            <c:dLbl>
              <c:idx val="2"/>
              <c:layout>
                <c:manualLayout>
                  <c:x val="-7.8710644677661173E-2"/>
                  <c:y val="-0.1173131504257332"/>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844-447A-A1EB-F02FEBF19847}"/>
                </c:ext>
              </c:extLst>
            </c:dLbl>
            <c:dLbl>
              <c:idx val="3"/>
              <c:layout>
                <c:manualLayout>
                  <c:x val="-3.2983508245877063E-2"/>
                  <c:y val="-0.15704824976348156"/>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844-447A-A1EB-F02FEBF1984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Sheet1!$A$1:$A$4</c:f>
              <c:numCache>
                <c:formatCode>General</c:formatCode>
                <c:ptCount val="4"/>
                <c:pt idx="0">
                  <c:v>51.61</c:v>
                </c:pt>
                <c:pt idx="1">
                  <c:v>34.07</c:v>
                </c:pt>
                <c:pt idx="2">
                  <c:v>6.01</c:v>
                </c:pt>
                <c:pt idx="3">
                  <c:v>8.3099999999999952</c:v>
                </c:pt>
              </c:numCache>
            </c:numRef>
          </c:val>
          <c:extLst>
            <c:ext xmlns:c16="http://schemas.microsoft.com/office/drawing/2014/chart" uri="{C3380CC4-5D6E-409C-BE32-E72D297353CC}">
              <c16:uniqueId val="{00000004-6844-447A-A1EB-F02FEBF19847}"/>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017991004497751"/>
          <c:y val="4.9195837275307477E-2"/>
          <c:w val="0.7143928035982009"/>
          <c:h val="0.90160832544938507"/>
        </c:manualLayout>
      </c:layout>
      <c:pieChart>
        <c:varyColors val="0"/>
        <c:ser>
          <c:idx val="0"/>
          <c:order val="0"/>
          <c:dPt>
            <c:idx val="0"/>
            <c:bubble3D val="0"/>
            <c:spPr>
              <a:solidFill>
                <a:srgbClr val="E4664E"/>
              </a:solidFill>
              <a:ln>
                <a:noFill/>
              </a:ln>
            </c:spPr>
            <c:extLst>
              <c:ext xmlns:c16="http://schemas.microsoft.com/office/drawing/2014/chart" uri="{C3380CC4-5D6E-409C-BE32-E72D297353CC}">
                <c16:uniqueId val="{00000000-CB77-4FB6-9964-8E0785978B42}"/>
              </c:ext>
            </c:extLst>
          </c:dPt>
          <c:dPt>
            <c:idx val="1"/>
            <c:bubble3D val="0"/>
            <c:spPr>
              <a:solidFill>
                <a:schemeClr val="bg2"/>
              </a:solidFill>
              <a:ln>
                <a:noFill/>
              </a:ln>
            </c:spPr>
            <c:extLst>
              <c:ext xmlns:c16="http://schemas.microsoft.com/office/drawing/2014/chart" uri="{C3380CC4-5D6E-409C-BE32-E72D297353CC}">
                <c16:uniqueId val="{00000001-CB77-4FB6-9964-8E0785978B42}"/>
              </c:ext>
            </c:extLst>
          </c:dPt>
          <c:dPt>
            <c:idx val="2"/>
            <c:bubble3D val="0"/>
            <c:spPr>
              <a:solidFill>
                <a:schemeClr val="accent3"/>
              </a:solidFill>
              <a:ln>
                <a:noFill/>
              </a:ln>
            </c:spPr>
            <c:extLst>
              <c:ext xmlns:c16="http://schemas.microsoft.com/office/drawing/2014/chart" uri="{C3380CC4-5D6E-409C-BE32-E72D297353CC}">
                <c16:uniqueId val="{00000002-CB77-4FB6-9964-8E0785978B42}"/>
              </c:ext>
            </c:extLst>
          </c:dPt>
          <c:dPt>
            <c:idx val="3"/>
            <c:bubble3D val="0"/>
            <c:spPr>
              <a:solidFill>
                <a:schemeClr val="accent4"/>
              </a:solidFill>
              <a:ln>
                <a:noFill/>
              </a:ln>
            </c:spPr>
            <c:extLst>
              <c:ext xmlns:c16="http://schemas.microsoft.com/office/drawing/2014/chart" uri="{C3380CC4-5D6E-409C-BE32-E72D297353CC}">
                <c16:uniqueId val="{00000003-CB77-4FB6-9964-8E0785978B42}"/>
              </c:ext>
            </c:extLst>
          </c:dPt>
          <c:dLbls>
            <c:dLbl>
              <c:idx val="0"/>
              <c:layout>
                <c:manualLayout>
                  <c:x val="0.10794602698650675"/>
                  <c:y val="1.9867549668874173E-2"/>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B77-4FB6-9964-8E0785978B42}"/>
                </c:ext>
              </c:extLst>
            </c:dLbl>
            <c:dLbl>
              <c:idx val="1"/>
              <c:layout>
                <c:manualLayout>
                  <c:x val="-0.10194902548725637"/>
                  <c:y val="3.9735099337748346E-2"/>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B77-4FB6-9964-8E0785978B42}"/>
                </c:ext>
              </c:extLst>
            </c:dLbl>
            <c:dLbl>
              <c:idx val="2"/>
              <c:layout>
                <c:manualLayout>
                  <c:x val="-8.0959520239880053E-2"/>
                  <c:y val="-0.11352885525070956"/>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B77-4FB6-9964-8E0785978B42}"/>
                </c:ext>
              </c:extLst>
            </c:dLbl>
            <c:dLbl>
              <c:idx val="3"/>
              <c:layout>
                <c:manualLayout>
                  <c:x val="-3.3733133433283359E-2"/>
                  <c:y val="-0.15704824976348156"/>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B77-4FB6-9964-8E0785978B4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Sheet1!$A$1:$A$4</c:f>
              <c:numCache>
                <c:formatCode>General</c:formatCode>
                <c:ptCount val="4"/>
                <c:pt idx="0">
                  <c:v>55.08</c:v>
                </c:pt>
                <c:pt idx="1">
                  <c:v>29.909999999999997</c:v>
                </c:pt>
                <c:pt idx="2">
                  <c:v>6.41</c:v>
                </c:pt>
                <c:pt idx="3">
                  <c:v>8.6000000000000085</c:v>
                </c:pt>
              </c:numCache>
            </c:numRef>
          </c:val>
          <c:extLst>
            <c:ext xmlns:c16="http://schemas.microsoft.com/office/drawing/2014/chart" uri="{C3380CC4-5D6E-409C-BE32-E72D297353CC}">
              <c16:uniqueId val="{00000004-CB77-4FB6-9964-8E0785978B42}"/>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773480662983423E-2"/>
          <c:y val="0.10518518518518519"/>
          <c:w val="0.87900552486187844"/>
          <c:h val="0.85629629629629633"/>
        </c:manualLayout>
      </c:layout>
      <c:barChart>
        <c:barDir val="col"/>
        <c:grouping val="stacked"/>
        <c:varyColors val="0"/>
        <c:ser>
          <c:idx val="0"/>
          <c:order val="0"/>
          <c:spPr>
            <a:solidFill>
              <a:srgbClr val="E4664E"/>
            </a:solidFill>
            <a:ln>
              <a:noFill/>
            </a:ln>
          </c:spPr>
          <c:invertIfNegative val="0"/>
          <c:dPt>
            <c:idx val="0"/>
            <c:invertIfNegative val="0"/>
            <c:bubble3D val="0"/>
            <c:spPr>
              <a:solidFill>
                <a:schemeClr val="bg2"/>
              </a:solidFill>
              <a:ln>
                <a:noFill/>
              </a:ln>
            </c:spPr>
            <c:extLst>
              <c:ext xmlns:c16="http://schemas.microsoft.com/office/drawing/2014/chart" uri="{C3380CC4-5D6E-409C-BE32-E72D297353CC}">
                <c16:uniqueId val="{00000000-F538-4610-AA14-8A085400D88F}"/>
              </c:ext>
            </c:extLst>
          </c:dPt>
          <c:dLbls>
            <c:dLbl>
              <c:idx val="0"/>
              <c:layout>
                <c:manualLayout>
                  <c:x val="0"/>
                  <c:y val="-0.45481481481481484"/>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538-4610-AA14-8A085400D88F}"/>
                </c:ext>
              </c:extLst>
            </c:dLbl>
            <c:dLbl>
              <c:idx val="1"/>
              <c:layout>
                <c:manualLayout>
                  <c:x val="0"/>
                  <c:y val="-0.48074074074074075"/>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538-4610-AA14-8A085400D88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456</c:v>
                </c:pt>
                <c:pt idx="1">
                  <c:v>486</c:v>
                </c:pt>
              </c:numCache>
            </c:numRef>
          </c:val>
          <c:extLst>
            <c:ext xmlns:c16="http://schemas.microsoft.com/office/drawing/2014/chart" uri="{C3380CC4-5D6E-409C-BE32-E72D297353CC}">
              <c16:uniqueId val="{00000002-F538-4610-AA14-8A085400D88F}"/>
            </c:ext>
          </c:extLst>
        </c:ser>
        <c:dLbls>
          <c:showLegendKey val="0"/>
          <c:showVal val="0"/>
          <c:showCatName val="0"/>
          <c:showSerName val="0"/>
          <c:showPercent val="0"/>
          <c:showBubbleSize val="0"/>
        </c:dLbls>
        <c:gapWidth val="80"/>
        <c:overlap val="100"/>
        <c:axId val="1730190048"/>
        <c:axId val="1"/>
      </c:barChart>
      <c:catAx>
        <c:axId val="173019004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486"/>
          <c:min val="0"/>
        </c:scaling>
        <c:delete val="1"/>
        <c:axPos val="l"/>
        <c:numFmt formatCode="General" sourceLinked="1"/>
        <c:majorTickMark val="out"/>
        <c:minorTickMark val="none"/>
        <c:tickLblPos val="nextTo"/>
        <c:crossAx val="1730190048"/>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09744658676394E-2"/>
          <c:y val="0.13233830845771144"/>
          <c:w val="0.94580510682647212"/>
          <c:h val="0.8159203980099502"/>
        </c:manualLayout>
      </c:layout>
      <c:barChart>
        <c:barDir val="col"/>
        <c:grouping val="stacked"/>
        <c:varyColors val="0"/>
        <c:ser>
          <c:idx val="0"/>
          <c:order val="0"/>
          <c:spPr>
            <a:solidFill>
              <a:srgbClr val="E4664E"/>
            </a:solidFill>
            <a:ln>
              <a:noFill/>
            </a:ln>
          </c:spPr>
          <c:invertIfNegative val="0"/>
          <c:dPt>
            <c:idx val="0"/>
            <c:invertIfNegative val="0"/>
            <c:bubble3D val="0"/>
            <c:spPr>
              <a:solidFill>
                <a:schemeClr val="bg2"/>
              </a:solidFill>
              <a:ln>
                <a:noFill/>
              </a:ln>
            </c:spPr>
            <c:extLst>
              <c:ext xmlns:c16="http://schemas.microsoft.com/office/drawing/2014/chart" uri="{C3380CC4-5D6E-409C-BE32-E72D297353CC}">
                <c16:uniqueId val="{00000000-3C4C-4F4E-B55A-2478F6D78ED9}"/>
              </c:ext>
            </c:extLst>
          </c:dPt>
          <c:dPt>
            <c:idx val="2"/>
            <c:invertIfNegative val="0"/>
            <c:bubble3D val="0"/>
            <c:spPr>
              <a:solidFill>
                <a:schemeClr val="bg2"/>
              </a:solidFill>
              <a:ln>
                <a:noFill/>
              </a:ln>
            </c:spPr>
            <c:extLst>
              <c:ext xmlns:c16="http://schemas.microsoft.com/office/drawing/2014/chart" uri="{C3380CC4-5D6E-409C-BE32-E72D297353CC}">
                <c16:uniqueId val="{00000001-3C4C-4F4E-B55A-2478F6D78ED9}"/>
              </c:ext>
            </c:extLst>
          </c:dPt>
          <c:dLbls>
            <c:dLbl>
              <c:idx val="0"/>
              <c:layout>
                <c:manualLayout>
                  <c:x val="0"/>
                  <c:y val="-0.15422885572139303"/>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C4C-4F4E-B55A-2478F6D78ED9}"/>
                </c:ext>
              </c:extLst>
            </c:dLbl>
            <c:dLbl>
              <c:idx val="1"/>
              <c:layout>
                <c:manualLayout>
                  <c:x val="0"/>
                  <c:y val="-0.17611940298507461"/>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C4C-4F4E-B55A-2478F6D78ED9}"/>
                </c:ext>
              </c:extLst>
            </c:dLbl>
            <c:dLbl>
              <c:idx val="2"/>
              <c:layout>
                <c:manualLayout>
                  <c:x val="0"/>
                  <c:y val="-0.39004975124378111"/>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C4C-4F4E-B55A-2478F6D78ED9}"/>
                </c:ext>
              </c:extLst>
            </c:dLbl>
            <c:dLbl>
              <c:idx val="3"/>
              <c:layout>
                <c:manualLayout>
                  <c:x val="0"/>
                  <c:y val="-0.47363184079601989"/>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C4C-4F4E-B55A-2478F6D78ED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10.973299999999995</c:v>
                </c:pt>
                <c:pt idx="1">
                  <c:v>13.724700000000006</c:v>
                </c:pt>
                <c:pt idx="2">
                  <c:v>40.081499999999991</c:v>
                </c:pt>
                <c:pt idx="3">
                  <c:v>50.410599999999974</c:v>
                </c:pt>
              </c:numCache>
            </c:numRef>
          </c:val>
          <c:extLst>
            <c:ext xmlns:c16="http://schemas.microsoft.com/office/drawing/2014/chart" uri="{C3380CC4-5D6E-409C-BE32-E72D297353CC}">
              <c16:uniqueId val="{00000004-3C4C-4F4E-B55A-2478F6D78ED9}"/>
            </c:ext>
          </c:extLst>
        </c:ser>
        <c:dLbls>
          <c:showLegendKey val="0"/>
          <c:showVal val="0"/>
          <c:showCatName val="0"/>
          <c:showSerName val="0"/>
          <c:showPercent val="0"/>
          <c:showBubbleSize val="0"/>
        </c:dLbls>
        <c:gapWidth val="80"/>
        <c:overlap val="100"/>
        <c:axId val="1626384143"/>
        <c:axId val="1"/>
      </c:barChart>
      <c:catAx>
        <c:axId val="162638414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0.410599999999974"/>
          <c:min val="0"/>
        </c:scaling>
        <c:delete val="1"/>
        <c:axPos val="l"/>
        <c:numFmt formatCode="General" sourceLinked="1"/>
        <c:majorTickMark val="out"/>
        <c:minorTickMark val="none"/>
        <c:tickLblPos val="nextTo"/>
        <c:crossAx val="1626384143"/>
        <c:crosses val="min"/>
        <c:crossBetween val="between"/>
      </c:valAx>
    </c:plotArea>
    <c:plotVisOnly val="0"/>
    <c:dispBlanksAs val="gap"/>
    <c:showDLblsOverMax val="1"/>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425287356321838"/>
          <c:y val="0.10518518518518519"/>
          <c:w val="0.73103448275862071"/>
          <c:h val="0.85629629629629633"/>
        </c:manualLayout>
      </c:layout>
      <c:barChart>
        <c:barDir val="col"/>
        <c:grouping val="stacked"/>
        <c:varyColors val="0"/>
        <c:ser>
          <c:idx val="0"/>
          <c:order val="0"/>
          <c:spPr>
            <a:solidFill>
              <a:srgbClr val="E4664E"/>
            </a:solidFill>
            <a:ln>
              <a:noFill/>
            </a:ln>
          </c:spPr>
          <c:invertIfNegative val="0"/>
          <c:dPt>
            <c:idx val="0"/>
            <c:invertIfNegative val="0"/>
            <c:bubble3D val="0"/>
            <c:spPr>
              <a:solidFill>
                <a:schemeClr val="bg2"/>
              </a:solidFill>
              <a:ln>
                <a:noFill/>
              </a:ln>
            </c:spPr>
            <c:extLst>
              <c:ext xmlns:c16="http://schemas.microsoft.com/office/drawing/2014/chart" uri="{C3380CC4-5D6E-409C-BE32-E72D297353CC}">
                <c16:uniqueId val="{00000000-5F56-4B69-944D-283915E1D859}"/>
              </c:ext>
            </c:extLst>
          </c:dPt>
          <c:dLbls>
            <c:dLbl>
              <c:idx val="0"/>
              <c:layout>
                <c:manualLayout>
                  <c:x val="0"/>
                  <c:y val="-0.48074074074074075"/>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F56-4B69-944D-283915E1D859}"/>
                </c:ext>
              </c:extLst>
            </c:dLbl>
            <c:dLbl>
              <c:idx val="1"/>
              <c:layout>
                <c:manualLayout>
                  <c:x val="0"/>
                  <c:y val="-0.48074074074074075"/>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F56-4B69-944D-283915E1D85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1440</c:v>
                </c:pt>
                <c:pt idx="1">
                  <c:v>1440</c:v>
                </c:pt>
              </c:numCache>
            </c:numRef>
          </c:val>
          <c:extLst>
            <c:ext xmlns:c16="http://schemas.microsoft.com/office/drawing/2014/chart" uri="{C3380CC4-5D6E-409C-BE32-E72D297353CC}">
              <c16:uniqueId val="{00000002-5F56-4B69-944D-283915E1D859}"/>
            </c:ext>
          </c:extLst>
        </c:ser>
        <c:dLbls>
          <c:showLegendKey val="0"/>
          <c:showVal val="0"/>
          <c:showCatName val="0"/>
          <c:showSerName val="0"/>
          <c:showPercent val="0"/>
          <c:showBubbleSize val="0"/>
        </c:dLbls>
        <c:gapWidth val="80"/>
        <c:overlap val="100"/>
        <c:axId val="1353249648"/>
        <c:axId val="1"/>
      </c:barChart>
      <c:catAx>
        <c:axId val="135324964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440"/>
          <c:min val="0"/>
        </c:scaling>
        <c:delete val="1"/>
        <c:axPos val="l"/>
        <c:numFmt formatCode="General" sourceLinked="1"/>
        <c:majorTickMark val="out"/>
        <c:minorTickMark val="none"/>
        <c:tickLblPos val="nextTo"/>
        <c:crossAx val="1353249648"/>
        <c:crosses val="min"/>
        <c:crossBetween val="between"/>
      </c:valAx>
    </c:plotArea>
    <c:plotVisOnly val="0"/>
    <c:dispBlanksAs val="gap"/>
    <c:showDLblsOverMax val="1"/>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592203898050974"/>
          <c:y val="5.0880626223091974E-2"/>
          <c:w val="0.68815592203898046"/>
          <c:h val="0.89823874755381605"/>
        </c:manualLayout>
      </c:layout>
      <c:pieChart>
        <c:varyColors val="0"/>
        <c:ser>
          <c:idx val="0"/>
          <c:order val="0"/>
          <c:dPt>
            <c:idx val="0"/>
            <c:bubble3D val="0"/>
            <c:spPr>
              <a:solidFill>
                <a:srgbClr val="E4664E"/>
              </a:solidFill>
              <a:ln>
                <a:noFill/>
              </a:ln>
            </c:spPr>
            <c:extLst>
              <c:ext xmlns:c16="http://schemas.microsoft.com/office/drawing/2014/chart" uri="{C3380CC4-5D6E-409C-BE32-E72D297353CC}">
                <c16:uniqueId val="{00000000-E671-44C0-A2E0-9303EB54307D}"/>
              </c:ext>
            </c:extLst>
          </c:dPt>
          <c:dPt>
            <c:idx val="1"/>
            <c:bubble3D val="0"/>
            <c:spPr>
              <a:solidFill>
                <a:schemeClr val="bg2"/>
              </a:solidFill>
              <a:ln>
                <a:noFill/>
              </a:ln>
            </c:spPr>
            <c:extLst>
              <c:ext xmlns:c16="http://schemas.microsoft.com/office/drawing/2014/chart" uri="{C3380CC4-5D6E-409C-BE32-E72D297353CC}">
                <c16:uniqueId val="{00000001-E671-44C0-A2E0-9303EB54307D}"/>
              </c:ext>
            </c:extLst>
          </c:dPt>
          <c:dLbls>
            <c:dLbl>
              <c:idx val="0"/>
              <c:layout>
                <c:manualLayout>
                  <c:x val="7.8710644677661173E-2"/>
                  <c:y val="7.3385518590998039E-2"/>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671-44C0-A2E0-9303EB54307D}"/>
                </c:ext>
              </c:extLst>
            </c:dLbl>
            <c:dLbl>
              <c:idx val="1"/>
              <c:layout>
                <c:manualLayout>
                  <c:x val="-7.9460269865067462E-2"/>
                  <c:y val="-7.8277886497064575E-2"/>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671-44C0-A2E0-9303EB54307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70.09</c:v>
                </c:pt>
                <c:pt idx="1">
                  <c:v>29.909999999999997</c:v>
                </c:pt>
              </c:numCache>
            </c:numRef>
          </c:val>
          <c:extLst>
            <c:ext xmlns:c16="http://schemas.microsoft.com/office/drawing/2014/chart" uri="{C3380CC4-5D6E-409C-BE32-E72D297353CC}">
              <c16:uniqueId val="{00000002-E671-44C0-A2E0-9303EB54307D}"/>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239392352016764E-2"/>
          <c:y val="0.15604395604395604"/>
          <c:w val="0.94552121529596644"/>
          <c:h val="0.78681318681318679"/>
        </c:manualLayout>
      </c:layout>
      <c:barChart>
        <c:barDir val="col"/>
        <c:grouping val="stacked"/>
        <c:varyColors val="0"/>
        <c:ser>
          <c:idx val="0"/>
          <c:order val="0"/>
          <c:spPr>
            <a:solidFill>
              <a:schemeClr val="bg2"/>
            </a:solidFill>
            <a:ln>
              <a:noFill/>
            </a:ln>
          </c:spPr>
          <c:invertIfNegative val="0"/>
          <c:dPt>
            <c:idx val="2"/>
            <c:invertIfNegative val="0"/>
            <c:bubble3D val="0"/>
            <c:spPr>
              <a:solidFill>
                <a:srgbClr val="E4664E"/>
              </a:solidFill>
              <a:ln>
                <a:noFill/>
              </a:ln>
            </c:spPr>
            <c:extLst>
              <c:ext xmlns:c16="http://schemas.microsoft.com/office/drawing/2014/chart" uri="{C3380CC4-5D6E-409C-BE32-E72D297353CC}">
                <c16:uniqueId val="{00000000-4547-4A8D-A884-0E299265ABEF}"/>
              </c:ext>
            </c:extLst>
          </c:dPt>
          <c:dLbls>
            <c:dLbl>
              <c:idx val="0"/>
              <c:layout>
                <c:manualLayout>
                  <c:x val="0"/>
                  <c:y val="-0.38351648351648354"/>
                </c:manualLayout>
              </c:layout>
              <c:numFmt formatCode="#,##0.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547-4A8D-A884-0E299265ABEF}"/>
                </c:ext>
              </c:extLst>
            </c:dLbl>
            <c:dLbl>
              <c:idx val="1"/>
              <c:layout>
                <c:manualLayout>
                  <c:x val="0"/>
                  <c:y val="-0.47142857142857142"/>
                </c:manualLayout>
              </c:layout>
              <c:numFmt formatCode="#,##0.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547-4A8D-A884-0E299265ABEF}"/>
                </c:ext>
              </c:extLst>
            </c:dLbl>
            <c:dLbl>
              <c:idx val="2"/>
              <c:layout>
                <c:manualLayout>
                  <c:x val="0"/>
                  <c:y val="-0.46153846153846156"/>
                </c:manualLayout>
              </c:layout>
              <c:numFmt formatCode="#,##0.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547-4A8D-A884-0E299265ABE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52.18</c:v>
                </c:pt>
                <c:pt idx="1">
                  <c:v>67.019800000000004</c:v>
                </c:pt>
                <c:pt idx="2">
                  <c:v>65.219200000000001</c:v>
                </c:pt>
              </c:numCache>
            </c:numRef>
          </c:val>
          <c:extLst>
            <c:ext xmlns:c16="http://schemas.microsoft.com/office/drawing/2014/chart" uri="{C3380CC4-5D6E-409C-BE32-E72D297353CC}">
              <c16:uniqueId val="{00000003-4547-4A8D-A884-0E299265ABEF}"/>
            </c:ext>
          </c:extLst>
        </c:ser>
        <c:dLbls>
          <c:showLegendKey val="0"/>
          <c:showVal val="0"/>
          <c:showCatName val="0"/>
          <c:showSerName val="0"/>
          <c:showPercent val="0"/>
          <c:showBubbleSize val="0"/>
        </c:dLbls>
        <c:gapWidth val="80"/>
        <c:overlap val="100"/>
        <c:axId val="875107264"/>
        <c:axId val="1"/>
      </c:barChart>
      <c:catAx>
        <c:axId val="87510726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7.019800000000004"/>
          <c:min val="0"/>
        </c:scaling>
        <c:delete val="1"/>
        <c:axPos val="l"/>
        <c:numFmt formatCode="General" sourceLinked="1"/>
        <c:majorTickMark val="out"/>
        <c:minorTickMark val="none"/>
        <c:tickLblPos val="nextTo"/>
        <c:crossAx val="875107264"/>
        <c:crosses val="min"/>
        <c:crossBetween val="between"/>
      </c:valAx>
    </c:plotArea>
    <c:plotVisOnly val="0"/>
    <c:dispBlanksAs val="gap"/>
    <c:showDLblsOverMax val="1"/>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592203898050974"/>
          <c:y val="5.0880626223091974E-2"/>
          <c:w val="0.68815592203898046"/>
          <c:h val="0.89823874755381605"/>
        </c:manualLayout>
      </c:layout>
      <c:pieChart>
        <c:varyColors val="0"/>
        <c:ser>
          <c:idx val="0"/>
          <c:order val="0"/>
          <c:dPt>
            <c:idx val="0"/>
            <c:bubble3D val="0"/>
            <c:spPr>
              <a:solidFill>
                <a:srgbClr val="E4664E"/>
              </a:solidFill>
              <a:ln>
                <a:noFill/>
              </a:ln>
            </c:spPr>
            <c:extLst>
              <c:ext xmlns:c16="http://schemas.microsoft.com/office/drawing/2014/chart" uri="{C3380CC4-5D6E-409C-BE32-E72D297353CC}">
                <c16:uniqueId val="{00000000-0620-44F3-AC64-03C7BE24EB8A}"/>
              </c:ext>
            </c:extLst>
          </c:dPt>
          <c:dPt>
            <c:idx val="1"/>
            <c:bubble3D val="0"/>
            <c:spPr>
              <a:solidFill>
                <a:schemeClr val="bg2"/>
              </a:solidFill>
              <a:ln>
                <a:noFill/>
              </a:ln>
            </c:spPr>
            <c:extLst>
              <c:ext xmlns:c16="http://schemas.microsoft.com/office/drawing/2014/chart" uri="{C3380CC4-5D6E-409C-BE32-E72D297353CC}">
                <c16:uniqueId val="{00000001-0620-44F3-AC64-03C7BE24EB8A}"/>
              </c:ext>
            </c:extLst>
          </c:dPt>
          <c:dLbls>
            <c:dLbl>
              <c:idx val="0"/>
              <c:layout>
                <c:manualLayout>
                  <c:x val="8.5457271364317841E-2"/>
                  <c:y val="5.9686888454011738E-2"/>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620-44F3-AC64-03C7BE24EB8A}"/>
                </c:ext>
              </c:extLst>
            </c:dLbl>
            <c:dLbl>
              <c:idx val="1"/>
              <c:layout>
                <c:manualLayout>
                  <c:x val="-8.6206896551724144E-2"/>
                  <c:y val="-6.3600782778864967E-2"/>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620-44F3-AC64-03C7BE24EB8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66</c:v>
                </c:pt>
                <c:pt idx="1">
                  <c:v>34</c:v>
                </c:pt>
              </c:numCache>
            </c:numRef>
          </c:val>
          <c:extLst>
            <c:ext xmlns:c16="http://schemas.microsoft.com/office/drawing/2014/chart" uri="{C3380CC4-5D6E-409C-BE32-E72D297353CC}">
              <c16:uniqueId val="{00000002-0620-44F3-AC64-03C7BE24EB8A}"/>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09744658676394E-2"/>
          <c:y val="0.13233830845771144"/>
          <c:w val="0.94580510682647212"/>
          <c:h val="0.8159203980099502"/>
        </c:manualLayout>
      </c:layout>
      <c:barChart>
        <c:barDir val="col"/>
        <c:grouping val="stacked"/>
        <c:varyColors val="0"/>
        <c:ser>
          <c:idx val="0"/>
          <c:order val="0"/>
          <c:spPr>
            <a:solidFill>
              <a:srgbClr val="E4664E"/>
            </a:solidFill>
            <a:ln>
              <a:noFill/>
            </a:ln>
          </c:spPr>
          <c:invertIfNegative val="0"/>
          <c:dPt>
            <c:idx val="0"/>
            <c:invertIfNegative val="0"/>
            <c:bubble3D val="0"/>
            <c:spPr>
              <a:solidFill>
                <a:schemeClr val="bg2"/>
              </a:solidFill>
              <a:ln>
                <a:noFill/>
              </a:ln>
            </c:spPr>
            <c:extLst>
              <c:ext xmlns:c16="http://schemas.microsoft.com/office/drawing/2014/chart" uri="{C3380CC4-5D6E-409C-BE32-E72D297353CC}">
                <c16:uniqueId val="{00000000-16BA-4459-9A5A-8A5F315B84D7}"/>
              </c:ext>
            </c:extLst>
          </c:dPt>
          <c:dPt>
            <c:idx val="2"/>
            <c:invertIfNegative val="0"/>
            <c:bubble3D val="0"/>
            <c:spPr>
              <a:solidFill>
                <a:schemeClr val="bg2"/>
              </a:solidFill>
              <a:ln>
                <a:noFill/>
              </a:ln>
            </c:spPr>
            <c:extLst>
              <c:ext xmlns:c16="http://schemas.microsoft.com/office/drawing/2014/chart" uri="{C3380CC4-5D6E-409C-BE32-E72D297353CC}">
                <c16:uniqueId val="{00000001-16BA-4459-9A5A-8A5F315B84D7}"/>
              </c:ext>
            </c:extLst>
          </c:dPt>
          <c:dLbls>
            <c:dLbl>
              <c:idx val="0"/>
              <c:layout>
                <c:manualLayout>
                  <c:x val="0"/>
                  <c:y val="-0.15124378109452735"/>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6BA-4459-9A5A-8A5F315B84D7}"/>
                </c:ext>
              </c:extLst>
            </c:dLbl>
            <c:dLbl>
              <c:idx val="1"/>
              <c:layout>
                <c:manualLayout>
                  <c:x val="0"/>
                  <c:y val="-0.18109452736318407"/>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6BA-4459-9A5A-8A5F315B84D7}"/>
                </c:ext>
              </c:extLst>
            </c:dLbl>
            <c:dLbl>
              <c:idx val="2"/>
              <c:layout>
                <c:manualLayout>
                  <c:x val="0"/>
                  <c:y val="-0.37213930348258706"/>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6BA-4459-9A5A-8A5F315B84D7}"/>
                </c:ext>
              </c:extLst>
            </c:dLbl>
            <c:dLbl>
              <c:idx val="3"/>
              <c:layout>
                <c:manualLayout>
                  <c:x val="0"/>
                  <c:y val="-0.47363184079601989"/>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6BA-4459-9A5A-8A5F315B84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6.7798999999999943</c:v>
                </c:pt>
                <c:pt idx="1">
                  <c:v>9.1827000000000076</c:v>
                </c:pt>
                <c:pt idx="2">
                  <c:v>24.533799999999992</c:v>
                </c:pt>
                <c:pt idx="3">
                  <c:v>32.601799999999969</c:v>
                </c:pt>
              </c:numCache>
            </c:numRef>
          </c:val>
          <c:extLst>
            <c:ext xmlns:c16="http://schemas.microsoft.com/office/drawing/2014/chart" uri="{C3380CC4-5D6E-409C-BE32-E72D297353CC}">
              <c16:uniqueId val="{00000004-16BA-4459-9A5A-8A5F315B84D7}"/>
            </c:ext>
          </c:extLst>
        </c:ser>
        <c:dLbls>
          <c:showLegendKey val="0"/>
          <c:showVal val="0"/>
          <c:showCatName val="0"/>
          <c:showSerName val="0"/>
          <c:showPercent val="0"/>
          <c:showBubbleSize val="0"/>
        </c:dLbls>
        <c:gapWidth val="80"/>
        <c:overlap val="100"/>
        <c:axId val="1626304943"/>
        <c:axId val="1"/>
      </c:barChart>
      <c:catAx>
        <c:axId val="162630494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2.601799999999969"/>
          <c:min val="0"/>
        </c:scaling>
        <c:delete val="1"/>
        <c:axPos val="l"/>
        <c:numFmt formatCode="General" sourceLinked="1"/>
        <c:majorTickMark val="out"/>
        <c:minorTickMark val="none"/>
        <c:tickLblPos val="nextTo"/>
        <c:crossAx val="1626304943"/>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09744658676394E-2"/>
          <c:y val="5.7395143487858721E-2"/>
          <c:w val="0.94580510682647212"/>
          <c:h val="0.88520971302428253"/>
        </c:manualLayout>
      </c:layout>
      <c:barChart>
        <c:barDir val="col"/>
        <c:grouping val="stacked"/>
        <c:varyColors val="0"/>
        <c:ser>
          <c:idx val="0"/>
          <c:order val="0"/>
          <c:spPr>
            <a:solidFill>
              <a:srgbClr val="E4664E"/>
            </a:solidFill>
            <a:ln>
              <a:noFill/>
            </a:ln>
          </c:spPr>
          <c:invertIfNegative val="0"/>
          <c:dPt>
            <c:idx val="0"/>
            <c:invertIfNegative val="0"/>
            <c:bubble3D val="0"/>
            <c:spPr>
              <a:solidFill>
                <a:schemeClr val="bg2"/>
              </a:solidFill>
              <a:ln>
                <a:noFill/>
              </a:ln>
            </c:spPr>
            <c:extLst>
              <c:ext xmlns:c16="http://schemas.microsoft.com/office/drawing/2014/chart" uri="{C3380CC4-5D6E-409C-BE32-E72D297353CC}">
                <c16:uniqueId val="{00000000-A510-4201-8018-746DE02B5C56}"/>
              </c:ext>
            </c:extLst>
          </c:dPt>
          <c:dPt>
            <c:idx val="2"/>
            <c:invertIfNegative val="0"/>
            <c:bubble3D val="0"/>
            <c:spPr>
              <a:solidFill>
                <a:schemeClr val="bg2"/>
              </a:solidFill>
              <a:ln>
                <a:noFill/>
              </a:ln>
            </c:spPr>
            <c:extLst>
              <c:ext xmlns:c16="http://schemas.microsoft.com/office/drawing/2014/chart" uri="{C3380CC4-5D6E-409C-BE32-E72D297353CC}">
                <c16:uniqueId val="{00000001-A510-4201-8018-746DE02B5C56}"/>
              </c:ext>
            </c:extLst>
          </c:dPt>
          <c:val>
            <c:numRef>
              <c:f>Sheet1!$A$1:$D$1</c:f>
              <c:numCache>
                <c:formatCode>General</c:formatCode>
                <c:ptCount val="4"/>
                <c:pt idx="0">
                  <c:v>21.26357155452552</c:v>
                </c:pt>
                <c:pt idx="1">
                  <c:v>25.478155137046706</c:v>
                </c:pt>
                <c:pt idx="2">
                  <c:v>20.512937303796079</c:v>
                </c:pt>
                <c:pt idx="3">
                  <c:v>23.237105542036709</c:v>
                </c:pt>
              </c:numCache>
            </c:numRef>
          </c:val>
          <c:extLst>
            <c:ext xmlns:c16="http://schemas.microsoft.com/office/drawing/2014/chart" uri="{C3380CC4-5D6E-409C-BE32-E72D297353CC}">
              <c16:uniqueId val="{00000002-A510-4201-8018-746DE02B5C56}"/>
            </c:ext>
          </c:extLst>
        </c:ser>
        <c:dLbls>
          <c:showLegendKey val="0"/>
          <c:showVal val="0"/>
          <c:showCatName val="0"/>
          <c:showSerName val="0"/>
          <c:showPercent val="0"/>
          <c:showBubbleSize val="0"/>
        </c:dLbls>
        <c:gapWidth val="80"/>
        <c:overlap val="100"/>
        <c:axId val="1341933919"/>
        <c:axId val="1"/>
      </c:barChart>
      <c:catAx>
        <c:axId val="134193391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5.478155137046706"/>
          <c:min val="0"/>
        </c:scaling>
        <c:delete val="1"/>
        <c:axPos val="l"/>
        <c:numFmt formatCode="General" sourceLinked="1"/>
        <c:majorTickMark val="out"/>
        <c:minorTickMark val="none"/>
        <c:tickLblPos val="nextTo"/>
        <c:crossAx val="1341933919"/>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09744658676394E-2"/>
          <c:y val="5.7395143487858721E-2"/>
          <c:w val="0.94580510682647212"/>
          <c:h val="0.88520971302428253"/>
        </c:manualLayout>
      </c:layout>
      <c:barChart>
        <c:barDir val="col"/>
        <c:grouping val="stacked"/>
        <c:varyColors val="0"/>
        <c:ser>
          <c:idx val="0"/>
          <c:order val="0"/>
          <c:spPr>
            <a:solidFill>
              <a:srgbClr val="E4664E"/>
            </a:solidFill>
            <a:ln>
              <a:noFill/>
            </a:ln>
          </c:spPr>
          <c:invertIfNegative val="0"/>
          <c:dPt>
            <c:idx val="0"/>
            <c:invertIfNegative val="0"/>
            <c:bubble3D val="0"/>
            <c:spPr>
              <a:solidFill>
                <a:schemeClr val="bg2"/>
              </a:solidFill>
              <a:ln>
                <a:noFill/>
              </a:ln>
            </c:spPr>
            <c:extLst>
              <c:ext xmlns:c16="http://schemas.microsoft.com/office/drawing/2014/chart" uri="{C3380CC4-5D6E-409C-BE32-E72D297353CC}">
                <c16:uniqueId val="{00000000-AC80-4AD7-BC36-45C3EBFBC437}"/>
              </c:ext>
            </c:extLst>
          </c:dPt>
          <c:dPt>
            <c:idx val="2"/>
            <c:invertIfNegative val="0"/>
            <c:bubble3D val="0"/>
            <c:spPr>
              <a:solidFill>
                <a:schemeClr val="bg2"/>
              </a:solidFill>
              <a:ln>
                <a:noFill/>
              </a:ln>
            </c:spPr>
            <c:extLst>
              <c:ext xmlns:c16="http://schemas.microsoft.com/office/drawing/2014/chart" uri="{C3380CC4-5D6E-409C-BE32-E72D297353CC}">
                <c16:uniqueId val="{00000001-AC80-4AD7-BC36-45C3EBFBC437}"/>
              </c:ext>
            </c:extLst>
          </c:dPt>
          <c:val>
            <c:numRef>
              <c:f>Sheet1!$A$1:$D$1</c:f>
              <c:numCache>
                <c:formatCode>General</c:formatCode>
                <c:ptCount val="4"/>
                <c:pt idx="0">
                  <c:v>13.137787974677401</c:v>
                </c:pt>
                <c:pt idx="1">
                  <c:v>17.046511412049725</c:v>
                </c:pt>
                <c:pt idx="2">
                  <c:v>12.555924833748042</c:v>
                </c:pt>
                <c:pt idx="3">
                  <c:v>15.028019255084685</c:v>
                </c:pt>
              </c:numCache>
            </c:numRef>
          </c:val>
          <c:extLst>
            <c:ext xmlns:c16="http://schemas.microsoft.com/office/drawing/2014/chart" uri="{C3380CC4-5D6E-409C-BE32-E72D297353CC}">
              <c16:uniqueId val="{00000002-AC80-4AD7-BC36-45C3EBFBC437}"/>
            </c:ext>
          </c:extLst>
        </c:ser>
        <c:dLbls>
          <c:showLegendKey val="0"/>
          <c:showVal val="0"/>
          <c:showCatName val="0"/>
          <c:showSerName val="0"/>
          <c:showPercent val="0"/>
          <c:showBubbleSize val="0"/>
        </c:dLbls>
        <c:gapWidth val="80"/>
        <c:overlap val="100"/>
        <c:axId val="1161830127"/>
        <c:axId val="1"/>
      </c:barChart>
      <c:catAx>
        <c:axId val="116183012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7.046511412049725"/>
          <c:min val="0"/>
        </c:scaling>
        <c:delete val="1"/>
        <c:axPos val="l"/>
        <c:numFmt formatCode="General" sourceLinked="1"/>
        <c:majorTickMark val="out"/>
        <c:minorTickMark val="none"/>
        <c:tickLblPos val="nextTo"/>
        <c:crossAx val="1161830127"/>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242424242424242E-2"/>
          <c:y val="0.12488262910798122"/>
          <c:w val="0.95151515151515154"/>
          <c:h val="0.82629107981220662"/>
        </c:manualLayout>
      </c:layout>
      <c:barChart>
        <c:barDir val="col"/>
        <c:grouping val="stacked"/>
        <c:varyColors val="0"/>
        <c:ser>
          <c:idx val="0"/>
          <c:order val="0"/>
          <c:spPr>
            <a:solidFill>
              <a:srgbClr val="E4664E"/>
            </a:solidFill>
            <a:ln>
              <a:noFill/>
            </a:ln>
          </c:spPr>
          <c:invertIfNegative val="0"/>
          <c:dPt>
            <c:idx val="0"/>
            <c:invertIfNegative val="0"/>
            <c:bubble3D val="0"/>
            <c:spPr>
              <a:solidFill>
                <a:schemeClr val="bg2"/>
              </a:solidFill>
              <a:ln>
                <a:noFill/>
              </a:ln>
            </c:spPr>
            <c:extLst>
              <c:ext xmlns:c16="http://schemas.microsoft.com/office/drawing/2014/chart" uri="{C3380CC4-5D6E-409C-BE32-E72D297353CC}">
                <c16:uniqueId val="{00000000-976C-4DE4-8335-BF577E333B8D}"/>
              </c:ext>
            </c:extLst>
          </c:dPt>
          <c:dPt>
            <c:idx val="2"/>
            <c:invertIfNegative val="0"/>
            <c:bubble3D val="0"/>
            <c:spPr>
              <a:solidFill>
                <a:schemeClr val="bg2"/>
              </a:solidFill>
              <a:ln>
                <a:noFill/>
              </a:ln>
            </c:spPr>
            <c:extLst>
              <c:ext xmlns:c16="http://schemas.microsoft.com/office/drawing/2014/chart" uri="{C3380CC4-5D6E-409C-BE32-E72D297353CC}">
                <c16:uniqueId val="{00000001-976C-4DE4-8335-BF577E333B8D}"/>
              </c:ext>
            </c:extLst>
          </c:dPt>
          <c:dLbls>
            <c:dLbl>
              <c:idx val="0"/>
              <c:layout>
                <c:manualLayout>
                  <c:x val="0"/>
                  <c:y val="-0.16150234741784036"/>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76C-4DE4-8335-BF577E333B8D}"/>
                </c:ext>
              </c:extLst>
            </c:dLbl>
            <c:dLbl>
              <c:idx val="1"/>
              <c:layout>
                <c:manualLayout>
                  <c:x val="0"/>
                  <c:y val="-0.16525821596244131"/>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76C-4DE4-8335-BF577E333B8D}"/>
                </c:ext>
              </c:extLst>
            </c:dLbl>
            <c:dLbl>
              <c:idx val="2"/>
              <c:layout>
                <c:manualLayout>
                  <c:x val="0"/>
                  <c:y val="-0.45258215962441317"/>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76C-4DE4-8335-BF577E333B8D}"/>
                </c:ext>
              </c:extLst>
            </c:dLbl>
            <c:dLbl>
              <c:idx val="3"/>
              <c:layout>
                <c:manualLayout>
                  <c:x val="0"/>
                  <c:y val="-0.47511737089201878"/>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76C-4DE4-8335-BF577E333B8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38.398299999999999</c:v>
                </c:pt>
                <c:pt idx="1">
                  <c:v>39.888000000000005</c:v>
                </c:pt>
                <c:pt idx="2">
                  <c:v>150.78360000000001</c:v>
                </c:pt>
                <c:pt idx="3">
                  <c:v>159.5718</c:v>
                </c:pt>
              </c:numCache>
            </c:numRef>
          </c:val>
          <c:extLst>
            <c:ext xmlns:c16="http://schemas.microsoft.com/office/drawing/2014/chart" uri="{C3380CC4-5D6E-409C-BE32-E72D297353CC}">
              <c16:uniqueId val="{00000004-976C-4DE4-8335-BF577E333B8D}"/>
            </c:ext>
          </c:extLst>
        </c:ser>
        <c:dLbls>
          <c:showLegendKey val="0"/>
          <c:showVal val="0"/>
          <c:showCatName val="0"/>
          <c:showSerName val="0"/>
          <c:showPercent val="0"/>
          <c:showBubbleSize val="0"/>
        </c:dLbls>
        <c:gapWidth val="80"/>
        <c:overlap val="100"/>
        <c:axId val="1052273632"/>
        <c:axId val="1"/>
      </c:barChart>
      <c:catAx>
        <c:axId val="105227363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59.5718"/>
          <c:min val="0"/>
        </c:scaling>
        <c:delete val="1"/>
        <c:axPos val="l"/>
        <c:numFmt formatCode="General" sourceLinked="1"/>
        <c:majorTickMark val="out"/>
        <c:minorTickMark val="none"/>
        <c:tickLblPos val="nextTo"/>
        <c:crossAx val="1052273632"/>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242424242424242E-2"/>
          <c:y val="0.12488262910798122"/>
          <c:w val="0.95151515151515154"/>
          <c:h val="0.82629107981220662"/>
        </c:manualLayout>
      </c:layout>
      <c:barChart>
        <c:barDir val="col"/>
        <c:grouping val="stacked"/>
        <c:varyColors val="0"/>
        <c:ser>
          <c:idx val="0"/>
          <c:order val="0"/>
          <c:spPr>
            <a:solidFill>
              <a:srgbClr val="E4664E"/>
            </a:solidFill>
            <a:ln>
              <a:noFill/>
            </a:ln>
          </c:spPr>
          <c:invertIfNegative val="0"/>
          <c:dPt>
            <c:idx val="0"/>
            <c:invertIfNegative val="0"/>
            <c:bubble3D val="0"/>
            <c:spPr>
              <a:solidFill>
                <a:schemeClr val="bg2"/>
              </a:solidFill>
              <a:ln>
                <a:noFill/>
              </a:ln>
            </c:spPr>
            <c:extLst>
              <c:ext xmlns:c16="http://schemas.microsoft.com/office/drawing/2014/chart" uri="{C3380CC4-5D6E-409C-BE32-E72D297353CC}">
                <c16:uniqueId val="{00000000-F08D-4471-A63D-9F2E49F63025}"/>
              </c:ext>
            </c:extLst>
          </c:dPt>
          <c:dPt>
            <c:idx val="2"/>
            <c:invertIfNegative val="0"/>
            <c:bubble3D val="0"/>
            <c:spPr>
              <a:solidFill>
                <a:schemeClr val="bg2"/>
              </a:solidFill>
              <a:ln>
                <a:noFill/>
              </a:ln>
            </c:spPr>
            <c:extLst>
              <c:ext xmlns:c16="http://schemas.microsoft.com/office/drawing/2014/chart" uri="{C3380CC4-5D6E-409C-BE32-E72D297353CC}">
                <c16:uniqueId val="{00000001-F08D-4471-A63D-9F2E49F63025}"/>
              </c:ext>
            </c:extLst>
          </c:dPt>
          <c:dLbls>
            <c:dLbl>
              <c:idx val="0"/>
              <c:layout>
                <c:manualLayout>
                  <c:x val="0"/>
                  <c:y val="-0.15774647887323945"/>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08D-4471-A63D-9F2E49F63025}"/>
                </c:ext>
              </c:extLst>
            </c:dLbl>
            <c:dLbl>
              <c:idx val="1"/>
              <c:layout>
                <c:manualLayout>
                  <c:x val="0"/>
                  <c:y val="-0.16244131455399061"/>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08D-4471-A63D-9F2E49F63025}"/>
                </c:ext>
              </c:extLst>
            </c:dLbl>
            <c:dLbl>
              <c:idx val="2"/>
              <c:layout>
                <c:manualLayout>
                  <c:x val="0"/>
                  <c:y val="-0.38309859154929576"/>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08D-4471-A63D-9F2E49F63025}"/>
                </c:ext>
              </c:extLst>
            </c:dLbl>
            <c:dLbl>
              <c:idx val="3"/>
              <c:layout>
                <c:manualLayout>
                  <c:x val="0"/>
                  <c:y val="-0.47511737089201878"/>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08D-4471-A63D-9F2E49F6302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13.207800000000001</c:v>
                </c:pt>
                <c:pt idx="1">
                  <c:v>13.980599999999999</c:v>
                </c:pt>
                <c:pt idx="2">
                  <c:v>44.612599999999993</c:v>
                </c:pt>
                <c:pt idx="3">
                  <c:v>57.368400000000001</c:v>
                </c:pt>
              </c:numCache>
            </c:numRef>
          </c:val>
          <c:extLst>
            <c:ext xmlns:c16="http://schemas.microsoft.com/office/drawing/2014/chart" uri="{C3380CC4-5D6E-409C-BE32-E72D297353CC}">
              <c16:uniqueId val="{00000004-F08D-4471-A63D-9F2E49F63025}"/>
            </c:ext>
          </c:extLst>
        </c:ser>
        <c:dLbls>
          <c:showLegendKey val="0"/>
          <c:showVal val="0"/>
          <c:showCatName val="0"/>
          <c:showSerName val="0"/>
          <c:showPercent val="0"/>
          <c:showBubbleSize val="0"/>
        </c:dLbls>
        <c:gapWidth val="80"/>
        <c:overlap val="100"/>
        <c:axId val="1052258320"/>
        <c:axId val="1"/>
      </c:barChart>
      <c:catAx>
        <c:axId val="105225832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7.368400000000001"/>
          <c:min val="0"/>
        </c:scaling>
        <c:delete val="1"/>
        <c:axPos val="l"/>
        <c:numFmt formatCode="General" sourceLinked="1"/>
        <c:majorTickMark val="out"/>
        <c:minorTickMark val="none"/>
        <c:tickLblPos val="nextTo"/>
        <c:crossAx val="1052258320"/>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242424242424242E-2"/>
          <c:y val="0.12488262910798122"/>
          <c:w val="0.95151515151515154"/>
          <c:h val="0.82629107981220662"/>
        </c:manualLayout>
      </c:layout>
      <c:barChart>
        <c:barDir val="col"/>
        <c:grouping val="stacked"/>
        <c:varyColors val="0"/>
        <c:ser>
          <c:idx val="0"/>
          <c:order val="0"/>
          <c:spPr>
            <a:solidFill>
              <a:srgbClr val="E4664E"/>
            </a:solidFill>
            <a:ln>
              <a:noFill/>
            </a:ln>
          </c:spPr>
          <c:invertIfNegative val="0"/>
          <c:dPt>
            <c:idx val="0"/>
            <c:invertIfNegative val="0"/>
            <c:bubble3D val="0"/>
            <c:spPr>
              <a:solidFill>
                <a:schemeClr val="bg2"/>
              </a:solidFill>
              <a:ln>
                <a:noFill/>
              </a:ln>
            </c:spPr>
            <c:extLst>
              <c:ext xmlns:c16="http://schemas.microsoft.com/office/drawing/2014/chart" uri="{C3380CC4-5D6E-409C-BE32-E72D297353CC}">
                <c16:uniqueId val="{00000000-6B47-487F-AED2-509ED0A4DF14}"/>
              </c:ext>
            </c:extLst>
          </c:dPt>
          <c:dPt>
            <c:idx val="2"/>
            <c:invertIfNegative val="0"/>
            <c:bubble3D val="0"/>
            <c:spPr>
              <a:solidFill>
                <a:schemeClr val="bg2"/>
              </a:solidFill>
              <a:ln>
                <a:noFill/>
              </a:ln>
            </c:spPr>
            <c:extLst>
              <c:ext xmlns:c16="http://schemas.microsoft.com/office/drawing/2014/chart" uri="{C3380CC4-5D6E-409C-BE32-E72D297353CC}">
                <c16:uniqueId val="{00000001-6B47-487F-AED2-509ED0A4DF14}"/>
              </c:ext>
            </c:extLst>
          </c:dPt>
          <c:dLbls>
            <c:dLbl>
              <c:idx val="0"/>
              <c:layout>
                <c:manualLayout>
                  <c:x val="0"/>
                  <c:y val="-0.15962441314553991"/>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B47-487F-AED2-509ED0A4DF14}"/>
                </c:ext>
              </c:extLst>
            </c:dLbl>
            <c:dLbl>
              <c:idx val="1"/>
              <c:layout>
                <c:manualLayout>
                  <c:x val="0"/>
                  <c:y val="-0.16525821596244131"/>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B47-487F-AED2-509ED0A4DF14}"/>
                </c:ext>
              </c:extLst>
            </c:dLbl>
            <c:dLbl>
              <c:idx val="2"/>
              <c:layout>
                <c:manualLayout>
                  <c:x val="0"/>
                  <c:y val="-0.4347417840375587"/>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B47-487F-AED2-509ED0A4DF14}"/>
                </c:ext>
              </c:extLst>
            </c:dLbl>
            <c:dLbl>
              <c:idx val="3"/>
              <c:layout>
                <c:manualLayout>
                  <c:x val="0"/>
                  <c:y val="-0.47511737089201878"/>
                </c:manualLayout>
              </c:layout>
              <c:numFmt formatCode="#,##0.00;&quot;-&quot;#,##0.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B47-487F-AED2-509ED0A4DF1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51.606099999999998</c:v>
                </c:pt>
                <c:pt idx="1">
                  <c:v>53.868600000000001</c:v>
                </c:pt>
                <c:pt idx="2">
                  <c:v>195.39619999999999</c:v>
                </c:pt>
                <c:pt idx="3">
                  <c:v>216.9402</c:v>
                </c:pt>
              </c:numCache>
            </c:numRef>
          </c:val>
          <c:extLst>
            <c:ext xmlns:c16="http://schemas.microsoft.com/office/drawing/2014/chart" uri="{C3380CC4-5D6E-409C-BE32-E72D297353CC}">
              <c16:uniqueId val="{00000004-6B47-487F-AED2-509ED0A4DF14}"/>
            </c:ext>
          </c:extLst>
        </c:ser>
        <c:dLbls>
          <c:showLegendKey val="0"/>
          <c:showVal val="0"/>
          <c:showCatName val="0"/>
          <c:showSerName val="0"/>
          <c:showPercent val="0"/>
          <c:showBubbleSize val="0"/>
        </c:dLbls>
        <c:gapWidth val="80"/>
        <c:overlap val="100"/>
        <c:axId val="1052225840"/>
        <c:axId val="1"/>
      </c:barChart>
      <c:catAx>
        <c:axId val="105222584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16.9402"/>
          <c:min val="0"/>
        </c:scaling>
        <c:delete val="1"/>
        <c:axPos val="l"/>
        <c:numFmt formatCode="General" sourceLinked="1"/>
        <c:majorTickMark val="out"/>
        <c:minorTickMark val="none"/>
        <c:tickLblPos val="nextTo"/>
        <c:crossAx val="1052225840"/>
        <c:crosses val="min"/>
        <c:crossBetween val="between"/>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C8F43-9DCD-472D-92C8-3351FD0C0C06}"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A8153-85DF-42C2-8435-9D9CBE2C3D56}" type="slidenum">
              <a:rPr lang="en-US" smtClean="0"/>
              <a:t>‹#›</a:t>
            </a:fld>
            <a:endParaRPr lang="en-US"/>
          </a:p>
        </p:txBody>
      </p:sp>
    </p:spTree>
    <p:extLst>
      <p:ext uri="{BB962C8B-B14F-4D97-AF65-F5344CB8AC3E}">
        <p14:creationId xmlns:p14="http://schemas.microsoft.com/office/powerpoint/2010/main" val="1001110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7CA8153-85DF-42C2-8435-9D9CBE2C3D56}" type="slidenum">
              <a:rPr lang="en-US" smtClean="0"/>
              <a:t>4</a:t>
            </a:fld>
            <a:endParaRPr lang="en-US"/>
          </a:p>
        </p:txBody>
      </p:sp>
    </p:spTree>
    <p:extLst>
      <p:ext uri="{BB962C8B-B14F-4D97-AF65-F5344CB8AC3E}">
        <p14:creationId xmlns:p14="http://schemas.microsoft.com/office/powerpoint/2010/main" val="973752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7CA8153-85DF-42C2-8435-9D9CBE2C3D56}" type="slidenum">
              <a:rPr lang="en-US" smtClean="0"/>
              <a:t>5</a:t>
            </a:fld>
            <a:endParaRPr lang="en-US"/>
          </a:p>
        </p:txBody>
      </p:sp>
    </p:spTree>
    <p:extLst>
      <p:ext uri="{BB962C8B-B14F-4D97-AF65-F5344CB8AC3E}">
        <p14:creationId xmlns:p14="http://schemas.microsoft.com/office/powerpoint/2010/main" val="2935055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7CA8153-85DF-42C2-8435-9D9CBE2C3D56}" type="slidenum">
              <a:rPr lang="en-US" smtClean="0"/>
              <a:t>7</a:t>
            </a:fld>
            <a:endParaRPr lang="en-US"/>
          </a:p>
        </p:txBody>
      </p:sp>
    </p:spTree>
    <p:extLst>
      <p:ext uri="{BB962C8B-B14F-4D97-AF65-F5344CB8AC3E}">
        <p14:creationId xmlns:p14="http://schemas.microsoft.com/office/powerpoint/2010/main" val="2234103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7CA8153-85DF-42C2-8435-9D9CBE2C3D56}" type="slidenum">
              <a:rPr lang="en-US" smtClean="0"/>
              <a:t>8</a:t>
            </a:fld>
            <a:endParaRPr lang="en-US"/>
          </a:p>
        </p:txBody>
      </p:sp>
    </p:spTree>
    <p:extLst>
      <p:ext uri="{BB962C8B-B14F-4D97-AF65-F5344CB8AC3E}">
        <p14:creationId xmlns:p14="http://schemas.microsoft.com/office/powerpoint/2010/main" val="1694785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7CA8153-85DF-42C2-8435-9D9CBE2C3D56}" type="slidenum">
              <a:rPr lang="en-US" smtClean="0"/>
              <a:t>27</a:t>
            </a:fld>
            <a:endParaRPr lang="en-US"/>
          </a:p>
        </p:txBody>
      </p:sp>
    </p:spTree>
    <p:extLst>
      <p:ext uri="{BB962C8B-B14F-4D97-AF65-F5344CB8AC3E}">
        <p14:creationId xmlns:p14="http://schemas.microsoft.com/office/powerpoint/2010/main" val="2882490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97564CC-6841-4C87-8BCB-07171552246E}" type="slidenum">
              <a:rPr lang="en-IN" smtClean="0"/>
              <a:t>32</a:t>
            </a:fld>
            <a:endParaRPr lang="en-IN"/>
          </a:p>
        </p:txBody>
      </p:sp>
    </p:spTree>
    <p:extLst>
      <p:ext uri="{BB962C8B-B14F-4D97-AF65-F5344CB8AC3E}">
        <p14:creationId xmlns:p14="http://schemas.microsoft.com/office/powerpoint/2010/main" val="4036727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79E52-B808-FA84-D4A6-ECFB489364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CAD4AB08-09AA-7C72-C3CE-DB1AE630C0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E5D0F4A-19DA-8F97-04B5-002D67182104}"/>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6D64026D-0B14-43D7-6FCD-B7B7227CB06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645B384-9ABF-F4DE-DE35-916B4476E1A0}"/>
              </a:ext>
            </a:extLst>
          </p:cNvPr>
          <p:cNvSpPr>
            <a:spLocks noGrp="1"/>
          </p:cNvSpPr>
          <p:nvPr>
            <p:ph type="sldNum" sz="quarter" idx="12"/>
          </p:nvPr>
        </p:nvSpPr>
        <p:spPr/>
        <p:txBody>
          <a:bodyPr/>
          <a:lstStyle/>
          <a:p>
            <a:fld id="{B2E900CB-CECB-4A6E-B4E0-9522E21C9B47}" type="slidenum">
              <a:rPr lang="en-IN" smtClean="0"/>
              <a:t>‹#›</a:t>
            </a:fld>
            <a:endParaRPr lang="en-IN"/>
          </a:p>
        </p:txBody>
      </p:sp>
    </p:spTree>
    <p:extLst>
      <p:ext uri="{BB962C8B-B14F-4D97-AF65-F5344CB8AC3E}">
        <p14:creationId xmlns:p14="http://schemas.microsoft.com/office/powerpoint/2010/main" val="3987326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46F07-E878-4F48-7C8B-4AAC928BFFD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26762A0-AA7E-8125-B013-4BE5E1A84B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FF77389-54EB-D9F7-DAE8-F5BCCE162689}"/>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C1E65920-32AC-6DC4-758A-734BBA44321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225F3E4-8375-7A4E-9AEB-B4D517839613}"/>
              </a:ext>
            </a:extLst>
          </p:cNvPr>
          <p:cNvSpPr>
            <a:spLocks noGrp="1"/>
          </p:cNvSpPr>
          <p:nvPr>
            <p:ph type="sldNum" sz="quarter" idx="12"/>
          </p:nvPr>
        </p:nvSpPr>
        <p:spPr/>
        <p:txBody>
          <a:bodyPr/>
          <a:lstStyle/>
          <a:p>
            <a:fld id="{B2E900CB-CECB-4A6E-B4E0-9522E21C9B47}" type="slidenum">
              <a:rPr lang="en-IN" smtClean="0"/>
              <a:t>‹#›</a:t>
            </a:fld>
            <a:endParaRPr lang="en-IN"/>
          </a:p>
        </p:txBody>
      </p:sp>
    </p:spTree>
    <p:extLst>
      <p:ext uri="{BB962C8B-B14F-4D97-AF65-F5344CB8AC3E}">
        <p14:creationId xmlns:p14="http://schemas.microsoft.com/office/powerpoint/2010/main" val="3996411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A209CB-EC59-F998-450F-B83F0415C1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53328DF-566E-DDE8-4080-BF695D933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87DE817-0347-09D8-7480-A891A9EF870F}"/>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442F3EE1-E933-FF4F-D676-3807AAACA16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CDF10E2-22BA-CA9B-2482-2D2CACE67180}"/>
              </a:ext>
            </a:extLst>
          </p:cNvPr>
          <p:cNvSpPr>
            <a:spLocks noGrp="1"/>
          </p:cNvSpPr>
          <p:nvPr>
            <p:ph type="sldNum" sz="quarter" idx="12"/>
          </p:nvPr>
        </p:nvSpPr>
        <p:spPr/>
        <p:txBody>
          <a:bodyPr/>
          <a:lstStyle/>
          <a:p>
            <a:fld id="{B2E900CB-CECB-4A6E-B4E0-9522E21C9B47}" type="slidenum">
              <a:rPr lang="en-IN" smtClean="0"/>
              <a:t>‹#›</a:t>
            </a:fld>
            <a:endParaRPr lang="en-IN"/>
          </a:p>
        </p:txBody>
      </p:sp>
    </p:spTree>
    <p:extLst>
      <p:ext uri="{BB962C8B-B14F-4D97-AF65-F5344CB8AC3E}">
        <p14:creationId xmlns:p14="http://schemas.microsoft.com/office/powerpoint/2010/main" val="1866677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60CAB69-C9F7-9775-6210-90E190EFBBBF}"/>
              </a:ext>
            </a:extLst>
          </p:cNvPr>
          <p:cNvGraphicFramePr>
            <a:graphicFrameLocks noChangeAspect="1"/>
          </p:cNvGraphicFramePr>
          <p:nvPr userDrawn="1">
            <p:custDataLst>
              <p:tags r:id="rId2"/>
            </p:custDataLst>
            <p:extLst>
              <p:ext uri="{D42A27DB-BD31-4B8C-83A1-F6EECF244321}">
                <p14:modId xmlns:p14="http://schemas.microsoft.com/office/powerpoint/2010/main" val="11487839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CB4EF25-3D32-C688-5341-CB04D02BE4B4}"/>
              </a:ext>
            </a:extLst>
          </p:cNvPr>
          <p:cNvSpPr>
            <a:spLocks noGrp="1"/>
          </p:cNvSpPr>
          <p:nvPr>
            <p:ph type="sldNum" sz="quarter" idx="12"/>
          </p:nvPr>
        </p:nvSpPr>
        <p:spPr>
          <a:xfrm>
            <a:off x="11680840" y="6389973"/>
            <a:ext cx="390236" cy="365125"/>
          </a:xfrm>
          <a:ln>
            <a:noFill/>
          </a:ln>
        </p:spPr>
        <p:txBody>
          <a:bodyPr/>
          <a:lstStyle>
            <a:lvl1pPr>
              <a:defRPr>
                <a:solidFill>
                  <a:schemeClr val="tx1"/>
                </a:solidFill>
              </a:defRPr>
            </a:lvl1pPr>
          </a:lstStyle>
          <a:p>
            <a:fld id="{B2E900CB-CECB-4A6E-B4E0-9522E21C9B47}" type="slidenum">
              <a:rPr lang="en-IN" smtClean="0"/>
              <a:pPr/>
              <a:t>‹#›</a:t>
            </a:fld>
            <a:endParaRPr lang="en-IN" dirty="0"/>
          </a:p>
        </p:txBody>
      </p:sp>
      <p:pic>
        <p:nvPicPr>
          <p:cNvPr id="2050" name="Picture 2" descr="Menon Bearings (NSI:MENONBE) Dividend History | Stockopedia">
            <a:extLst>
              <a:ext uri="{FF2B5EF4-FFF2-40B4-BE49-F238E27FC236}">
                <a16:creationId xmlns:a16="http://schemas.microsoft.com/office/drawing/2014/main" id="{20396C03-71C0-70FA-A5F4-58AA8253FF87}"/>
              </a:ext>
            </a:extLst>
          </p:cNvPr>
          <p:cNvPicPr>
            <a:picLocks noChangeAspect="1" noChangeArrowheads="1"/>
          </p:cNvPicPr>
          <p:nvPr userDrawn="1"/>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1061"/>
          <a:stretch/>
        </p:blipFill>
        <p:spPr bwMode="auto">
          <a:xfrm>
            <a:off x="11024242" y="42865"/>
            <a:ext cx="1063000" cy="9454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C656864-CF5D-8F27-4346-79434836B915}"/>
              </a:ext>
            </a:extLst>
          </p:cNvPr>
          <p:cNvSpPr/>
          <p:nvPr userDrawn="1"/>
        </p:nvSpPr>
        <p:spPr>
          <a:xfrm>
            <a:off x="-1129003" y="1140227"/>
            <a:ext cx="839754" cy="70723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6EFA2535-56E6-AA7B-7E37-3826EF33FEBB}"/>
              </a:ext>
            </a:extLst>
          </p:cNvPr>
          <p:cNvSpPr/>
          <p:nvPr userDrawn="1"/>
        </p:nvSpPr>
        <p:spPr>
          <a:xfrm>
            <a:off x="-1129003" y="2072319"/>
            <a:ext cx="839754" cy="70723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06AF602C-13F3-AA46-E33C-032E32D8A18C}"/>
              </a:ext>
            </a:extLst>
          </p:cNvPr>
          <p:cNvSpPr/>
          <p:nvPr userDrawn="1"/>
        </p:nvSpPr>
        <p:spPr>
          <a:xfrm>
            <a:off x="-1129003" y="4014145"/>
            <a:ext cx="839754" cy="707231"/>
          </a:xfrm>
          <a:prstGeom prst="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A7B907B5-B29B-A967-18A3-82734C3328A2}"/>
              </a:ext>
            </a:extLst>
          </p:cNvPr>
          <p:cNvSpPr/>
          <p:nvPr userDrawn="1"/>
        </p:nvSpPr>
        <p:spPr>
          <a:xfrm>
            <a:off x="-1129003" y="3043232"/>
            <a:ext cx="839754" cy="707231"/>
          </a:xfrm>
          <a:prstGeom prst="rect">
            <a:avLst/>
          </a:prstGeom>
          <a:solidFill>
            <a:srgbClr val="F05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987D4930-46B7-05F3-1057-489AB6638957}"/>
              </a:ext>
            </a:extLst>
          </p:cNvPr>
          <p:cNvSpPr/>
          <p:nvPr userDrawn="1"/>
        </p:nvSpPr>
        <p:spPr>
          <a:xfrm>
            <a:off x="-1129003" y="4978545"/>
            <a:ext cx="839754" cy="707231"/>
          </a:xfrm>
          <a:prstGeom prst="rect">
            <a:avLst/>
          </a:prstGeom>
          <a:solidFill>
            <a:srgbClr val="F7E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0" name="Straight Arrow Connector 19">
            <a:extLst>
              <a:ext uri="{FF2B5EF4-FFF2-40B4-BE49-F238E27FC236}">
                <a16:creationId xmlns:a16="http://schemas.microsoft.com/office/drawing/2014/main" id="{971896F7-985C-4FB2-0646-FB44C03B45B2}"/>
              </a:ext>
            </a:extLst>
          </p:cNvPr>
          <p:cNvCxnSpPr>
            <a:cxnSpLocks/>
          </p:cNvCxnSpPr>
          <p:nvPr userDrawn="1"/>
        </p:nvCxnSpPr>
        <p:spPr>
          <a:xfrm flipH="1">
            <a:off x="1801084" y="6308431"/>
            <a:ext cx="10382828" cy="0"/>
          </a:xfrm>
          <a:prstGeom prst="straightConnector1">
            <a:avLst/>
          </a:prstGeom>
          <a:ln w="1905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46D27E1-7A74-C589-FFAA-014C69FC3DD9}"/>
              </a:ext>
            </a:extLst>
          </p:cNvPr>
          <p:cNvCxnSpPr>
            <a:cxnSpLocks/>
          </p:cNvCxnSpPr>
          <p:nvPr userDrawn="1"/>
        </p:nvCxnSpPr>
        <p:spPr>
          <a:xfrm flipH="1">
            <a:off x="3343559" y="6229923"/>
            <a:ext cx="8821883" cy="0"/>
          </a:xfrm>
          <a:prstGeom prst="straightConnector1">
            <a:avLst/>
          </a:prstGeom>
          <a:ln w="19050">
            <a:solidFill>
              <a:srgbClr val="F1DE6B"/>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0F3216A-A682-B178-A088-07B6BD93607B}"/>
              </a:ext>
            </a:extLst>
          </p:cNvPr>
          <p:cNvSpPr txBox="1"/>
          <p:nvPr userDrawn="1"/>
        </p:nvSpPr>
        <p:spPr>
          <a:xfrm>
            <a:off x="0" y="6470072"/>
            <a:ext cx="2733964" cy="338554"/>
          </a:xfrm>
          <a:prstGeom prst="rect">
            <a:avLst/>
          </a:prstGeom>
          <a:noFill/>
        </p:spPr>
        <p:txBody>
          <a:bodyPr wrap="square" rtlCol="0">
            <a:spAutoFit/>
          </a:bodyPr>
          <a:lstStyle/>
          <a:p>
            <a:r>
              <a:rPr lang="en-IN" sz="1600" spc="70" baseline="0" dirty="0">
                <a:solidFill>
                  <a:srgbClr val="F05922"/>
                </a:solidFill>
                <a:latin typeface="Congenial" panose="02000503040000020004" pitchFamily="2" charset="0"/>
              </a:rPr>
              <a:t>Menon Bearings Limited</a:t>
            </a:r>
          </a:p>
        </p:txBody>
      </p:sp>
      <p:cxnSp>
        <p:nvCxnSpPr>
          <p:cNvPr id="31" name="Straight Arrow Connector 30">
            <a:extLst>
              <a:ext uri="{FF2B5EF4-FFF2-40B4-BE49-F238E27FC236}">
                <a16:creationId xmlns:a16="http://schemas.microsoft.com/office/drawing/2014/main" id="{69E5288D-DE11-610C-E40F-AD00B1A6D1FB}"/>
              </a:ext>
            </a:extLst>
          </p:cNvPr>
          <p:cNvCxnSpPr>
            <a:cxnSpLocks/>
          </p:cNvCxnSpPr>
          <p:nvPr userDrawn="1"/>
        </p:nvCxnSpPr>
        <p:spPr>
          <a:xfrm>
            <a:off x="-18472" y="775845"/>
            <a:ext cx="8312727" cy="0"/>
          </a:xfrm>
          <a:prstGeom prst="straightConnector1">
            <a:avLst/>
          </a:prstGeom>
          <a:ln w="19050">
            <a:solidFill>
              <a:srgbClr val="F1DE6B"/>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25AA747-6C1F-60DD-A419-D91EBFFA4809}"/>
              </a:ext>
            </a:extLst>
          </p:cNvPr>
          <p:cNvCxnSpPr>
            <a:cxnSpLocks/>
          </p:cNvCxnSpPr>
          <p:nvPr userDrawn="1"/>
        </p:nvCxnSpPr>
        <p:spPr>
          <a:xfrm>
            <a:off x="0" y="872831"/>
            <a:ext cx="10382828" cy="0"/>
          </a:xfrm>
          <a:prstGeom prst="straightConnector1">
            <a:avLst/>
          </a:prstGeom>
          <a:ln w="190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97736AFD-5C40-1ABC-94BF-0C27FE7BA179}"/>
              </a:ext>
            </a:extLst>
          </p:cNvPr>
          <p:cNvSpPr>
            <a:spLocks noGrp="1"/>
          </p:cNvSpPr>
          <p:nvPr>
            <p:ph type="title"/>
          </p:nvPr>
        </p:nvSpPr>
        <p:spPr>
          <a:xfrm>
            <a:off x="173181" y="134522"/>
            <a:ext cx="7594601" cy="493554"/>
          </a:xfrm>
        </p:spPr>
        <p:txBody>
          <a:bodyPr vert="horz">
            <a:normAutofit/>
          </a:bodyPr>
          <a:lstStyle>
            <a:lvl1pPr>
              <a:defRPr lang="en-IN" sz="2800" kern="1200" dirty="0">
                <a:solidFill>
                  <a:srgbClr val="F05922"/>
                </a:solidFill>
                <a:latin typeface="Congenial SemiBold" panose="020B0604020202020204" pitchFamily="2" charset="0"/>
                <a:ea typeface="+mn-ea"/>
                <a:cs typeface="+mn-cs"/>
              </a:defRPr>
            </a:lvl1pPr>
          </a:lstStyle>
          <a:p>
            <a:r>
              <a:rPr lang="en-US" dirty="0"/>
              <a:t>Click to edit Master title style</a:t>
            </a:r>
            <a:endParaRPr lang="en-IN" dirty="0"/>
          </a:p>
        </p:txBody>
      </p:sp>
    </p:spTree>
    <p:extLst>
      <p:ext uri="{BB962C8B-B14F-4D97-AF65-F5344CB8AC3E}">
        <p14:creationId xmlns:p14="http://schemas.microsoft.com/office/powerpoint/2010/main" val="2105028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C3855-AB29-03E4-A053-3EB2DF80AE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FF72A00-3010-CB28-85C1-ECC3B5DEBB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98328C-637E-3480-0193-BB8D44A6790A}"/>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68993A6B-1E9B-5E69-7AA0-C9AE99B9E53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C47FC3A-284E-4BF3-3E19-B6610C2EF12A}"/>
              </a:ext>
            </a:extLst>
          </p:cNvPr>
          <p:cNvSpPr>
            <a:spLocks noGrp="1"/>
          </p:cNvSpPr>
          <p:nvPr>
            <p:ph type="sldNum" sz="quarter" idx="12"/>
          </p:nvPr>
        </p:nvSpPr>
        <p:spPr/>
        <p:txBody>
          <a:bodyPr/>
          <a:lstStyle/>
          <a:p>
            <a:fld id="{B2E900CB-CECB-4A6E-B4E0-9522E21C9B47}" type="slidenum">
              <a:rPr lang="en-IN" smtClean="0"/>
              <a:t>‹#›</a:t>
            </a:fld>
            <a:endParaRPr lang="en-IN"/>
          </a:p>
        </p:txBody>
      </p:sp>
    </p:spTree>
    <p:extLst>
      <p:ext uri="{BB962C8B-B14F-4D97-AF65-F5344CB8AC3E}">
        <p14:creationId xmlns:p14="http://schemas.microsoft.com/office/powerpoint/2010/main" val="2906971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872FD8F-F3DC-0207-9821-0258DF3A2EB0}"/>
              </a:ext>
            </a:extLst>
          </p:cNvPr>
          <p:cNvGraphicFramePr>
            <a:graphicFrameLocks noChangeAspect="1"/>
          </p:cNvGraphicFramePr>
          <p:nvPr userDrawn="1">
            <p:custDataLst>
              <p:tags r:id="rId2"/>
            </p:custDataLst>
            <p:extLst>
              <p:ext uri="{D42A27DB-BD31-4B8C-83A1-F6EECF244321}">
                <p14:modId xmlns:p14="http://schemas.microsoft.com/office/powerpoint/2010/main" val="29837381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5"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D384F80B-6B20-F130-4013-5E57697A4961}"/>
              </a:ext>
            </a:extLst>
          </p:cNvPr>
          <p:cNvSpPr/>
          <p:nvPr userDrawn="1"/>
        </p:nvSpPr>
        <p:spPr>
          <a:xfrm>
            <a:off x="-1129003" y="1140227"/>
            <a:ext cx="839754" cy="707231"/>
          </a:xfrm>
          <a:prstGeom prst="rect">
            <a:avLst/>
          </a:prstGeom>
          <a:solidFill>
            <a:srgbClr val="005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120C4D66-E17F-866A-EBA6-A5E2D3845077}"/>
              </a:ext>
            </a:extLst>
          </p:cNvPr>
          <p:cNvSpPr/>
          <p:nvPr userDrawn="1"/>
        </p:nvSpPr>
        <p:spPr>
          <a:xfrm>
            <a:off x="-1129003" y="3013177"/>
            <a:ext cx="839754" cy="70723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648BD62F-C6FB-E9C3-33A3-D7BF650630E6}"/>
              </a:ext>
            </a:extLst>
          </p:cNvPr>
          <p:cNvSpPr/>
          <p:nvPr userDrawn="1"/>
        </p:nvSpPr>
        <p:spPr>
          <a:xfrm>
            <a:off x="-1129003" y="2076702"/>
            <a:ext cx="839754" cy="707231"/>
          </a:xfrm>
          <a:prstGeom prst="rect">
            <a:avLst/>
          </a:prstGeom>
          <a:solidFill>
            <a:srgbClr val="C9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E7C9F3FB-14D8-B602-565C-4E20E0DF5073}"/>
              </a:ext>
            </a:extLst>
          </p:cNvPr>
          <p:cNvSpPr/>
          <p:nvPr userDrawn="1"/>
        </p:nvSpPr>
        <p:spPr>
          <a:xfrm>
            <a:off x="-1129003" y="3949652"/>
            <a:ext cx="839754" cy="707231"/>
          </a:xfrm>
          <a:prstGeom prst="rect">
            <a:avLst/>
          </a:prstGeom>
          <a:solidFill>
            <a:srgbClr val="F05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FFF1B484-472F-401D-53A8-86065B9EC204}"/>
              </a:ext>
            </a:extLst>
          </p:cNvPr>
          <p:cNvSpPr/>
          <p:nvPr userDrawn="1"/>
        </p:nvSpPr>
        <p:spPr>
          <a:xfrm>
            <a:off x="-1129003" y="4886127"/>
            <a:ext cx="839754" cy="707231"/>
          </a:xfrm>
          <a:prstGeom prst="rect">
            <a:avLst/>
          </a:prstGeom>
          <a:solidFill>
            <a:srgbClr val="F1D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89849137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F329-0913-086C-08FF-EB5DD7E4EE3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E3D0C26-9847-B9BA-AD8F-D21BF8EEF1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2153998-5BA7-7946-D1DB-78DAE67446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582C0D51-F0AA-0FF1-221C-FEBF35C2E2A9}"/>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23E9FD48-9D76-2119-9C99-A1390E2B8C9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771B7AB-D235-1EF9-2551-9B7668474755}"/>
              </a:ext>
            </a:extLst>
          </p:cNvPr>
          <p:cNvSpPr>
            <a:spLocks noGrp="1"/>
          </p:cNvSpPr>
          <p:nvPr>
            <p:ph type="sldNum" sz="quarter" idx="12"/>
          </p:nvPr>
        </p:nvSpPr>
        <p:spPr/>
        <p:txBody>
          <a:bodyPr/>
          <a:lstStyle/>
          <a:p>
            <a:fld id="{B2E900CB-CECB-4A6E-B4E0-9522E21C9B47}" type="slidenum">
              <a:rPr lang="en-IN" smtClean="0"/>
              <a:t>‹#›</a:t>
            </a:fld>
            <a:endParaRPr lang="en-IN"/>
          </a:p>
        </p:txBody>
      </p:sp>
    </p:spTree>
    <p:extLst>
      <p:ext uri="{BB962C8B-B14F-4D97-AF65-F5344CB8AC3E}">
        <p14:creationId xmlns:p14="http://schemas.microsoft.com/office/powerpoint/2010/main" val="216182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6BB40-51A2-F0D8-2FB7-51F9C7174EA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718C60-5F32-B74D-1DCE-654C00D5D1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029E73-39E0-F37C-FC40-0629DEC727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5B8EF389-F38C-8557-095C-8A90F8BDC3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51A7E6-8465-B0FD-B895-4E77396530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6D282E9-79CD-EE6E-185B-D5A0F035E88B}"/>
              </a:ext>
            </a:extLst>
          </p:cNvPr>
          <p:cNvSpPr>
            <a:spLocks noGrp="1"/>
          </p:cNvSpPr>
          <p:nvPr>
            <p:ph type="dt" sz="half" idx="10"/>
          </p:nvPr>
        </p:nvSpPr>
        <p:spPr/>
        <p:txBody>
          <a:bodyPr/>
          <a:lstStyle/>
          <a:p>
            <a:endParaRPr lang="en-IN"/>
          </a:p>
        </p:txBody>
      </p:sp>
      <p:sp>
        <p:nvSpPr>
          <p:cNvPr id="8" name="Footer Placeholder 7">
            <a:extLst>
              <a:ext uri="{FF2B5EF4-FFF2-40B4-BE49-F238E27FC236}">
                <a16:creationId xmlns:a16="http://schemas.microsoft.com/office/drawing/2014/main" id="{A7C7120A-6494-24A6-C127-0B903F59B5B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764BF908-D2E7-7347-00E6-4658155EB2DA}"/>
              </a:ext>
            </a:extLst>
          </p:cNvPr>
          <p:cNvSpPr>
            <a:spLocks noGrp="1"/>
          </p:cNvSpPr>
          <p:nvPr>
            <p:ph type="sldNum" sz="quarter" idx="12"/>
          </p:nvPr>
        </p:nvSpPr>
        <p:spPr/>
        <p:txBody>
          <a:bodyPr/>
          <a:lstStyle/>
          <a:p>
            <a:fld id="{B2E900CB-CECB-4A6E-B4E0-9522E21C9B47}" type="slidenum">
              <a:rPr lang="en-IN" smtClean="0"/>
              <a:t>‹#›</a:t>
            </a:fld>
            <a:endParaRPr lang="en-IN"/>
          </a:p>
        </p:txBody>
      </p:sp>
    </p:spTree>
    <p:extLst>
      <p:ext uri="{BB962C8B-B14F-4D97-AF65-F5344CB8AC3E}">
        <p14:creationId xmlns:p14="http://schemas.microsoft.com/office/powerpoint/2010/main" val="2153368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01003-C307-9CDB-2B04-962BFBA4616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B998F6D-65CC-A012-1DD3-BEE03A35E5A8}"/>
              </a:ext>
            </a:extLst>
          </p:cNvPr>
          <p:cNvSpPr>
            <a:spLocks noGrp="1"/>
          </p:cNvSpPr>
          <p:nvPr>
            <p:ph type="dt" sz="half" idx="10"/>
          </p:nvPr>
        </p:nvSpPr>
        <p:spPr/>
        <p:txBody>
          <a:bodyPr/>
          <a:lstStyle/>
          <a:p>
            <a:endParaRPr lang="en-IN"/>
          </a:p>
        </p:txBody>
      </p:sp>
      <p:sp>
        <p:nvSpPr>
          <p:cNvPr id="4" name="Footer Placeholder 3">
            <a:extLst>
              <a:ext uri="{FF2B5EF4-FFF2-40B4-BE49-F238E27FC236}">
                <a16:creationId xmlns:a16="http://schemas.microsoft.com/office/drawing/2014/main" id="{F45A5F91-7951-04D2-5A77-60A376C0558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2B846018-8F9A-7783-515D-C4318EF58AA6}"/>
              </a:ext>
            </a:extLst>
          </p:cNvPr>
          <p:cNvSpPr>
            <a:spLocks noGrp="1"/>
          </p:cNvSpPr>
          <p:nvPr>
            <p:ph type="sldNum" sz="quarter" idx="12"/>
          </p:nvPr>
        </p:nvSpPr>
        <p:spPr/>
        <p:txBody>
          <a:bodyPr/>
          <a:lstStyle/>
          <a:p>
            <a:fld id="{B2E900CB-CECB-4A6E-B4E0-9522E21C9B47}" type="slidenum">
              <a:rPr lang="en-IN" smtClean="0"/>
              <a:t>‹#›</a:t>
            </a:fld>
            <a:endParaRPr lang="en-IN"/>
          </a:p>
        </p:txBody>
      </p:sp>
    </p:spTree>
    <p:extLst>
      <p:ext uri="{BB962C8B-B14F-4D97-AF65-F5344CB8AC3E}">
        <p14:creationId xmlns:p14="http://schemas.microsoft.com/office/powerpoint/2010/main" val="245803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25883-15EC-A4C0-E3BE-9EA77F8DC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9C96F4A-6B75-D276-7F9B-0222D4A6BC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5BE1EB7-99CD-C29F-9DFA-042BF9DE8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430717-AE5D-5B2C-1C87-4546BE257E10}"/>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B6C4622D-A8B9-8731-A141-C63F78B3092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4CF1A73-F1D8-5E29-F887-D6980988A801}"/>
              </a:ext>
            </a:extLst>
          </p:cNvPr>
          <p:cNvSpPr>
            <a:spLocks noGrp="1"/>
          </p:cNvSpPr>
          <p:nvPr>
            <p:ph type="sldNum" sz="quarter" idx="12"/>
          </p:nvPr>
        </p:nvSpPr>
        <p:spPr/>
        <p:txBody>
          <a:bodyPr/>
          <a:lstStyle/>
          <a:p>
            <a:fld id="{B2E900CB-CECB-4A6E-B4E0-9522E21C9B47}" type="slidenum">
              <a:rPr lang="en-IN" smtClean="0"/>
              <a:t>‹#›</a:t>
            </a:fld>
            <a:endParaRPr lang="en-IN"/>
          </a:p>
        </p:txBody>
      </p:sp>
    </p:spTree>
    <p:extLst>
      <p:ext uri="{BB962C8B-B14F-4D97-AF65-F5344CB8AC3E}">
        <p14:creationId xmlns:p14="http://schemas.microsoft.com/office/powerpoint/2010/main" val="3166558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92CF1-4C68-79A7-252E-57F6A83EBB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4E71682-BDCA-83DF-1B1C-4EDF70AB44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CB98C728-293F-5F4C-093D-8306722F01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C725A4-E352-0990-3E03-CC48A97DEE6E}"/>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9B8FDD8A-0139-D5DC-BAAE-E7D9ECEAA48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BD713A4-AA5F-742A-1721-0B3FF85F4537}"/>
              </a:ext>
            </a:extLst>
          </p:cNvPr>
          <p:cNvSpPr>
            <a:spLocks noGrp="1"/>
          </p:cNvSpPr>
          <p:nvPr>
            <p:ph type="sldNum" sz="quarter" idx="12"/>
          </p:nvPr>
        </p:nvSpPr>
        <p:spPr/>
        <p:txBody>
          <a:bodyPr/>
          <a:lstStyle/>
          <a:p>
            <a:fld id="{B2E900CB-CECB-4A6E-B4E0-9522E21C9B47}" type="slidenum">
              <a:rPr lang="en-IN" smtClean="0"/>
              <a:t>‹#›</a:t>
            </a:fld>
            <a:endParaRPr lang="en-IN"/>
          </a:p>
        </p:txBody>
      </p:sp>
    </p:spTree>
    <p:extLst>
      <p:ext uri="{BB962C8B-B14F-4D97-AF65-F5344CB8AC3E}">
        <p14:creationId xmlns:p14="http://schemas.microsoft.com/office/powerpoint/2010/main" val="2407456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5825D8D-AED0-BFA3-1B9E-CF5CBCEA7DF0}"/>
              </a:ext>
            </a:extLst>
          </p:cNvPr>
          <p:cNvGraphicFramePr>
            <a:graphicFrameLocks noChangeAspect="1"/>
          </p:cNvGraphicFramePr>
          <p:nvPr userDrawn="1">
            <p:custDataLst>
              <p:tags r:id="rId14"/>
            </p:custDataLst>
            <p:extLst>
              <p:ext uri="{D42A27DB-BD31-4B8C-83A1-F6EECF244321}">
                <p14:modId xmlns:p14="http://schemas.microsoft.com/office/powerpoint/2010/main" val="3037495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Slide" r:id="rId15" imgW="425" imgH="424" progId="TCLayout.ActiveDocument.1">
                  <p:embed/>
                </p:oleObj>
              </mc:Choice>
              <mc:Fallback>
                <p:oleObj name="think-cell Slide" r:id="rId15" imgW="425" imgH="424" progId="TCLayout.ActiveDocument.1">
                  <p:embed/>
                  <p:pic>
                    <p:nvPicPr>
                      <p:cNvPr id="0" name=""/>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FCD4BB0-6DE2-AFE7-3BFF-DB9CDE9BE9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8DF4EB0-4F68-E41A-2CDA-CB016F5FCC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EA26D83-A6F9-2AA7-F9E5-F4155D414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IN"/>
          </a:p>
        </p:txBody>
      </p:sp>
      <p:sp>
        <p:nvSpPr>
          <p:cNvPr id="5" name="Footer Placeholder 4">
            <a:extLst>
              <a:ext uri="{FF2B5EF4-FFF2-40B4-BE49-F238E27FC236}">
                <a16:creationId xmlns:a16="http://schemas.microsoft.com/office/drawing/2014/main" id="{418A3FDC-34CF-08FD-0D26-29D0FD404F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2C27EDA7-6961-0EF1-2D7E-8D881D4772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900CB-CECB-4A6E-B4E0-9522E21C9B47}" type="slidenum">
              <a:rPr lang="en-IN" smtClean="0"/>
              <a:t>‹#›</a:t>
            </a:fld>
            <a:endParaRPr lang="en-IN"/>
          </a:p>
        </p:txBody>
      </p:sp>
    </p:spTree>
    <p:extLst>
      <p:ext uri="{BB962C8B-B14F-4D97-AF65-F5344CB8AC3E}">
        <p14:creationId xmlns:p14="http://schemas.microsoft.com/office/powerpoint/2010/main" val="3307602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3" Type="http://schemas.openxmlformats.org/officeDocument/2006/relationships/tags" Target="../tags/tag215.xml"/><Relationship Id="rId18" Type="http://schemas.openxmlformats.org/officeDocument/2006/relationships/tags" Target="../tags/tag220.xml"/><Relationship Id="rId26" Type="http://schemas.openxmlformats.org/officeDocument/2006/relationships/tags" Target="../tags/tag228.xml"/><Relationship Id="rId3" Type="http://schemas.openxmlformats.org/officeDocument/2006/relationships/tags" Target="../tags/tag205.xml"/><Relationship Id="rId21" Type="http://schemas.openxmlformats.org/officeDocument/2006/relationships/tags" Target="../tags/tag223.xml"/><Relationship Id="rId34" Type="http://schemas.openxmlformats.org/officeDocument/2006/relationships/chart" Target="../charts/chart20.xml"/><Relationship Id="rId7" Type="http://schemas.openxmlformats.org/officeDocument/2006/relationships/tags" Target="../tags/tag209.xml"/><Relationship Id="rId12" Type="http://schemas.openxmlformats.org/officeDocument/2006/relationships/tags" Target="../tags/tag214.xml"/><Relationship Id="rId17" Type="http://schemas.openxmlformats.org/officeDocument/2006/relationships/tags" Target="../tags/tag219.xml"/><Relationship Id="rId25" Type="http://schemas.openxmlformats.org/officeDocument/2006/relationships/tags" Target="../tags/tag227.xml"/><Relationship Id="rId33" Type="http://schemas.openxmlformats.org/officeDocument/2006/relationships/chart" Target="../charts/chart19.xml"/><Relationship Id="rId2" Type="http://schemas.openxmlformats.org/officeDocument/2006/relationships/tags" Target="../tags/tag204.xml"/><Relationship Id="rId16" Type="http://schemas.openxmlformats.org/officeDocument/2006/relationships/tags" Target="../tags/tag218.xml"/><Relationship Id="rId20" Type="http://schemas.openxmlformats.org/officeDocument/2006/relationships/tags" Target="../tags/tag222.xml"/><Relationship Id="rId29" Type="http://schemas.openxmlformats.org/officeDocument/2006/relationships/oleObject" Target="../embeddings/oleObject11.bin"/><Relationship Id="rId1" Type="http://schemas.openxmlformats.org/officeDocument/2006/relationships/vmlDrawing" Target="../drawings/vmlDrawing11.vml"/><Relationship Id="rId6" Type="http://schemas.openxmlformats.org/officeDocument/2006/relationships/tags" Target="../tags/tag208.xml"/><Relationship Id="rId11" Type="http://schemas.openxmlformats.org/officeDocument/2006/relationships/tags" Target="../tags/tag213.xml"/><Relationship Id="rId24" Type="http://schemas.openxmlformats.org/officeDocument/2006/relationships/tags" Target="../tags/tag226.xml"/><Relationship Id="rId32" Type="http://schemas.openxmlformats.org/officeDocument/2006/relationships/chart" Target="../charts/chart18.xml"/><Relationship Id="rId5" Type="http://schemas.openxmlformats.org/officeDocument/2006/relationships/tags" Target="../tags/tag207.xml"/><Relationship Id="rId15" Type="http://schemas.openxmlformats.org/officeDocument/2006/relationships/tags" Target="../tags/tag217.xml"/><Relationship Id="rId23" Type="http://schemas.openxmlformats.org/officeDocument/2006/relationships/tags" Target="../tags/tag225.xml"/><Relationship Id="rId28" Type="http://schemas.openxmlformats.org/officeDocument/2006/relationships/slideLayout" Target="../slideLayouts/slideLayout2.xml"/><Relationship Id="rId36" Type="http://schemas.openxmlformats.org/officeDocument/2006/relationships/chart" Target="../charts/chart22.xml"/><Relationship Id="rId10" Type="http://schemas.openxmlformats.org/officeDocument/2006/relationships/tags" Target="../tags/tag212.xml"/><Relationship Id="rId19" Type="http://schemas.openxmlformats.org/officeDocument/2006/relationships/tags" Target="../tags/tag221.xml"/><Relationship Id="rId31" Type="http://schemas.openxmlformats.org/officeDocument/2006/relationships/chart" Target="../charts/chart17.xml"/><Relationship Id="rId4" Type="http://schemas.openxmlformats.org/officeDocument/2006/relationships/tags" Target="../tags/tag206.xml"/><Relationship Id="rId9" Type="http://schemas.openxmlformats.org/officeDocument/2006/relationships/tags" Target="../tags/tag211.xml"/><Relationship Id="rId14" Type="http://schemas.openxmlformats.org/officeDocument/2006/relationships/tags" Target="../tags/tag216.xml"/><Relationship Id="rId22" Type="http://schemas.openxmlformats.org/officeDocument/2006/relationships/tags" Target="../tags/tag224.xml"/><Relationship Id="rId27" Type="http://schemas.openxmlformats.org/officeDocument/2006/relationships/tags" Target="../tags/tag229.xml"/><Relationship Id="rId30" Type="http://schemas.openxmlformats.org/officeDocument/2006/relationships/image" Target="../media/image1.emf"/><Relationship Id="rId35" Type="http://schemas.openxmlformats.org/officeDocument/2006/relationships/chart" Target="../charts/chart21.xml"/><Relationship Id="rId8" Type="http://schemas.openxmlformats.org/officeDocument/2006/relationships/tags" Target="../tags/tag210.xml"/></Relationships>
</file>

<file path=ppt/slides/_rels/slide12.xml.rels><?xml version="1.0" encoding="UTF-8" standalone="yes"?>
<Relationships xmlns="http://schemas.openxmlformats.org/package/2006/relationships"><Relationship Id="rId13" Type="http://schemas.openxmlformats.org/officeDocument/2006/relationships/tags" Target="../tags/tag241.xml"/><Relationship Id="rId18" Type="http://schemas.openxmlformats.org/officeDocument/2006/relationships/tags" Target="../tags/tag246.xml"/><Relationship Id="rId26" Type="http://schemas.openxmlformats.org/officeDocument/2006/relationships/tags" Target="../tags/tag254.xml"/><Relationship Id="rId39" Type="http://schemas.openxmlformats.org/officeDocument/2006/relationships/slideLayout" Target="../slideLayouts/slideLayout2.xml"/><Relationship Id="rId21" Type="http://schemas.openxmlformats.org/officeDocument/2006/relationships/tags" Target="../tags/tag249.xml"/><Relationship Id="rId34" Type="http://schemas.openxmlformats.org/officeDocument/2006/relationships/tags" Target="../tags/tag262.xml"/><Relationship Id="rId42" Type="http://schemas.openxmlformats.org/officeDocument/2006/relationships/chart" Target="../charts/chart23.xml"/><Relationship Id="rId47" Type="http://schemas.openxmlformats.org/officeDocument/2006/relationships/chart" Target="../charts/chart28.xml"/><Relationship Id="rId7" Type="http://schemas.openxmlformats.org/officeDocument/2006/relationships/tags" Target="../tags/tag235.xml"/><Relationship Id="rId2" Type="http://schemas.openxmlformats.org/officeDocument/2006/relationships/tags" Target="../tags/tag230.xml"/><Relationship Id="rId16" Type="http://schemas.openxmlformats.org/officeDocument/2006/relationships/tags" Target="../tags/tag244.xml"/><Relationship Id="rId29" Type="http://schemas.openxmlformats.org/officeDocument/2006/relationships/tags" Target="../tags/tag257.xml"/><Relationship Id="rId1" Type="http://schemas.openxmlformats.org/officeDocument/2006/relationships/vmlDrawing" Target="../drawings/vmlDrawing12.vml"/><Relationship Id="rId6" Type="http://schemas.openxmlformats.org/officeDocument/2006/relationships/tags" Target="../tags/tag234.xml"/><Relationship Id="rId11" Type="http://schemas.openxmlformats.org/officeDocument/2006/relationships/tags" Target="../tags/tag239.xml"/><Relationship Id="rId24" Type="http://schemas.openxmlformats.org/officeDocument/2006/relationships/tags" Target="../tags/tag252.xml"/><Relationship Id="rId32" Type="http://schemas.openxmlformats.org/officeDocument/2006/relationships/tags" Target="../tags/tag260.xml"/><Relationship Id="rId37" Type="http://schemas.openxmlformats.org/officeDocument/2006/relationships/tags" Target="../tags/tag265.xml"/><Relationship Id="rId40" Type="http://schemas.openxmlformats.org/officeDocument/2006/relationships/oleObject" Target="../embeddings/oleObject12.bin"/><Relationship Id="rId45" Type="http://schemas.openxmlformats.org/officeDocument/2006/relationships/chart" Target="../charts/chart26.xml"/><Relationship Id="rId5" Type="http://schemas.openxmlformats.org/officeDocument/2006/relationships/tags" Target="../tags/tag233.xml"/><Relationship Id="rId15" Type="http://schemas.openxmlformats.org/officeDocument/2006/relationships/tags" Target="../tags/tag243.xml"/><Relationship Id="rId23" Type="http://schemas.openxmlformats.org/officeDocument/2006/relationships/tags" Target="../tags/tag251.xml"/><Relationship Id="rId28" Type="http://schemas.openxmlformats.org/officeDocument/2006/relationships/tags" Target="../tags/tag256.xml"/><Relationship Id="rId36" Type="http://schemas.openxmlformats.org/officeDocument/2006/relationships/tags" Target="../tags/tag264.xml"/><Relationship Id="rId10" Type="http://schemas.openxmlformats.org/officeDocument/2006/relationships/tags" Target="../tags/tag238.xml"/><Relationship Id="rId19" Type="http://schemas.openxmlformats.org/officeDocument/2006/relationships/tags" Target="../tags/tag247.xml"/><Relationship Id="rId31" Type="http://schemas.openxmlformats.org/officeDocument/2006/relationships/tags" Target="../tags/tag259.xml"/><Relationship Id="rId44" Type="http://schemas.openxmlformats.org/officeDocument/2006/relationships/chart" Target="../charts/chart25.xml"/><Relationship Id="rId4" Type="http://schemas.openxmlformats.org/officeDocument/2006/relationships/tags" Target="../tags/tag232.xml"/><Relationship Id="rId9" Type="http://schemas.openxmlformats.org/officeDocument/2006/relationships/tags" Target="../tags/tag237.xml"/><Relationship Id="rId14" Type="http://schemas.openxmlformats.org/officeDocument/2006/relationships/tags" Target="../tags/tag242.xml"/><Relationship Id="rId22" Type="http://schemas.openxmlformats.org/officeDocument/2006/relationships/tags" Target="../tags/tag250.xml"/><Relationship Id="rId27" Type="http://schemas.openxmlformats.org/officeDocument/2006/relationships/tags" Target="../tags/tag255.xml"/><Relationship Id="rId30" Type="http://schemas.openxmlformats.org/officeDocument/2006/relationships/tags" Target="../tags/tag258.xml"/><Relationship Id="rId35" Type="http://schemas.openxmlformats.org/officeDocument/2006/relationships/tags" Target="../tags/tag263.xml"/><Relationship Id="rId43" Type="http://schemas.openxmlformats.org/officeDocument/2006/relationships/chart" Target="../charts/chart24.xml"/><Relationship Id="rId8" Type="http://schemas.openxmlformats.org/officeDocument/2006/relationships/tags" Target="../tags/tag236.xml"/><Relationship Id="rId3" Type="http://schemas.openxmlformats.org/officeDocument/2006/relationships/tags" Target="../tags/tag231.xml"/><Relationship Id="rId12" Type="http://schemas.openxmlformats.org/officeDocument/2006/relationships/tags" Target="../tags/tag240.xml"/><Relationship Id="rId17" Type="http://schemas.openxmlformats.org/officeDocument/2006/relationships/tags" Target="../tags/tag245.xml"/><Relationship Id="rId25" Type="http://schemas.openxmlformats.org/officeDocument/2006/relationships/tags" Target="../tags/tag253.xml"/><Relationship Id="rId33" Type="http://schemas.openxmlformats.org/officeDocument/2006/relationships/tags" Target="../tags/tag261.xml"/><Relationship Id="rId38" Type="http://schemas.openxmlformats.org/officeDocument/2006/relationships/tags" Target="../tags/tag266.xml"/><Relationship Id="rId46" Type="http://schemas.openxmlformats.org/officeDocument/2006/relationships/chart" Target="../charts/chart27.xml"/><Relationship Id="rId20" Type="http://schemas.openxmlformats.org/officeDocument/2006/relationships/tags" Target="../tags/tag248.xml"/><Relationship Id="rId41"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7.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8.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9.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tags" Target="../tags/tag270.xml"/><Relationship Id="rId1" Type="http://schemas.openxmlformats.org/officeDocument/2006/relationships/vmlDrawing" Target="../drawings/vmlDrawing16.v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1.emf"/><Relationship Id="rId10" Type="http://schemas.openxmlformats.org/officeDocument/2006/relationships/image" Target="../media/image10.jpeg"/><Relationship Id="rId4" Type="http://schemas.openxmlformats.org/officeDocument/2006/relationships/oleObject" Target="../embeddings/oleObject16.bin"/><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tags" Target="../tags/tag271.xml"/><Relationship Id="rId1" Type="http://schemas.openxmlformats.org/officeDocument/2006/relationships/vmlDrawing" Target="../drawings/vmlDrawing17.v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17.bin"/><Relationship Id="rId9" Type="http://schemas.openxmlformats.org/officeDocument/2006/relationships/image" Target="../media/image16.jpeg"/></Relationships>
</file>

<file path=ppt/slides/_rels/slide19.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tags" Target="../tags/tag272.xml"/><Relationship Id="rId1" Type="http://schemas.openxmlformats.org/officeDocument/2006/relationships/vmlDrawing" Target="../drawings/vmlDrawing18.v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emf"/><Relationship Id="rId10" Type="http://schemas.openxmlformats.org/officeDocument/2006/relationships/image" Target="../media/image21.jpeg"/><Relationship Id="rId4" Type="http://schemas.openxmlformats.org/officeDocument/2006/relationships/oleObject" Target="../embeddings/oleObject18.bin"/><Relationship Id="rId9" Type="http://schemas.openxmlformats.org/officeDocument/2006/relationships/image" Target="../media/image20.jpeg"/><Relationship Id="rId1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20.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30.jpeg"/><Relationship Id="rId3" Type="http://schemas.openxmlformats.org/officeDocument/2006/relationships/slideLayout" Target="../slideLayouts/slideLayout2.xml"/><Relationship Id="rId7" Type="http://schemas.openxmlformats.org/officeDocument/2006/relationships/image" Target="../media/image21.jpeg"/><Relationship Id="rId12" Type="http://schemas.openxmlformats.org/officeDocument/2006/relationships/image" Target="../media/image29.jpeg"/><Relationship Id="rId2" Type="http://schemas.openxmlformats.org/officeDocument/2006/relationships/tags" Target="../tags/tag273.xml"/><Relationship Id="rId16" Type="http://schemas.openxmlformats.org/officeDocument/2006/relationships/image" Target="../media/image33.jpeg"/><Relationship Id="rId1" Type="http://schemas.openxmlformats.org/officeDocument/2006/relationships/vmlDrawing" Target="../drawings/vmlDrawing19.vml"/><Relationship Id="rId6" Type="http://schemas.openxmlformats.org/officeDocument/2006/relationships/image" Target="../media/image20.jpeg"/><Relationship Id="rId11" Type="http://schemas.openxmlformats.org/officeDocument/2006/relationships/image" Target="../media/image28.jpeg"/><Relationship Id="rId5" Type="http://schemas.openxmlformats.org/officeDocument/2006/relationships/image" Target="../media/image1.emf"/><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oleObject" Target="../embeddings/oleObject19.bin"/><Relationship Id="rId9" Type="http://schemas.openxmlformats.org/officeDocument/2006/relationships/image" Target="../media/image26.jpeg"/><Relationship Id="rId14" Type="http://schemas.openxmlformats.org/officeDocument/2006/relationships/image" Target="../media/image31.jpe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tags" Target="../tags/tag274.xml"/><Relationship Id="rId1" Type="http://schemas.openxmlformats.org/officeDocument/2006/relationships/vmlDrawing" Target="../drawings/vmlDrawing20.vml"/><Relationship Id="rId6" Type="http://schemas.openxmlformats.org/officeDocument/2006/relationships/image" Target="../media/image34.crdownload"/><Relationship Id="rId5" Type="http://schemas.openxmlformats.org/officeDocument/2006/relationships/image" Target="../media/image1.emf"/><Relationship Id="rId4" Type="http://schemas.openxmlformats.org/officeDocument/2006/relationships/oleObject" Target="../embeddings/oleObject20.bin"/></Relationships>
</file>

<file path=ppt/slides/_rels/slide22.xml.rels><?xml version="1.0" encoding="UTF-8" standalone="yes"?>
<Relationships xmlns="http://schemas.openxmlformats.org/package/2006/relationships"><Relationship Id="rId8" Type="http://schemas.openxmlformats.org/officeDocument/2006/relationships/tags" Target="../tags/tag281.xml"/><Relationship Id="rId13" Type="http://schemas.openxmlformats.org/officeDocument/2006/relationships/tags" Target="../tags/tag286.xml"/><Relationship Id="rId18" Type="http://schemas.openxmlformats.org/officeDocument/2006/relationships/oleObject" Target="../embeddings/oleObject21.bin"/><Relationship Id="rId3" Type="http://schemas.openxmlformats.org/officeDocument/2006/relationships/tags" Target="../tags/tag276.xml"/><Relationship Id="rId21" Type="http://schemas.openxmlformats.org/officeDocument/2006/relationships/chart" Target="../charts/chart30.xml"/><Relationship Id="rId7" Type="http://schemas.openxmlformats.org/officeDocument/2006/relationships/tags" Target="../tags/tag280.xml"/><Relationship Id="rId12" Type="http://schemas.openxmlformats.org/officeDocument/2006/relationships/tags" Target="../tags/tag285.xml"/><Relationship Id="rId17" Type="http://schemas.openxmlformats.org/officeDocument/2006/relationships/slideLayout" Target="../slideLayouts/slideLayout2.xml"/><Relationship Id="rId2" Type="http://schemas.openxmlformats.org/officeDocument/2006/relationships/tags" Target="../tags/tag275.xml"/><Relationship Id="rId16" Type="http://schemas.openxmlformats.org/officeDocument/2006/relationships/tags" Target="../tags/tag289.xml"/><Relationship Id="rId20" Type="http://schemas.openxmlformats.org/officeDocument/2006/relationships/chart" Target="../charts/chart29.xml"/><Relationship Id="rId1" Type="http://schemas.openxmlformats.org/officeDocument/2006/relationships/vmlDrawing" Target="../drawings/vmlDrawing21.vml"/><Relationship Id="rId6" Type="http://schemas.openxmlformats.org/officeDocument/2006/relationships/tags" Target="../tags/tag279.xml"/><Relationship Id="rId11" Type="http://schemas.openxmlformats.org/officeDocument/2006/relationships/tags" Target="../tags/tag284.xml"/><Relationship Id="rId5" Type="http://schemas.openxmlformats.org/officeDocument/2006/relationships/tags" Target="../tags/tag278.xml"/><Relationship Id="rId15" Type="http://schemas.openxmlformats.org/officeDocument/2006/relationships/tags" Target="../tags/tag288.xml"/><Relationship Id="rId10" Type="http://schemas.openxmlformats.org/officeDocument/2006/relationships/tags" Target="../tags/tag283.xml"/><Relationship Id="rId19" Type="http://schemas.openxmlformats.org/officeDocument/2006/relationships/image" Target="../media/image1.emf"/><Relationship Id="rId4" Type="http://schemas.openxmlformats.org/officeDocument/2006/relationships/tags" Target="../tags/tag277.xml"/><Relationship Id="rId9" Type="http://schemas.openxmlformats.org/officeDocument/2006/relationships/tags" Target="../tags/tag282.xml"/><Relationship Id="rId14" Type="http://schemas.openxmlformats.org/officeDocument/2006/relationships/tags" Target="../tags/tag28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8.emf"/><Relationship Id="rId2" Type="http://schemas.openxmlformats.org/officeDocument/2006/relationships/tags" Target="../tags/tag290.xml"/><Relationship Id="rId1" Type="http://schemas.openxmlformats.org/officeDocument/2006/relationships/vmlDrawing" Target="../drawings/vmlDrawing22.vml"/><Relationship Id="rId6" Type="http://schemas.openxmlformats.org/officeDocument/2006/relationships/image" Target="../media/image37.emf"/><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tags" Target="../tags/tag291.xml"/><Relationship Id="rId1" Type="http://schemas.openxmlformats.org/officeDocument/2006/relationships/vmlDrawing" Target="../drawings/vmlDrawing23.v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1.emf"/><Relationship Id="rId10" Type="http://schemas.openxmlformats.org/officeDocument/2006/relationships/image" Target="../media/image43.jpeg"/><Relationship Id="rId4" Type="http://schemas.openxmlformats.org/officeDocument/2006/relationships/oleObject" Target="../embeddings/oleObject23.bin"/><Relationship Id="rId9" Type="http://schemas.openxmlformats.org/officeDocument/2006/relationships/image" Target="../media/image42.jpeg"/></Relationships>
</file>

<file path=ppt/slides/_rels/slide25.xml.rels><?xml version="1.0" encoding="UTF-8" standalone="yes"?>
<Relationships xmlns="http://schemas.openxmlformats.org/package/2006/relationships"><Relationship Id="rId8" Type="http://schemas.openxmlformats.org/officeDocument/2006/relationships/tags" Target="../tags/tag298.xml"/><Relationship Id="rId13" Type="http://schemas.openxmlformats.org/officeDocument/2006/relationships/tags" Target="../tags/tag303.xml"/><Relationship Id="rId18" Type="http://schemas.openxmlformats.org/officeDocument/2006/relationships/image" Target="../media/image46.png"/><Relationship Id="rId3" Type="http://schemas.openxmlformats.org/officeDocument/2006/relationships/tags" Target="../tags/tag293.xml"/><Relationship Id="rId21" Type="http://schemas.openxmlformats.org/officeDocument/2006/relationships/chart" Target="../charts/chart33.xml"/><Relationship Id="rId7" Type="http://schemas.openxmlformats.org/officeDocument/2006/relationships/tags" Target="../tags/tag297.xml"/><Relationship Id="rId12" Type="http://schemas.openxmlformats.org/officeDocument/2006/relationships/tags" Target="../tags/tag302.xml"/><Relationship Id="rId17" Type="http://schemas.openxmlformats.org/officeDocument/2006/relationships/image" Target="../media/image1.emf"/><Relationship Id="rId2" Type="http://schemas.openxmlformats.org/officeDocument/2006/relationships/tags" Target="../tags/tag292.xml"/><Relationship Id="rId16" Type="http://schemas.openxmlformats.org/officeDocument/2006/relationships/oleObject" Target="../embeddings/oleObject24.bin"/><Relationship Id="rId20" Type="http://schemas.openxmlformats.org/officeDocument/2006/relationships/chart" Target="../charts/chart32.xml"/><Relationship Id="rId1" Type="http://schemas.openxmlformats.org/officeDocument/2006/relationships/vmlDrawing" Target="../drawings/vmlDrawing24.vml"/><Relationship Id="rId6" Type="http://schemas.openxmlformats.org/officeDocument/2006/relationships/tags" Target="../tags/tag296.xml"/><Relationship Id="rId11" Type="http://schemas.openxmlformats.org/officeDocument/2006/relationships/tags" Target="../tags/tag301.xml"/><Relationship Id="rId5" Type="http://schemas.openxmlformats.org/officeDocument/2006/relationships/tags" Target="../tags/tag295.xml"/><Relationship Id="rId15" Type="http://schemas.openxmlformats.org/officeDocument/2006/relationships/slideLayout" Target="../slideLayouts/slideLayout2.xml"/><Relationship Id="rId10" Type="http://schemas.openxmlformats.org/officeDocument/2006/relationships/tags" Target="../tags/tag300.xml"/><Relationship Id="rId19" Type="http://schemas.openxmlformats.org/officeDocument/2006/relationships/chart" Target="../charts/chart31.xml"/><Relationship Id="rId4" Type="http://schemas.openxmlformats.org/officeDocument/2006/relationships/tags" Target="../tags/tag294.xml"/><Relationship Id="rId9" Type="http://schemas.openxmlformats.org/officeDocument/2006/relationships/tags" Target="../tags/tag299.xml"/><Relationship Id="rId14" Type="http://schemas.openxmlformats.org/officeDocument/2006/relationships/tags" Target="../tags/tag304.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3" Type="http://schemas.openxmlformats.org/officeDocument/2006/relationships/slideLayout" Target="../slideLayouts/slideLayout2.xml"/><Relationship Id="rId7" Type="http://schemas.openxmlformats.org/officeDocument/2006/relationships/image" Target="../media/image48.png"/><Relationship Id="rId12" Type="http://schemas.openxmlformats.org/officeDocument/2006/relationships/image" Target="../media/image53.jpeg"/><Relationship Id="rId2" Type="http://schemas.openxmlformats.org/officeDocument/2006/relationships/tags" Target="../tags/tag305.xml"/><Relationship Id="rId1" Type="http://schemas.openxmlformats.org/officeDocument/2006/relationships/vmlDrawing" Target="../drawings/vmlDrawing25.v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1.emf"/><Relationship Id="rId10" Type="http://schemas.openxmlformats.org/officeDocument/2006/relationships/image" Target="../media/image51.jpeg"/><Relationship Id="rId4" Type="http://schemas.openxmlformats.org/officeDocument/2006/relationships/oleObject" Target="../embeddings/oleObject25.bin"/><Relationship Id="rId9" Type="http://schemas.openxmlformats.org/officeDocument/2006/relationships/image" Target="../media/image50.png"/><Relationship Id="rId14" Type="http://schemas.openxmlformats.org/officeDocument/2006/relationships/image" Target="../media/image2.jpe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jpeg"/><Relationship Id="rId26" Type="http://schemas.openxmlformats.org/officeDocument/2006/relationships/image" Target="../media/image74.png"/><Relationship Id="rId3" Type="http://schemas.openxmlformats.org/officeDocument/2006/relationships/slideLayout" Target="../slideLayouts/slideLayout2.xml"/><Relationship Id="rId21" Type="http://schemas.openxmlformats.org/officeDocument/2006/relationships/image" Target="../media/image69.jpeg"/><Relationship Id="rId7" Type="http://schemas.openxmlformats.org/officeDocument/2006/relationships/image" Target="../media/image55.png"/><Relationship Id="rId12" Type="http://schemas.openxmlformats.org/officeDocument/2006/relationships/image" Target="../media/image60.jpe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tags" Target="../tags/tag306.xml"/><Relationship Id="rId16" Type="http://schemas.openxmlformats.org/officeDocument/2006/relationships/image" Target="../media/image64.jpeg"/><Relationship Id="rId20" Type="http://schemas.openxmlformats.org/officeDocument/2006/relationships/image" Target="../media/image68.png"/><Relationship Id="rId1" Type="http://schemas.openxmlformats.org/officeDocument/2006/relationships/vmlDrawing" Target="../drawings/vmlDrawing26.vml"/><Relationship Id="rId6" Type="http://schemas.openxmlformats.org/officeDocument/2006/relationships/image" Target="../media/image1.emf"/><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oleObject" Target="../embeddings/oleObject26.bin"/><Relationship Id="rId15" Type="http://schemas.openxmlformats.org/officeDocument/2006/relationships/image" Target="../media/image63.jpeg"/><Relationship Id="rId23" Type="http://schemas.openxmlformats.org/officeDocument/2006/relationships/image" Target="../media/image71.png"/><Relationship Id="rId10" Type="http://schemas.openxmlformats.org/officeDocument/2006/relationships/image" Target="../media/image58.jpeg"/><Relationship Id="rId19" Type="http://schemas.openxmlformats.org/officeDocument/2006/relationships/image" Target="../media/image67.png"/><Relationship Id="rId4" Type="http://schemas.openxmlformats.org/officeDocument/2006/relationships/notesSlide" Target="../notesSlides/notesSlide5.xml"/><Relationship Id="rId9" Type="http://schemas.openxmlformats.org/officeDocument/2006/relationships/image" Target="../media/image57.jpeg"/><Relationship Id="rId14" Type="http://schemas.openxmlformats.org/officeDocument/2006/relationships/image" Target="../media/image62.png"/><Relationship Id="rId22" Type="http://schemas.openxmlformats.org/officeDocument/2006/relationships/image" Target="../media/image70.jpeg"/></Relationships>
</file>

<file path=ppt/slides/_rels/slide28.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slideLayout" Target="../slideLayouts/slideLayout2.xml"/><Relationship Id="rId7" Type="http://schemas.openxmlformats.org/officeDocument/2006/relationships/image" Target="../media/image76.emf"/><Relationship Id="rId12" Type="http://schemas.openxmlformats.org/officeDocument/2006/relationships/image" Target="../media/image81.jpeg"/><Relationship Id="rId2" Type="http://schemas.openxmlformats.org/officeDocument/2006/relationships/tags" Target="../tags/tag307.xml"/><Relationship Id="rId1" Type="http://schemas.openxmlformats.org/officeDocument/2006/relationships/vmlDrawing" Target="../drawings/vmlDrawing27.vml"/><Relationship Id="rId6" Type="http://schemas.openxmlformats.org/officeDocument/2006/relationships/image" Target="../media/image75.emf"/><Relationship Id="rId11" Type="http://schemas.openxmlformats.org/officeDocument/2006/relationships/image" Target="../media/image80.emf"/><Relationship Id="rId5" Type="http://schemas.openxmlformats.org/officeDocument/2006/relationships/image" Target="../media/image1.emf"/><Relationship Id="rId10" Type="http://schemas.openxmlformats.org/officeDocument/2006/relationships/image" Target="../media/image79.emf"/><Relationship Id="rId4" Type="http://schemas.openxmlformats.org/officeDocument/2006/relationships/oleObject" Target="../embeddings/oleObject27.bin"/><Relationship Id="rId9" Type="http://schemas.openxmlformats.org/officeDocument/2006/relationships/image" Target="../media/image78.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3.png"/><Relationship Id="rId2" Type="http://schemas.openxmlformats.org/officeDocument/2006/relationships/tags" Target="../tags/tag308.xml"/><Relationship Id="rId1" Type="http://schemas.openxmlformats.org/officeDocument/2006/relationships/vmlDrawing" Target="../drawings/vmlDrawing28.vml"/><Relationship Id="rId6" Type="http://schemas.openxmlformats.org/officeDocument/2006/relationships/image" Target="../media/image82.pn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2.xml"/><Relationship Id="rId7" Type="http://schemas.openxmlformats.org/officeDocument/2006/relationships/image" Target="../media/image85.jpeg"/><Relationship Id="rId2" Type="http://schemas.openxmlformats.org/officeDocument/2006/relationships/tags" Target="../tags/tag309.xml"/><Relationship Id="rId1" Type="http://schemas.openxmlformats.org/officeDocument/2006/relationships/vmlDrawing" Target="../drawings/vmlDrawing29.vml"/><Relationship Id="rId6" Type="http://schemas.openxmlformats.org/officeDocument/2006/relationships/image" Target="../media/image84.png"/><Relationship Id="rId5" Type="http://schemas.openxmlformats.org/officeDocument/2006/relationships/image" Target="../media/image1.emf"/><Relationship Id="rId4" Type="http://schemas.openxmlformats.org/officeDocument/2006/relationships/oleObject" Target="../embeddings/oleObject29.bin"/><Relationship Id="rId9" Type="http://schemas.openxmlformats.org/officeDocument/2006/relationships/image" Target="../media/image87.jpeg"/></Relationships>
</file>

<file path=ppt/slides/_rels/slide3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2.xml"/><Relationship Id="rId7" Type="http://schemas.openxmlformats.org/officeDocument/2006/relationships/image" Target="../media/image89.jpeg"/><Relationship Id="rId2" Type="http://schemas.openxmlformats.org/officeDocument/2006/relationships/tags" Target="../tags/tag310.xml"/><Relationship Id="rId1" Type="http://schemas.openxmlformats.org/officeDocument/2006/relationships/vmlDrawing" Target="../drawings/vmlDrawing30.vml"/><Relationship Id="rId6" Type="http://schemas.openxmlformats.org/officeDocument/2006/relationships/image" Target="../media/image88.jpe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32.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slideLayout" Target="../slideLayouts/slideLayout2.xml"/><Relationship Id="rId7" Type="http://schemas.openxmlformats.org/officeDocument/2006/relationships/image" Target="../media/image91.JPG"/><Relationship Id="rId12" Type="http://schemas.openxmlformats.org/officeDocument/2006/relationships/image" Target="../media/image96.jpg"/><Relationship Id="rId2" Type="http://schemas.openxmlformats.org/officeDocument/2006/relationships/tags" Target="../tags/tag311.xml"/><Relationship Id="rId1" Type="http://schemas.openxmlformats.org/officeDocument/2006/relationships/vmlDrawing" Target="../drawings/vmlDrawing31.vml"/><Relationship Id="rId6" Type="http://schemas.openxmlformats.org/officeDocument/2006/relationships/image" Target="../media/image1.emf"/><Relationship Id="rId11" Type="http://schemas.openxmlformats.org/officeDocument/2006/relationships/image" Target="../media/image95.jpg"/><Relationship Id="rId5" Type="http://schemas.openxmlformats.org/officeDocument/2006/relationships/oleObject" Target="../embeddings/oleObject31.bin"/><Relationship Id="rId10" Type="http://schemas.openxmlformats.org/officeDocument/2006/relationships/image" Target="../media/image94.jpeg"/><Relationship Id="rId4" Type="http://schemas.openxmlformats.org/officeDocument/2006/relationships/notesSlide" Target="../notesSlides/notesSlide6.xml"/><Relationship Id="rId9" Type="http://schemas.openxmlformats.org/officeDocument/2006/relationships/image" Target="../media/image93.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2.xml"/><Relationship Id="rId1" Type="http://schemas.openxmlformats.org/officeDocument/2006/relationships/vmlDrawing" Target="../drawings/vmlDrawing32.vml"/><Relationship Id="rId5" Type="http://schemas.openxmlformats.org/officeDocument/2006/relationships/image" Target="../media/image1.emf"/><Relationship Id="rId4" Type="http://schemas.openxmlformats.org/officeDocument/2006/relationships/oleObject" Target="../embeddings/oleObject32.bin"/></Relationships>
</file>

<file path=ppt/slides/_rels/slide3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4.xml"/><Relationship Id="rId7" Type="http://schemas.openxmlformats.org/officeDocument/2006/relationships/image" Target="../media/image2.jpeg"/><Relationship Id="rId12" Type="http://schemas.openxmlformats.org/officeDocument/2006/relationships/hyperlink" Target="mailto:vatsal.shah@sgapl.net" TargetMode="External"/><Relationship Id="rId2" Type="http://schemas.openxmlformats.org/officeDocument/2006/relationships/tags" Target="../tags/tag313.xml"/><Relationship Id="rId1" Type="http://schemas.openxmlformats.org/officeDocument/2006/relationships/vmlDrawing" Target="../drawings/vmlDrawing33.vml"/><Relationship Id="rId6" Type="http://schemas.openxmlformats.org/officeDocument/2006/relationships/image" Target="../media/image97.jpg"/><Relationship Id="rId11" Type="http://schemas.openxmlformats.org/officeDocument/2006/relationships/hyperlink" Target="mailto:sagar.shroff@sgapl.net" TargetMode="External"/><Relationship Id="rId5" Type="http://schemas.openxmlformats.org/officeDocument/2006/relationships/image" Target="../media/image1.emf"/><Relationship Id="rId10" Type="http://schemas.openxmlformats.org/officeDocument/2006/relationships/hyperlink" Target="mailto:admin@menonbearings.in" TargetMode="External"/><Relationship Id="rId4" Type="http://schemas.openxmlformats.org/officeDocument/2006/relationships/oleObject" Target="../embeddings/oleObject33.bin"/><Relationship Id="rId9" Type="http://schemas.openxmlformats.org/officeDocument/2006/relationships/image" Target="../media/image99.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6" Type="http://schemas.openxmlformats.org/officeDocument/2006/relationships/tags" Target="../tags/tag31.xml"/><Relationship Id="rId21" Type="http://schemas.openxmlformats.org/officeDocument/2006/relationships/tags" Target="../tags/tag26.xml"/><Relationship Id="rId42" Type="http://schemas.openxmlformats.org/officeDocument/2006/relationships/tags" Target="../tags/tag47.xml"/><Relationship Id="rId47" Type="http://schemas.openxmlformats.org/officeDocument/2006/relationships/tags" Target="../tags/tag52.xml"/><Relationship Id="rId63" Type="http://schemas.openxmlformats.org/officeDocument/2006/relationships/tags" Target="../tags/tag68.xml"/><Relationship Id="rId68" Type="http://schemas.openxmlformats.org/officeDocument/2006/relationships/tags" Target="../tags/tag73.xml"/><Relationship Id="rId84" Type="http://schemas.openxmlformats.org/officeDocument/2006/relationships/tags" Target="../tags/tag89.xml"/><Relationship Id="rId89" Type="http://schemas.openxmlformats.org/officeDocument/2006/relationships/tags" Target="../tags/tag94.xml"/><Relationship Id="rId16" Type="http://schemas.openxmlformats.org/officeDocument/2006/relationships/tags" Target="../tags/tag21.xml"/><Relationship Id="rId11" Type="http://schemas.openxmlformats.org/officeDocument/2006/relationships/tags" Target="../tags/tag16.xml"/><Relationship Id="rId32" Type="http://schemas.openxmlformats.org/officeDocument/2006/relationships/tags" Target="../tags/tag37.xml"/><Relationship Id="rId37" Type="http://schemas.openxmlformats.org/officeDocument/2006/relationships/tags" Target="../tags/tag42.xml"/><Relationship Id="rId53" Type="http://schemas.openxmlformats.org/officeDocument/2006/relationships/tags" Target="../tags/tag58.xml"/><Relationship Id="rId58" Type="http://schemas.openxmlformats.org/officeDocument/2006/relationships/tags" Target="../tags/tag63.xml"/><Relationship Id="rId74" Type="http://schemas.openxmlformats.org/officeDocument/2006/relationships/tags" Target="../tags/tag79.xml"/><Relationship Id="rId79" Type="http://schemas.openxmlformats.org/officeDocument/2006/relationships/tags" Target="../tags/tag84.xml"/><Relationship Id="rId102" Type="http://schemas.openxmlformats.org/officeDocument/2006/relationships/chart" Target="../charts/chart6.xml"/><Relationship Id="rId5" Type="http://schemas.openxmlformats.org/officeDocument/2006/relationships/tags" Target="../tags/tag10.xml"/><Relationship Id="rId90" Type="http://schemas.openxmlformats.org/officeDocument/2006/relationships/tags" Target="../tags/tag95.xml"/><Relationship Id="rId95" Type="http://schemas.openxmlformats.org/officeDocument/2006/relationships/oleObject" Target="../embeddings/oleObject6.bin"/><Relationship Id="rId22" Type="http://schemas.openxmlformats.org/officeDocument/2006/relationships/tags" Target="../tags/tag27.xml"/><Relationship Id="rId27" Type="http://schemas.openxmlformats.org/officeDocument/2006/relationships/tags" Target="../tags/tag32.xml"/><Relationship Id="rId43" Type="http://schemas.openxmlformats.org/officeDocument/2006/relationships/tags" Target="../tags/tag48.xml"/><Relationship Id="rId48" Type="http://schemas.openxmlformats.org/officeDocument/2006/relationships/tags" Target="../tags/tag53.xml"/><Relationship Id="rId64" Type="http://schemas.openxmlformats.org/officeDocument/2006/relationships/tags" Target="../tags/tag69.xml"/><Relationship Id="rId69" Type="http://schemas.openxmlformats.org/officeDocument/2006/relationships/tags" Target="../tags/tag74.xml"/><Relationship Id="rId80" Type="http://schemas.openxmlformats.org/officeDocument/2006/relationships/tags" Target="../tags/tag85.xml"/><Relationship Id="rId85" Type="http://schemas.openxmlformats.org/officeDocument/2006/relationships/tags" Target="../tags/tag90.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tags" Target="../tags/tag30.xml"/><Relationship Id="rId33" Type="http://schemas.openxmlformats.org/officeDocument/2006/relationships/tags" Target="../tags/tag38.xml"/><Relationship Id="rId38" Type="http://schemas.openxmlformats.org/officeDocument/2006/relationships/tags" Target="../tags/tag43.xml"/><Relationship Id="rId46" Type="http://schemas.openxmlformats.org/officeDocument/2006/relationships/tags" Target="../tags/tag51.xml"/><Relationship Id="rId59" Type="http://schemas.openxmlformats.org/officeDocument/2006/relationships/tags" Target="../tags/tag64.xml"/><Relationship Id="rId67" Type="http://schemas.openxmlformats.org/officeDocument/2006/relationships/tags" Target="../tags/tag72.xml"/><Relationship Id="rId20" Type="http://schemas.openxmlformats.org/officeDocument/2006/relationships/tags" Target="../tags/tag25.xml"/><Relationship Id="rId41" Type="http://schemas.openxmlformats.org/officeDocument/2006/relationships/tags" Target="../tags/tag46.xml"/><Relationship Id="rId54" Type="http://schemas.openxmlformats.org/officeDocument/2006/relationships/tags" Target="../tags/tag59.xml"/><Relationship Id="rId62" Type="http://schemas.openxmlformats.org/officeDocument/2006/relationships/tags" Target="../tags/tag67.xml"/><Relationship Id="rId70" Type="http://schemas.openxmlformats.org/officeDocument/2006/relationships/tags" Target="../tags/tag75.xml"/><Relationship Id="rId75" Type="http://schemas.openxmlformats.org/officeDocument/2006/relationships/tags" Target="../tags/tag80.xml"/><Relationship Id="rId83" Type="http://schemas.openxmlformats.org/officeDocument/2006/relationships/tags" Target="../tags/tag88.xml"/><Relationship Id="rId88" Type="http://schemas.openxmlformats.org/officeDocument/2006/relationships/tags" Target="../tags/tag93.xml"/><Relationship Id="rId91" Type="http://schemas.openxmlformats.org/officeDocument/2006/relationships/tags" Target="../tags/tag96.xml"/><Relationship Id="rId96" Type="http://schemas.openxmlformats.org/officeDocument/2006/relationships/image" Target="../media/image1.emf"/><Relationship Id="rId1" Type="http://schemas.openxmlformats.org/officeDocument/2006/relationships/vmlDrawing" Target="../drawings/vmlDrawing6.vml"/><Relationship Id="rId6" Type="http://schemas.openxmlformats.org/officeDocument/2006/relationships/tags" Target="../tags/tag11.xml"/><Relationship Id="rId15" Type="http://schemas.openxmlformats.org/officeDocument/2006/relationships/tags" Target="../tags/tag20.xml"/><Relationship Id="rId23" Type="http://schemas.openxmlformats.org/officeDocument/2006/relationships/tags" Target="../tags/tag28.xml"/><Relationship Id="rId28" Type="http://schemas.openxmlformats.org/officeDocument/2006/relationships/tags" Target="../tags/tag33.xml"/><Relationship Id="rId36" Type="http://schemas.openxmlformats.org/officeDocument/2006/relationships/tags" Target="../tags/tag41.xml"/><Relationship Id="rId49" Type="http://schemas.openxmlformats.org/officeDocument/2006/relationships/tags" Target="../tags/tag54.xml"/><Relationship Id="rId57" Type="http://schemas.openxmlformats.org/officeDocument/2006/relationships/tags" Target="../tags/tag62.xml"/><Relationship Id="rId10" Type="http://schemas.openxmlformats.org/officeDocument/2006/relationships/tags" Target="../tags/tag15.xml"/><Relationship Id="rId31" Type="http://schemas.openxmlformats.org/officeDocument/2006/relationships/tags" Target="../tags/tag36.xml"/><Relationship Id="rId44" Type="http://schemas.openxmlformats.org/officeDocument/2006/relationships/tags" Target="../tags/tag49.xml"/><Relationship Id="rId52" Type="http://schemas.openxmlformats.org/officeDocument/2006/relationships/tags" Target="../tags/tag57.xml"/><Relationship Id="rId60" Type="http://schemas.openxmlformats.org/officeDocument/2006/relationships/tags" Target="../tags/tag65.xml"/><Relationship Id="rId65" Type="http://schemas.openxmlformats.org/officeDocument/2006/relationships/tags" Target="../tags/tag70.xml"/><Relationship Id="rId73" Type="http://schemas.openxmlformats.org/officeDocument/2006/relationships/tags" Target="../tags/tag78.xml"/><Relationship Id="rId78" Type="http://schemas.openxmlformats.org/officeDocument/2006/relationships/tags" Target="../tags/tag83.xml"/><Relationship Id="rId81" Type="http://schemas.openxmlformats.org/officeDocument/2006/relationships/tags" Target="../tags/tag86.xml"/><Relationship Id="rId86" Type="http://schemas.openxmlformats.org/officeDocument/2006/relationships/tags" Target="../tags/tag91.xml"/><Relationship Id="rId94" Type="http://schemas.openxmlformats.org/officeDocument/2006/relationships/notesSlide" Target="../notesSlides/notesSlide2.xml"/><Relationship Id="rId99" Type="http://schemas.openxmlformats.org/officeDocument/2006/relationships/chart" Target="../charts/chart3.xml"/><Relationship Id="rId101" Type="http://schemas.openxmlformats.org/officeDocument/2006/relationships/chart" Target="../charts/chart5.xml"/><Relationship Id="rId4" Type="http://schemas.openxmlformats.org/officeDocument/2006/relationships/tags" Target="../tags/tag9.xml"/><Relationship Id="rId9" Type="http://schemas.openxmlformats.org/officeDocument/2006/relationships/tags" Target="../tags/tag14.xml"/><Relationship Id="rId13" Type="http://schemas.openxmlformats.org/officeDocument/2006/relationships/tags" Target="../tags/tag18.xml"/><Relationship Id="rId18" Type="http://schemas.openxmlformats.org/officeDocument/2006/relationships/tags" Target="../tags/tag23.xml"/><Relationship Id="rId39" Type="http://schemas.openxmlformats.org/officeDocument/2006/relationships/tags" Target="../tags/tag44.xml"/><Relationship Id="rId34" Type="http://schemas.openxmlformats.org/officeDocument/2006/relationships/tags" Target="../tags/tag39.xml"/><Relationship Id="rId50" Type="http://schemas.openxmlformats.org/officeDocument/2006/relationships/tags" Target="../tags/tag55.xml"/><Relationship Id="rId55" Type="http://schemas.openxmlformats.org/officeDocument/2006/relationships/tags" Target="../tags/tag60.xml"/><Relationship Id="rId76" Type="http://schemas.openxmlformats.org/officeDocument/2006/relationships/tags" Target="../tags/tag81.xml"/><Relationship Id="rId97" Type="http://schemas.openxmlformats.org/officeDocument/2006/relationships/chart" Target="../charts/chart1.xml"/><Relationship Id="rId7" Type="http://schemas.openxmlformats.org/officeDocument/2006/relationships/tags" Target="../tags/tag12.xml"/><Relationship Id="rId71" Type="http://schemas.openxmlformats.org/officeDocument/2006/relationships/tags" Target="../tags/tag76.xml"/><Relationship Id="rId92" Type="http://schemas.openxmlformats.org/officeDocument/2006/relationships/tags" Target="../tags/tag97.xml"/><Relationship Id="rId2" Type="http://schemas.openxmlformats.org/officeDocument/2006/relationships/tags" Target="../tags/tag7.xml"/><Relationship Id="rId29" Type="http://schemas.openxmlformats.org/officeDocument/2006/relationships/tags" Target="../tags/tag34.xml"/><Relationship Id="rId24" Type="http://schemas.openxmlformats.org/officeDocument/2006/relationships/tags" Target="../tags/tag29.xml"/><Relationship Id="rId40" Type="http://schemas.openxmlformats.org/officeDocument/2006/relationships/tags" Target="../tags/tag45.xml"/><Relationship Id="rId45" Type="http://schemas.openxmlformats.org/officeDocument/2006/relationships/tags" Target="../tags/tag50.xml"/><Relationship Id="rId66" Type="http://schemas.openxmlformats.org/officeDocument/2006/relationships/tags" Target="../tags/tag71.xml"/><Relationship Id="rId87" Type="http://schemas.openxmlformats.org/officeDocument/2006/relationships/tags" Target="../tags/tag92.xml"/><Relationship Id="rId61" Type="http://schemas.openxmlformats.org/officeDocument/2006/relationships/tags" Target="../tags/tag66.xml"/><Relationship Id="rId82" Type="http://schemas.openxmlformats.org/officeDocument/2006/relationships/tags" Target="../tags/tag87.xml"/><Relationship Id="rId19" Type="http://schemas.openxmlformats.org/officeDocument/2006/relationships/tags" Target="../tags/tag24.xml"/><Relationship Id="rId14" Type="http://schemas.openxmlformats.org/officeDocument/2006/relationships/tags" Target="../tags/tag19.xml"/><Relationship Id="rId30" Type="http://schemas.openxmlformats.org/officeDocument/2006/relationships/tags" Target="../tags/tag35.xml"/><Relationship Id="rId35" Type="http://schemas.openxmlformats.org/officeDocument/2006/relationships/tags" Target="../tags/tag40.xml"/><Relationship Id="rId56" Type="http://schemas.openxmlformats.org/officeDocument/2006/relationships/tags" Target="../tags/tag61.xml"/><Relationship Id="rId77" Type="http://schemas.openxmlformats.org/officeDocument/2006/relationships/tags" Target="../tags/tag82.xml"/><Relationship Id="rId100" Type="http://schemas.openxmlformats.org/officeDocument/2006/relationships/chart" Target="../charts/chart4.xml"/><Relationship Id="rId8" Type="http://schemas.openxmlformats.org/officeDocument/2006/relationships/tags" Target="../tags/tag13.xml"/><Relationship Id="rId51" Type="http://schemas.openxmlformats.org/officeDocument/2006/relationships/tags" Target="../tags/tag56.xml"/><Relationship Id="rId72" Type="http://schemas.openxmlformats.org/officeDocument/2006/relationships/tags" Target="../tags/tag77.xml"/><Relationship Id="rId93" Type="http://schemas.openxmlformats.org/officeDocument/2006/relationships/slideLayout" Target="../slideLayouts/slideLayout2.xml"/><Relationship Id="rId98" Type="http://schemas.openxmlformats.org/officeDocument/2006/relationships/chart" Target="../charts/chart2.xml"/><Relationship Id="rId3" Type="http://schemas.openxmlformats.org/officeDocument/2006/relationships/tags" Target="../tags/tag8.xml"/></Relationships>
</file>

<file path=ppt/slides/_rels/slide6.xml.rels><?xml version="1.0" encoding="UTF-8" standalone="yes"?>
<Relationships xmlns="http://schemas.openxmlformats.org/package/2006/relationships"><Relationship Id="rId13" Type="http://schemas.openxmlformats.org/officeDocument/2006/relationships/tags" Target="../tags/tag109.xml"/><Relationship Id="rId18" Type="http://schemas.openxmlformats.org/officeDocument/2006/relationships/tags" Target="../tags/tag114.xml"/><Relationship Id="rId26" Type="http://schemas.openxmlformats.org/officeDocument/2006/relationships/tags" Target="../tags/tag122.xml"/><Relationship Id="rId39" Type="http://schemas.openxmlformats.org/officeDocument/2006/relationships/tags" Target="../tags/tag135.xml"/><Relationship Id="rId21" Type="http://schemas.openxmlformats.org/officeDocument/2006/relationships/tags" Target="../tags/tag117.xml"/><Relationship Id="rId34" Type="http://schemas.openxmlformats.org/officeDocument/2006/relationships/tags" Target="../tags/tag130.xml"/><Relationship Id="rId42" Type="http://schemas.openxmlformats.org/officeDocument/2006/relationships/tags" Target="../tags/tag138.xml"/><Relationship Id="rId47" Type="http://schemas.openxmlformats.org/officeDocument/2006/relationships/tags" Target="../tags/tag143.xml"/><Relationship Id="rId50" Type="http://schemas.openxmlformats.org/officeDocument/2006/relationships/tags" Target="../tags/tag146.xml"/><Relationship Id="rId55" Type="http://schemas.openxmlformats.org/officeDocument/2006/relationships/tags" Target="../tags/tag151.xml"/><Relationship Id="rId63" Type="http://schemas.openxmlformats.org/officeDocument/2006/relationships/chart" Target="../charts/chart11.xml"/><Relationship Id="rId7" Type="http://schemas.openxmlformats.org/officeDocument/2006/relationships/tags" Target="../tags/tag103.xml"/><Relationship Id="rId2" Type="http://schemas.openxmlformats.org/officeDocument/2006/relationships/tags" Target="../tags/tag98.xml"/><Relationship Id="rId16" Type="http://schemas.openxmlformats.org/officeDocument/2006/relationships/tags" Target="../tags/tag112.xml"/><Relationship Id="rId29" Type="http://schemas.openxmlformats.org/officeDocument/2006/relationships/tags" Target="../tags/tag125.xml"/><Relationship Id="rId11" Type="http://schemas.openxmlformats.org/officeDocument/2006/relationships/tags" Target="../tags/tag107.xml"/><Relationship Id="rId24" Type="http://schemas.openxmlformats.org/officeDocument/2006/relationships/tags" Target="../tags/tag120.xml"/><Relationship Id="rId32" Type="http://schemas.openxmlformats.org/officeDocument/2006/relationships/tags" Target="../tags/tag128.xml"/><Relationship Id="rId37" Type="http://schemas.openxmlformats.org/officeDocument/2006/relationships/tags" Target="../tags/tag133.xml"/><Relationship Id="rId40" Type="http://schemas.openxmlformats.org/officeDocument/2006/relationships/tags" Target="../tags/tag136.xml"/><Relationship Id="rId45" Type="http://schemas.openxmlformats.org/officeDocument/2006/relationships/tags" Target="../tags/tag141.xml"/><Relationship Id="rId53" Type="http://schemas.openxmlformats.org/officeDocument/2006/relationships/tags" Target="../tags/tag149.xml"/><Relationship Id="rId58" Type="http://schemas.openxmlformats.org/officeDocument/2006/relationships/image" Target="../media/image1.emf"/><Relationship Id="rId5" Type="http://schemas.openxmlformats.org/officeDocument/2006/relationships/tags" Target="../tags/tag101.xml"/><Relationship Id="rId61" Type="http://schemas.openxmlformats.org/officeDocument/2006/relationships/chart" Target="../charts/chart9.xml"/><Relationship Id="rId19" Type="http://schemas.openxmlformats.org/officeDocument/2006/relationships/tags" Target="../tags/tag115.xml"/><Relationship Id="rId14" Type="http://schemas.openxmlformats.org/officeDocument/2006/relationships/tags" Target="../tags/tag110.xml"/><Relationship Id="rId22" Type="http://schemas.openxmlformats.org/officeDocument/2006/relationships/tags" Target="../tags/tag118.xml"/><Relationship Id="rId27" Type="http://schemas.openxmlformats.org/officeDocument/2006/relationships/tags" Target="../tags/tag123.xml"/><Relationship Id="rId30" Type="http://schemas.openxmlformats.org/officeDocument/2006/relationships/tags" Target="../tags/tag126.xml"/><Relationship Id="rId35" Type="http://schemas.openxmlformats.org/officeDocument/2006/relationships/tags" Target="../tags/tag131.xml"/><Relationship Id="rId43" Type="http://schemas.openxmlformats.org/officeDocument/2006/relationships/tags" Target="../tags/tag139.xml"/><Relationship Id="rId48" Type="http://schemas.openxmlformats.org/officeDocument/2006/relationships/tags" Target="../tags/tag144.xml"/><Relationship Id="rId56" Type="http://schemas.openxmlformats.org/officeDocument/2006/relationships/slideLayout" Target="../slideLayouts/slideLayout2.xml"/><Relationship Id="rId8" Type="http://schemas.openxmlformats.org/officeDocument/2006/relationships/tags" Target="../tags/tag104.xml"/><Relationship Id="rId51" Type="http://schemas.openxmlformats.org/officeDocument/2006/relationships/tags" Target="../tags/tag147.xml"/><Relationship Id="rId3" Type="http://schemas.openxmlformats.org/officeDocument/2006/relationships/tags" Target="../tags/tag99.xml"/><Relationship Id="rId12" Type="http://schemas.openxmlformats.org/officeDocument/2006/relationships/tags" Target="../tags/tag108.xml"/><Relationship Id="rId17" Type="http://schemas.openxmlformats.org/officeDocument/2006/relationships/tags" Target="../tags/tag113.xml"/><Relationship Id="rId25" Type="http://schemas.openxmlformats.org/officeDocument/2006/relationships/tags" Target="../tags/tag121.xml"/><Relationship Id="rId33" Type="http://schemas.openxmlformats.org/officeDocument/2006/relationships/tags" Target="../tags/tag129.xml"/><Relationship Id="rId38" Type="http://schemas.openxmlformats.org/officeDocument/2006/relationships/tags" Target="../tags/tag134.xml"/><Relationship Id="rId46" Type="http://schemas.openxmlformats.org/officeDocument/2006/relationships/tags" Target="../tags/tag142.xml"/><Relationship Id="rId59" Type="http://schemas.openxmlformats.org/officeDocument/2006/relationships/chart" Target="../charts/chart7.xml"/><Relationship Id="rId20" Type="http://schemas.openxmlformats.org/officeDocument/2006/relationships/tags" Target="../tags/tag116.xml"/><Relationship Id="rId41" Type="http://schemas.openxmlformats.org/officeDocument/2006/relationships/tags" Target="../tags/tag137.xml"/><Relationship Id="rId54" Type="http://schemas.openxmlformats.org/officeDocument/2006/relationships/tags" Target="../tags/tag150.xml"/><Relationship Id="rId62" Type="http://schemas.openxmlformats.org/officeDocument/2006/relationships/chart" Target="../charts/chart10.xml"/><Relationship Id="rId1" Type="http://schemas.openxmlformats.org/officeDocument/2006/relationships/vmlDrawing" Target="../drawings/vmlDrawing7.vml"/><Relationship Id="rId6" Type="http://schemas.openxmlformats.org/officeDocument/2006/relationships/tags" Target="../tags/tag102.xml"/><Relationship Id="rId15" Type="http://schemas.openxmlformats.org/officeDocument/2006/relationships/tags" Target="../tags/tag111.xml"/><Relationship Id="rId23" Type="http://schemas.openxmlformats.org/officeDocument/2006/relationships/tags" Target="../tags/tag119.xml"/><Relationship Id="rId28" Type="http://schemas.openxmlformats.org/officeDocument/2006/relationships/tags" Target="../tags/tag124.xml"/><Relationship Id="rId36" Type="http://schemas.openxmlformats.org/officeDocument/2006/relationships/tags" Target="../tags/tag132.xml"/><Relationship Id="rId49" Type="http://schemas.openxmlformats.org/officeDocument/2006/relationships/tags" Target="../tags/tag145.xml"/><Relationship Id="rId57" Type="http://schemas.openxmlformats.org/officeDocument/2006/relationships/oleObject" Target="../embeddings/oleObject7.bin"/><Relationship Id="rId10" Type="http://schemas.openxmlformats.org/officeDocument/2006/relationships/tags" Target="../tags/tag106.xml"/><Relationship Id="rId31" Type="http://schemas.openxmlformats.org/officeDocument/2006/relationships/tags" Target="../tags/tag127.xml"/><Relationship Id="rId44" Type="http://schemas.openxmlformats.org/officeDocument/2006/relationships/tags" Target="../tags/tag140.xml"/><Relationship Id="rId52" Type="http://schemas.openxmlformats.org/officeDocument/2006/relationships/tags" Target="../tags/tag148.xml"/><Relationship Id="rId60" Type="http://schemas.openxmlformats.org/officeDocument/2006/relationships/chart" Target="../charts/chart8.xml"/><Relationship Id="rId4" Type="http://schemas.openxmlformats.org/officeDocument/2006/relationships/tags" Target="../tags/tag100.xml"/><Relationship Id="rId9" Type="http://schemas.openxmlformats.org/officeDocument/2006/relationships/tags" Target="../tags/tag105.xml"/></Relationships>
</file>

<file path=ppt/slides/_rels/slide7.xml.rels><?xml version="1.0" encoding="UTF-8" standalone="yes"?>
<Relationships xmlns="http://schemas.openxmlformats.org/package/2006/relationships"><Relationship Id="rId13" Type="http://schemas.openxmlformats.org/officeDocument/2006/relationships/tags" Target="../tags/tag163.xml"/><Relationship Id="rId18" Type="http://schemas.openxmlformats.org/officeDocument/2006/relationships/tags" Target="../tags/tag168.xml"/><Relationship Id="rId26" Type="http://schemas.openxmlformats.org/officeDocument/2006/relationships/tags" Target="../tags/tag176.xml"/><Relationship Id="rId39" Type="http://schemas.openxmlformats.org/officeDocument/2006/relationships/tags" Target="../tags/tag189.xml"/><Relationship Id="rId21" Type="http://schemas.openxmlformats.org/officeDocument/2006/relationships/tags" Target="../tags/tag171.xml"/><Relationship Id="rId34" Type="http://schemas.openxmlformats.org/officeDocument/2006/relationships/tags" Target="../tags/tag184.xml"/><Relationship Id="rId42" Type="http://schemas.openxmlformats.org/officeDocument/2006/relationships/tags" Target="../tags/tag192.xml"/><Relationship Id="rId47" Type="http://schemas.openxmlformats.org/officeDocument/2006/relationships/tags" Target="../tags/tag197.xml"/><Relationship Id="rId50" Type="http://schemas.openxmlformats.org/officeDocument/2006/relationships/tags" Target="../tags/tag200.xml"/><Relationship Id="rId55" Type="http://schemas.openxmlformats.org/officeDocument/2006/relationships/image" Target="../media/image1.emf"/><Relationship Id="rId7" Type="http://schemas.openxmlformats.org/officeDocument/2006/relationships/tags" Target="../tags/tag157.xml"/><Relationship Id="rId2" Type="http://schemas.openxmlformats.org/officeDocument/2006/relationships/tags" Target="../tags/tag152.xml"/><Relationship Id="rId16" Type="http://schemas.openxmlformats.org/officeDocument/2006/relationships/tags" Target="../tags/tag166.xml"/><Relationship Id="rId29" Type="http://schemas.openxmlformats.org/officeDocument/2006/relationships/tags" Target="../tags/tag179.xml"/><Relationship Id="rId11" Type="http://schemas.openxmlformats.org/officeDocument/2006/relationships/tags" Target="../tags/tag161.xml"/><Relationship Id="rId24" Type="http://schemas.openxmlformats.org/officeDocument/2006/relationships/tags" Target="../tags/tag174.xml"/><Relationship Id="rId32" Type="http://schemas.openxmlformats.org/officeDocument/2006/relationships/tags" Target="../tags/tag182.xml"/><Relationship Id="rId37" Type="http://schemas.openxmlformats.org/officeDocument/2006/relationships/tags" Target="../tags/tag187.xml"/><Relationship Id="rId40" Type="http://schemas.openxmlformats.org/officeDocument/2006/relationships/tags" Target="../tags/tag190.xml"/><Relationship Id="rId45" Type="http://schemas.openxmlformats.org/officeDocument/2006/relationships/tags" Target="../tags/tag195.xml"/><Relationship Id="rId53" Type="http://schemas.openxmlformats.org/officeDocument/2006/relationships/notesSlide" Target="../notesSlides/notesSlide3.xml"/><Relationship Id="rId58" Type="http://schemas.openxmlformats.org/officeDocument/2006/relationships/chart" Target="../charts/chart14.xml"/><Relationship Id="rId5" Type="http://schemas.openxmlformats.org/officeDocument/2006/relationships/tags" Target="../tags/tag155.xml"/><Relationship Id="rId19" Type="http://schemas.openxmlformats.org/officeDocument/2006/relationships/tags" Target="../tags/tag169.xml"/><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tags" Target="../tags/tag164.xml"/><Relationship Id="rId22" Type="http://schemas.openxmlformats.org/officeDocument/2006/relationships/tags" Target="../tags/tag172.xml"/><Relationship Id="rId27" Type="http://schemas.openxmlformats.org/officeDocument/2006/relationships/tags" Target="../tags/tag177.xml"/><Relationship Id="rId30" Type="http://schemas.openxmlformats.org/officeDocument/2006/relationships/tags" Target="../tags/tag180.xml"/><Relationship Id="rId35" Type="http://schemas.openxmlformats.org/officeDocument/2006/relationships/tags" Target="../tags/tag185.xml"/><Relationship Id="rId43" Type="http://schemas.openxmlformats.org/officeDocument/2006/relationships/tags" Target="../tags/tag193.xml"/><Relationship Id="rId48" Type="http://schemas.openxmlformats.org/officeDocument/2006/relationships/tags" Target="../tags/tag198.xml"/><Relationship Id="rId56" Type="http://schemas.openxmlformats.org/officeDocument/2006/relationships/chart" Target="../charts/chart12.xml"/><Relationship Id="rId8" Type="http://schemas.openxmlformats.org/officeDocument/2006/relationships/tags" Target="../tags/tag158.xml"/><Relationship Id="rId51" Type="http://schemas.openxmlformats.org/officeDocument/2006/relationships/tags" Target="../tags/tag201.xml"/><Relationship Id="rId3" Type="http://schemas.openxmlformats.org/officeDocument/2006/relationships/tags" Target="../tags/tag153.xml"/><Relationship Id="rId12" Type="http://schemas.openxmlformats.org/officeDocument/2006/relationships/tags" Target="../tags/tag162.xml"/><Relationship Id="rId17" Type="http://schemas.openxmlformats.org/officeDocument/2006/relationships/tags" Target="../tags/tag167.xml"/><Relationship Id="rId25" Type="http://schemas.openxmlformats.org/officeDocument/2006/relationships/tags" Target="../tags/tag175.xml"/><Relationship Id="rId33" Type="http://schemas.openxmlformats.org/officeDocument/2006/relationships/tags" Target="../tags/tag183.xml"/><Relationship Id="rId38" Type="http://schemas.openxmlformats.org/officeDocument/2006/relationships/tags" Target="../tags/tag188.xml"/><Relationship Id="rId46" Type="http://schemas.openxmlformats.org/officeDocument/2006/relationships/tags" Target="../tags/tag196.xml"/><Relationship Id="rId59" Type="http://schemas.openxmlformats.org/officeDocument/2006/relationships/chart" Target="../charts/chart15.xml"/><Relationship Id="rId20" Type="http://schemas.openxmlformats.org/officeDocument/2006/relationships/tags" Target="../tags/tag170.xml"/><Relationship Id="rId41" Type="http://schemas.openxmlformats.org/officeDocument/2006/relationships/tags" Target="../tags/tag191.xml"/><Relationship Id="rId54" Type="http://schemas.openxmlformats.org/officeDocument/2006/relationships/oleObject" Target="../embeddings/oleObject8.bin"/><Relationship Id="rId1" Type="http://schemas.openxmlformats.org/officeDocument/2006/relationships/vmlDrawing" Target="../drawings/vmlDrawing8.vml"/><Relationship Id="rId6" Type="http://schemas.openxmlformats.org/officeDocument/2006/relationships/tags" Target="../tags/tag156.xml"/><Relationship Id="rId15" Type="http://schemas.openxmlformats.org/officeDocument/2006/relationships/tags" Target="../tags/tag165.xml"/><Relationship Id="rId23" Type="http://schemas.openxmlformats.org/officeDocument/2006/relationships/tags" Target="../tags/tag173.xml"/><Relationship Id="rId28" Type="http://schemas.openxmlformats.org/officeDocument/2006/relationships/tags" Target="../tags/tag178.xml"/><Relationship Id="rId36" Type="http://schemas.openxmlformats.org/officeDocument/2006/relationships/tags" Target="../tags/tag186.xml"/><Relationship Id="rId49" Type="http://schemas.openxmlformats.org/officeDocument/2006/relationships/tags" Target="../tags/tag199.xml"/><Relationship Id="rId57" Type="http://schemas.openxmlformats.org/officeDocument/2006/relationships/chart" Target="../charts/chart13.xml"/><Relationship Id="rId10" Type="http://schemas.openxmlformats.org/officeDocument/2006/relationships/tags" Target="../tags/tag160.xml"/><Relationship Id="rId31" Type="http://schemas.openxmlformats.org/officeDocument/2006/relationships/tags" Target="../tags/tag181.xml"/><Relationship Id="rId44" Type="http://schemas.openxmlformats.org/officeDocument/2006/relationships/tags" Target="../tags/tag194.xml"/><Relationship Id="rId52" Type="http://schemas.openxmlformats.org/officeDocument/2006/relationships/slideLayout" Target="../slideLayouts/slideLayout2.xml"/><Relationship Id="rId60" Type="http://schemas.openxmlformats.org/officeDocument/2006/relationships/chart" Target="../charts/chart1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2.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3.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726940-D13B-81DD-E291-ECA43B8EC6FD}"/>
              </a:ext>
            </a:extLst>
          </p:cNvPr>
          <p:cNvSpPr txBox="1"/>
          <p:nvPr/>
        </p:nvSpPr>
        <p:spPr>
          <a:xfrm>
            <a:off x="425738" y="5205648"/>
            <a:ext cx="7351579" cy="923330"/>
          </a:xfrm>
          <a:prstGeom prst="rect">
            <a:avLst/>
          </a:prstGeom>
          <a:noFill/>
        </p:spPr>
        <p:txBody>
          <a:bodyPr wrap="square" rtlCol="0">
            <a:spAutoFit/>
          </a:bodyPr>
          <a:lstStyle/>
          <a:p>
            <a:r>
              <a:rPr lang="en-IN" sz="5400" dirty="0">
                <a:solidFill>
                  <a:srgbClr val="F05922"/>
                </a:solidFill>
                <a:latin typeface="Cambria" panose="02040503050406030204" pitchFamily="18" charset="0"/>
                <a:ea typeface="Cambria" panose="02040503050406030204" pitchFamily="18" charset="0"/>
              </a:rPr>
              <a:t>Menon Bearings Limited</a:t>
            </a:r>
          </a:p>
        </p:txBody>
      </p:sp>
      <p:sp>
        <p:nvSpPr>
          <p:cNvPr id="3" name="TextBox 2">
            <a:extLst>
              <a:ext uri="{FF2B5EF4-FFF2-40B4-BE49-F238E27FC236}">
                <a16:creationId xmlns:a16="http://schemas.microsoft.com/office/drawing/2014/main" id="{79261AE0-49CC-491E-5806-76F03234B27D}"/>
              </a:ext>
            </a:extLst>
          </p:cNvPr>
          <p:cNvSpPr txBox="1"/>
          <p:nvPr/>
        </p:nvSpPr>
        <p:spPr>
          <a:xfrm>
            <a:off x="8534402" y="6381136"/>
            <a:ext cx="3618270" cy="338554"/>
          </a:xfrm>
          <a:prstGeom prst="rect">
            <a:avLst/>
          </a:prstGeom>
          <a:noFill/>
        </p:spPr>
        <p:txBody>
          <a:bodyPr wrap="square" rtlCol="0">
            <a:spAutoFit/>
          </a:bodyPr>
          <a:lstStyle/>
          <a:p>
            <a:r>
              <a:rPr lang="en-IN" sz="1600" dirty="0">
                <a:solidFill>
                  <a:schemeClr val="bg1"/>
                </a:solidFill>
                <a:latin typeface="Congenial Light" panose="02000503040000020004" pitchFamily="2" charset="0"/>
              </a:rPr>
              <a:t>Investor Presentation – April 2023</a:t>
            </a:r>
          </a:p>
        </p:txBody>
      </p:sp>
      <p:pic>
        <p:nvPicPr>
          <p:cNvPr id="1028" name="Picture 4" descr="Advance Auto Parts Unveils Next Iteration Of Motologic Tool">
            <a:extLst>
              <a:ext uri="{FF2B5EF4-FFF2-40B4-BE49-F238E27FC236}">
                <a16:creationId xmlns:a16="http://schemas.microsoft.com/office/drawing/2014/main" id="{C921635B-F0A7-8077-EA4F-988546EDA9D6}"/>
              </a:ext>
            </a:extLst>
          </p:cNvPr>
          <p:cNvPicPr>
            <a:picLocks noChangeAspect="1" noChangeArrowheads="1"/>
          </p:cNvPicPr>
          <p:nvPr/>
        </p:nvPicPr>
        <p:blipFill rotWithShape="1">
          <a:blip r:embed="rId2">
            <a:alphaModFix amt="77000"/>
            <a:extLst>
              <a:ext uri="{28A0092B-C50C-407E-A947-70E740481C1C}">
                <a14:useLocalDpi xmlns:a14="http://schemas.microsoft.com/office/drawing/2010/main" val="0"/>
              </a:ext>
            </a:extLst>
          </a:blip>
          <a:srcRect t="9516" b="15968"/>
          <a:stretch/>
        </p:blipFill>
        <p:spPr bwMode="auto">
          <a:xfrm>
            <a:off x="0" y="-1"/>
            <a:ext cx="12192000" cy="4542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181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111D09-FFEE-F821-2D1B-C340A0903FFC}"/>
              </a:ext>
            </a:extLst>
          </p:cNvPr>
          <p:cNvSpPr txBox="1"/>
          <p:nvPr/>
        </p:nvSpPr>
        <p:spPr>
          <a:xfrm>
            <a:off x="6902245" y="1067164"/>
            <a:ext cx="5250426" cy="1200329"/>
          </a:xfrm>
          <a:prstGeom prst="rect">
            <a:avLst/>
          </a:prstGeom>
          <a:noFill/>
        </p:spPr>
        <p:txBody>
          <a:bodyPr wrap="square" rtlCol="0">
            <a:spAutoFit/>
          </a:bodyPr>
          <a:lstStyle/>
          <a:p>
            <a:pPr algn="ctr"/>
            <a:r>
              <a:rPr lang="en-IN" sz="3600" dirty="0">
                <a:solidFill>
                  <a:schemeClr val="bg1"/>
                </a:solidFill>
                <a:ea typeface="Cambria" panose="02040503050406030204" pitchFamily="18" charset="0"/>
              </a:rPr>
              <a:t>Historical Financial &amp; Operational Performance</a:t>
            </a:r>
          </a:p>
        </p:txBody>
      </p:sp>
      <p:pic>
        <p:nvPicPr>
          <p:cNvPr id="2" name="Picture 14" descr="Finance Background Images | Free Vectors, Stock Photos &amp; PSD">
            <a:extLst>
              <a:ext uri="{FF2B5EF4-FFF2-40B4-BE49-F238E27FC236}">
                <a16:creationId xmlns:a16="http://schemas.microsoft.com/office/drawing/2014/main" id="{0F6AD90F-58D6-81A2-512C-97F587880D5A}"/>
              </a:ext>
            </a:extLst>
          </p:cNvPr>
          <p:cNvPicPr>
            <a:picLocks noChangeAspect="1" noChangeArrowheads="1"/>
          </p:cNvPicPr>
          <p:nvPr/>
        </p:nvPicPr>
        <p:blipFill rotWithShape="1">
          <a:blip r:embed="rId2">
            <a:duotone>
              <a:schemeClr val="accent2">
                <a:shade val="45000"/>
                <a:satMod val="135000"/>
              </a:schemeClr>
              <a:prstClr val="white"/>
            </a:duotone>
            <a:alphaModFix amt="30000"/>
            <a:extLst>
              <a:ext uri="{28A0092B-C50C-407E-A947-70E740481C1C}">
                <a14:useLocalDpi xmlns:a14="http://schemas.microsoft.com/office/drawing/2010/main" val="0"/>
              </a:ext>
            </a:extLst>
          </a:blip>
          <a:srcRect t="59068" r="43268"/>
          <a:stretch/>
        </p:blipFill>
        <p:spPr bwMode="auto">
          <a:xfrm>
            <a:off x="-9832" y="3868993"/>
            <a:ext cx="6040983" cy="29693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descr="Finance Background Images | Free Vectors, Stock Photos &amp; PSD">
            <a:extLst>
              <a:ext uri="{FF2B5EF4-FFF2-40B4-BE49-F238E27FC236}">
                <a16:creationId xmlns:a16="http://schemas.microsoft.com/office/drawing/2014/main" id="{B3B2FD60-AEE1-BB70-26D2-8B3A7BF1D2D5}"/>
              </a:ext>
            </a:extLst>
          </p:cNvPr>
          <p:cNvPicPr>
            <a:picLocks noChangeAspect="1" noChangeArrowheads="1"/>
          </p:cNvPicPr>
          <p:nvPr/>
        </p:nvPicPr>
        <p:blipFill rotWithShape="1">
          <a:blip r:embed="rId2">
            <a:duotone>
              <a:schemeClr val="accent2">
                <a:shade val="45000"/>
                <a:satMod val="135000"/>
              </a:schemeClr>
              <a:prstClr val="white"/>
            </a:duotone>
            <a:alphaModFix amt="30000"/>
            <a:extLst>
              <a:ext uri="{28A0092B-C50C-407E-A947-70E740481C1C}">
                <a14:useLocalDpi xmlns:a14="http://schemas.microsoft.com/office/drawing/2010/main" val="0"/>
              </a:ext>
            </a:extLst>
          </a:blip>
          <a:srcRect l="35161" r="1613" b="56702"/>
          <a:stretch/>
        </p:blipFill>
        <p:spPr bwMode="auto">
          <a:xfrm>
            <a:off x="6040983" y="3833925"/>
            <a:ext cx="6141184" cy="3013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key chain&#10;&#10;Description automatically generated with low confidence">
            <a:extLst>
              <a:ext uri="{FF2B5EF4-FFF2-40B4-BE49-F238E27FC236}">
                <a16:creationId xmlns:a16="http://schemas.microsoft.com/office/drawing/2014/main" id="{1F94D338-D971-502A-754F-657FAF48EB7A}"/>
              </a:ext>
            </a:extLst>
          </p:cNvPr>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1"/>
            <a:ext cx="6759798" cy="3868992"/>
          </a:xfrm>
          <a:prstGeom prst="rect">
            <a:avLst/>
          </a:prstGeom>
        </p:spPr>
      </p:pic>
    </p:spTree>
    <p:extLst>
      <p:ext uri="{BB962C8B-B14F-4D97-AF65-F5344CB8AC3E}">
        <p14:creationId xmlns:p14="http://schemas.microsoft.com/office/powerpoint/2010/main" val="193495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21A15B0-B280-2EE5-E1AB-DFFD9EDFD87E}"/>
              </a:ext>
            </a:extLst>
          </p:cNvPr>
          <p:cNvGraphicFramePr>
            <a:graphicFrameLocks noChangeAspect="1"/>
          </p:cNvGraphicFramePr>
          <p:nvPr>
            <p:custDataLst>
              <p:tags r:id="rId2"/>
            </p:custDataLst>
            <p:extLst>
              <p:ext uri="{D42A27DB-BD31-4B8C-83A1-F6EECF244321}">
                <p14:modId xmlns:p14="http://schemas.microsoft.com/office/powerpoint/2010/main" val="31387051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7" name="think-cell Slide" r:id="rId29" imgW="425" imgH="424" progId="TCLayout.ActiveDocument.1">
                  <p:embed/>
                </p:oleObj>
              </mc:Choice>
              <mc:Fallback>
                <p:oleObj name="think-cell Slide" r:id="rId29" imgW="425" imgH="424" progId="TCLayout.ActiveDocument.1">
                  <p:embed/>
                  <p:pic>
                    <p:nvPicPr>
                      <p:cNvPr id="4" name="Object 3" hidden="1">
                        <a:extLst>
                          <a:ext uri="{FF2B5EF4-FFF2-40B4-BE49-F238E27FC236}">
                            <a16:creationId xmlns:a16="http://schemas.microsoft.com/office/drawing/2014/main" id="{A21A15B0-B280-2EE5-E1AB-DFFD9EDFD87E}"/>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DC73B3C-9C97-D3A7-0C61-9C4AC15CF32F}"/>
              </a:ext>
            </a:extLst>
          </p:cNvPr>
          <p:cNvSpPr>
            <a:spLocks noGrp="1"/>
          </p:cNvSpPr>
          <p:nvPr>
            <p:ph type="title"/>
          </p:nvPr>
        </p:nvSpPr>
        <p:spPr>
          <a:xfrm>
            <a:off x="139188" y="124690"/>
            <a:ext cx="7594601" cy="493554"/>
          </a:xfrm>
        </p:spPr>
        <p:txBody>
          <a:bodyPr vert="horz">
            <a:normAutofit/>
          </a:bodyPr>
          <a:lstStyle/>
          <a:p>
            <a:r>
              <a:rPr lang="en-IN" dirty="0"/>
              <a:t>Revenue Break up – Product Wise</a:t>
            </a:r>
          </a:p>
        </p:txBody>
      </p:sp>
      <p:graphicFrame>
        <p:nvGraphicFramePr>
          <p:cNvPr id="69" name="Chart 68">
            <a:extLst>
              <a:ext uri="{FF2B5EF4-FFF2-40B4-BE49-F238E27FC236}">
                <a16:creationId xmlns:a16="http://schemas.microsoft.com/office/drawing/2014/main" id="{72D07D40-7725-B934-6BA5-1ED65D0FC423}"/>
              </a:ext>
            </a:extLst>
          </p:cNvPr>
          <p:cNvGraphicFramePr/>
          <p:nvPr>
            <p:custDataLst>
              <p:tags r:id="rId3"/>
            </p:custDataLst>
            <p:extLst>
              <p:ext uri="{D42A27DB-BD31-4B8C-83A1-F6EECF244321}">
                <p14:modId xmlns:p14="http://schemas.microsoft.com/office/powerpoint/2010/main" val="1562917012"/>
              </p:ext>
            </p:extLst>
          </p:nvPr>
        </p:nvGraphicFramePr>
        <p:xfrm>
          <a:off x="847725" y="1824038"/>
          <a:ext cx="2901950" cy="1543050"/>
        </p:xfrm>
        <a:graphic>
          <a:graphicData uri="http://schemas.openxmlformats.org/drawingml/2006/chart">
            <c:chart xmlns:c="http://schemas.openxmlformats.org/drawingml/2006/chart" xmlns:r="http://schemas.openxmlformats.org/officeDocument/2006/relationships" r:id="rId31"/>
          </a:graphicData>
        </a:graphic>
      </p:graphicFrame>
      <p:cxnSp>
        <p:nvCxnSpPr>
          <p:cNvPr id="68" name="Straight Connector 67">
            <a:extLst>
              <a:ext uri="{FF2B5EF4-FFF2-40B4-BE49-F238E27FC236}">
                <a16:creationId xmlns:a16="http://schemas.microsoft.com/office/drawing/2014/main" id="{0481CC8D-A18C-083C-04CB-CCCA64DF54D6}"/>
              </a:ext>
            </a:extLst>
          </p:cNvPr>
          <p:cNvCxnSpPr/>
          <p:nvPr>
            <p:custDataLst>
              <p:tags r:id="rId4"/>
            </p:custDataLst>
          </p:nvPr>
        </p:nvCxnSpPr>
        <p:spPr bwMode="auto">
          <a:xfrm flipV="1">
            <a:off x="1385888" y="1524000"/>
            <a:ext cx="1824037" cy="38893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9" name="Text Placeholder 2">
            <a:extLst>
              <a:ext uri="{FF2B5EF4-FFF2-40B4-BE49-F238E27FC236}">
                <a16:creationId xmlns:a16="http://schemas.microsoft.com/office/drawing/2014/main" id="{18DF4EB0-4F68-E41A-2CDA-CB016F5FCC71}"/>
              </a:ext>
            </a:extLst>
          </p:cNvPr>
          <p:cNvSpPr>
            <a:spLocks noGrp="1"/>
          </p:cNvSpPr>
          <p:nvPr>
            <p:custDataLst>
              <p:tags r:id="rId5"/>
            </p:custDataLst>
          </p:nvPr>
        </p:nvSpPr>
        <p:spPr bwMode="auto">
          <a:xfrm>
            <a:off x="1243013"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6DC57CC-188E-48FE-B73E-8A51E67168B1}" type="datetime'F''Y''''''''''''21'''''''''''''''''''''''''''''''''''">
              <a:rPr lang="en-IN" altLang="en-US" sz="1100" smtClean="0"/>
              <a:pPr/>
              <a:t>FY21</a:t>
            </a:fld>
            <a:endParaRPr lang="en-IN" sz="1100" dirty="0"/>
          </a:p>
        </p:txBody>
      </p:sp>
      <p:sp>
        <p:nvSpPr>
          <p:cNvPr id="51" name="Text Placeholder 2">
            <a:extLst>
              <a:ext uri="{FF2B5EF4-FFF2-40B4-BE49-F238E27FC236}">
                <a16:creationId xmlns:a16="http://schemas.microsoft.com/office/drawing/2014/main" id="{A801C6D6-81A8-F697-226A-E49953877294}"/>
              </a:ext>
            </a:extLst>
          </p:cNvPr>
          <p:cNvSpPr>
            <a:spLocks noGrp="1"/>
          </p:cNvSpPr>
          <p:nvPr>
            <p:custDataLst>
              <p:tags r:id="rId6"/>
            </p:custDataLst>
          </p:nvPr>
        </p:nvSpPr>
        <p:spPr bwMode="auto">
          <a:xfrm>
            <a:off x="2154238"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D726104-9F4D-419A-945D-7CDCD3A5CC0B}" type="datetime'F''''''''''''''''''''''''''''Y''''''''''2''''''''2'">
              <a:rPr lang="en-IN" altLang="en-US" sz="1100" smtClean="0"/>
              <a:pPr/>
              <a:t>FY22</a:t>
            </a:fld>
            <a:endParaRPr lang="en-IN" sz="1100" dirty="0"/>
          </a:p>
        </p:txBody>
      </p:sp>
      <p:sp>
        <p:nvSpPr>
          <p:cNvPr id="3" name="Text Placeholder 2">
            <a:extLst>
              <a:ext uri="{FF2B5EF4-FFF2-40B4-BE49-F238E27FC236}">
                <a16:creationId xmlns:a16="http://schemas.microsoft.com/office/drawing/2014/main" id="{BB8C61B7-3B36-B6F7-41B3-91C1B68751F3}"/>
              </a:ext>
            </a:extLst>
          </p:cNvPr>
          <p:cNvSpPr>
            <a:spLocks noGrp="1"/>
          </p:cNvSpPr>
          <p:nvPr>
            <p:custDataLst>
              <p:tags r:id="rId7"/>
            </p:custDataLst>
          </p:nvPr>
        </p:nvSpPr>
        <p:spPr bwMode="auto">
          <a:xfrm>
            <a:off x="3067050"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A480E5A-FB4E-4BB7-8882-ADABC204C2C0}" type="datetime'''''''''''F''''''''''''''''''''''''''''''''''''Y2''''3'''">
              <a:rPr lang="en-IN" altLang="en-US" sz="1100" smtClean="0"/>
              <a:pPr/>
              <a:t>FY23</a:t>
            </a:fld>
            <a:endParaRPr lang="en-IN" sz="1100" dirty="0"/>
          </a:p>
        </p:txBody>
      </p:sp>
      <p:sp>
        <p:nvSpPr>
          <p:cNvPr id="66" name="Text Placeholder 2">
            <a:extLst>
              <a:ext uri="{FF2B5EF4-FFF2-40B4-BE49-F238E27FC236}">
                <a16:creationId xmlns:a16="http://schemas.microsoft.com/office/drawing/2014/main" id="{18DF4EB0-4F68-E41A-2CDA-CB016F5FCC71}"/>
              </a:ext>
            </a:extLst>
          </p:cNvPr>
          <p:cNvSpPr>
            <a:spLocks noGrp="1"/>
          </p:cNvSpPr>
          <p:nvPr>
            <p:custDataLst>
              <p:tags r:id="rId8"/>
            </p:custDataLst>
          </p:nvPr>
        </p:nvSpPr>
        <p:spPr bwMode="auto">
          <a:xfrm>
            <a:off x="2074863" y="1611314"/>
            <a:ext cx="446088"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67A987A-EE8F-4A59-986C-D4B1E6268D26}" type="datetime'''''+2''''''''''''''1%'''''''''''''''''''''''''''''''''''">
              <a:rPr lang="en-IN" altLang="en-US" sz="1100" b="1" smtClean="0">
                <a:effectLst/>
              </a:rPr>
              <a:pPr marL="0" indent="0" algn="ctr">
                <a:spcBef>
                  <a:spcPct val="0"/>
                </a:spcBef>
                <a:spcAft>
                  <a:spcPct val="0"/>
                </a:spcAft>
                <a:buNone/>
              </a:pPr>
              <a:t>+21%</a:t>
            </a:fld>
            <a:endParaRPr lang="en-IN" sz="1100" b="1" dirty="0"/>
          </a:p>
        </p:txBody>
      </p:sp>
      <p:graphicFrame>
        <p:nvGraphicFramePr>
          <p:cNvPr id="65" name="Chart 64">
            <a:extLst>
              <a:ext uri="{FF2B5EF4-FFF2-40B4-BE49-F238E27FC236}">
                <a16:creationId xmlns:a16="http://schemas.microsoft.com/office/drawing/2014/main" id="{58A75F34-BF88-3D2D-9C88-E686B1C929A6}"/>
              </a:ext>
            </a:extLst>
          </p:cNvPr>
          <p:cNvGraphicFramePr/>
          <p:nvPr>
            <p:custDataLst>
              <p:tags r:id="rId9"/>
            </p:custDataLst>
            <p:extLst>
              <p:ext uri="{D42A27DB-BD31-4B8C-83A1-F6EECF244321}">
                <p14:modId xmlns:p14="http://schemas.microsoft.com/office/powerpoint/2010/main" val="2932695098"/>
              </p:ext>
            </p:extLst>
          </p:nvPr>
        </p:nvGraphicFramePr>
        <p:xfrm>
          <a:off x="4781550" y="1824038"/>
          <a:ext cx="2900363" cy="1543050"/>
        </p:xfrm>
        <a:graphic>
          <a:graphicData uri="http://schemas.openxmlformats.org/drawingml/2006/chart">
            <c:chart xmlns:c="http://schemas.openxmlformats.org/drawingml/2006/chart" xmlns:r="http://schemas.openxmlformats.org/officeDocument/2006/relationships" r:id="rId32"/>
          </a:graphicData>
        </a:graphic>
      </p:graphicFrame>
      <p:cxnSp>
        <p:nvCxnSpPr>
          <p:cNvPr id="64" name="Straight Connector 63">
            <a:extLst>
              <a:ext uri="{FF2B5EF4-FFF2-40B4-BE49-F238E27FC236}">
                <a16:creationId xmlns:a16="http://schemas.microsoft.com/office/drawing/2014/main" id="{DF634D87-4D45-9D39-8103-F4C8AE9FD5A3}"/>
              </a:ext>
            </a:extLst>
          </p:cNvPr>
          <p:cNvCxnSpPr/>
          <p:nvPr>
            <p:custDataLst>
              <p:tags r:id="rId10"/>
            </p:custDataLst>
          </p:nvPr>
        </p:nvCxnSpPr>
        <p:spPr bwMode="auto">
          <a:xfrm flipV="1">
            <a:off x="5318125" y="1716088"/>
            <a:ext cx="1824038" cy="42227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96" name="Text Placeholder 2">
            <a:extLst>
              <a:ext uri="{FF2B5EF4-FFF2-40B4-BE49-F238E27FC236}">
                <a16:creationId xmlns:a16="http://schemas.microsoft.com/office/drawing/2014/main" id="{5AD96A4B-4906-56CD-DEAB-CD2A9D71BCD1}"/>
              </a:ext>
            </a:extLst>
          </p:cNvPr>
          <p:cNvSpPr>
            <a:spLocks noGrp="1"/>
          </p:cNvSpPr>
          <p:nvPr>
            <p:custDataLst>
              <p:tags r:id="rId11"/>
            </p:custDataLst>
          </p:nvPr>
        </p:nvSpPr>
        <p:spPr bwMode="auto">
          <a:xfrm>
            <a:off x="5175250"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589DE71-760A-4488-8799-0401A8B8C7A3}" type="datetime'''''''''''''''''''''''''''''F''''''''''''''''''Y21'''">
              <a:rPr lang="en-IN" altLang="en-US" sz="1100" smtClean="0"/>
              <a:pPr/>
              <a:t>FY21</a:t>
            </a:fld>
            <a:endParaRPr lang="en-IN" sz="1100" dirty="0"/>
          </a:p>
        </p:txBody>
      </p:sp>
      <p:sp>
        <p:nvSpPr>
          <p:cNvPr id="97" name="Text Placeholder 2">
            <a:extLst>
              <a:ext uri="{FF2B5EF4-FFF2-40B4-BE49-F238E27FC236}">
                <a16:creationId xmlns:a16="http://schemas.microsoft.com/office/drawing/2014/main" id="{813C26FD-1F41-1CC9-37A6-EB86692F90EF}"/>
              </a:ext>
            </a:extLst>
          </p:cNvPr>
          <p:cNvSpPr>
            <a:spLocks noGrp="1"/>
          </p:cNvSpPr>
          <p:nvPr>
            <p:custDataLst>
              <p:tags r:id="rId12"/>
            </p:custDataLst>
          </p:nvPr>
        </p:nvSpPr>
        <p:spPr bwMode="auto">
          <a:xfrm>
            <a:off x="6088063"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5104902-B068-4680-8D01-814EE985F639}" type="datetime'''F''''''''''''''''Y''''2''''''''''''''''''''2'''''">
              <a:rPr lang="en-IN" altLang="en-US" sz="1100" smtClean="0"/>
              <a:pPr/>
              <a:t>FY22</a:t>
            </a:fld>
            <a:endParaRPr lang="en-IN" sz="1100" dirty="0"/>
          </a:p>
        </p:txBody>
      </p:sp>
      <p:sp>
        <p:nvSpPr>
          <p:cNvPr id="26" name="Text Placeholder 2">
            <a:extLst>
              <a:ext uri="{FF2B5EF4-FFF2-40B4-BE49-F238E27FC236}">
                <a16:creationId xmlns:a16="http://schemas.microsoft.com/office/drawing/2014/main" id="{C9D977CE-C62B-3E4E-B143-7DBAC54AB053}"/>
              </a:ext>
            </a:extLst>
          </p:cNvPr>
          <p:cNvSpPr>
            <a:spLocks noGrp="1"/>
          </p:cNvSpPr>
          <p:nvPr>
            <p:custDataLst>
              <p:tags r:id="rId13"/>
            </p:custDataLst>
          </p:nvPr>
        </p:nvSpPr>
        <p:spPr bwMode="auto">
          <a:xfrm>
            <a:off x="6999288"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74788F7-E517-4DE4-9256-1A38DB60102A}" type="datetime'''''F''Y''''''''''''''''''23'''''''''">
              <a:rPr lang="en-IN" altLang="en-US" sz="1100" smtClean="0"/>
              <a:pPr/>
              <a:t>FY23</a:t>
            </a:fld>
            <a:endParaRPr lang="en-IN" sz="1100" dirty="0"/>
          </a:p>
        </p:txBody>
      </p:sp>
      <p:sp>
        <p:nvSpPr>
          <p:cNvPr id="62" name="Text Placeholder 2">
            <a:extLst>
              <a:ext uri="{FF2B5EF4-FFF2-40B4-BE49-F238E27FC236}">
                <a16:creationId xmlns:a16="http://schemas.microsoft.com/office/drawing/2014/main" id="{18DF4EB0-4F68-E41A-2CDA-CB016F5FCC71}"/>
              </a:ext>
            </a:extLst>
          </p:cNvPr>
          <p:cNvSpPr>
            <a:spLocks noGrp="1"/>
          </p:cNvSpPr>
          <p:nvPr>
            <p:custDataLst>
              <p:tags r:id="rId14"/>
            </p:custDataLst>
          </p:nvPr>
        </p:nvSpPr>
        <p:spPr bwMode="auto">
          <a:xfrm>
            <a:off x="6007100" y="1820864"/>
            <a:ext cx="446088"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B3BAEED-DD5B-44AC-AF7D-91F0524039D0}" type="datetime'''''''+''''''''''''''''''''''''''''2''''''''''''''3%'">
              <a:rPr lang="en-IN" altLang="en-US" sz="1100" b="1" smtClean="0">
                <a:effectLst/>
              </a:rPr>
              <a:pPr marL="0" indent="0" algn="ctr">
                <a:spcBef>
                  <a:spcPct val="0"/>
                </a:spcBef>
                <a:spcAft>
                  <a:spcPct val="0"/>
                </a:spcAft>
                <a:buNone/>
              </a:pPr>
              <a:t>+23%</a:t>
            </a:fld>
            <a:endParaRPr lang="en-IN" sz="1100" b="1" dirty="0"/>
          </a:p>
        </p:txBody>
      </p:sp>
      <p:graphicFrame>
        <p:nvGraphicFramePr>
          <p:cNvPr id="61" name="Chart 60">
            <a:extLst>
              <a:ext uri="{FF2B5EF4-FFF2-40B4-BE49-F238E27FC236}">
                <a16:creationId xmlns:a16="http://schemas.microsoft.com/office/drawing/2014/main" id="{3B0D2483-9C20-B734-2BDC-24BC5F594CCB}"/>
              </a:ext>
            </a:extLst>
          </p:cNvPr>
          <p:cNvGraphicFramePr/>
          <p:nvPr>
            <p:custDataLst>
              <p:tags r:id="rId15"/>
            </p:custDataLst>
            <p:extLst>
              <p:ext uri="{D42A27DB-BD31-4B8C-83A1-F6EECF244321}">
                <p14:modId xmlns:p14="http://schemas.microsoft.com/office/powerpoint/2010/main" val="4020211690"/>
              </p:ext>
            </p:extLst>
          </p:nvPr>
        </p:nvGraphicFramePr>
        <p:xfrm>
          <a:off x="8470900" y="1824038"/>
          <a:ext cx="2900363" cy="1543050"/>
        </p:xfrm>
        <a:graphic>
          <a:graphicData uri="http://schemas.openxmlformats.org/drawingml/2006/chart">
            <c:chart xmlns:c="http://schemas.openxmlformats.org/drawingml/2006/chart" xmlns:r="http://schemas.openxmlformats.org/officeDocument/2006/relationships" r:id="rId33"/>
          </a:graphicData>
        </a:graphic>
      </p:graphicFrame>
      <p:cxnSp>
        <p:nvCxnSpPr>
          <p:cNvPr id="60" name="Straight Connector 59">
            <a:extLst>
              <a:ext uri="{FF2B5EF4-FFF2-40B4-BE49-F238E27FC236}">
                <a16:creationId xmlns:a16="http://schemas.microsoft.com/office/drawing/2014/main" id="{CEB08429-8DC0-724F-974E-52E297AFE00C}"/>
              </a:ext>
            </a:extLst>
          </p:cNvPr>
          <p:cNvCxnSpPr/>
          <p:nvPr>
            <p:custDataLst>
              <p:tags r:id="rId16"/>
            </p:custDataLst>
          </p:nvPr>
        </p:nvCxnSpPr>
        <p:spPr bwMode="auto">
          <a:xfrm flipV="1">
            <a:off x="9007475" y="1574800"/>
            <a:ext cx="1824038" cy="39846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06" name="Text Placeholder 2">
            <a:extLst>
              <a:ext uri="{FF2B5EF4-FFF2-40B4-BE49-F238E27FC236}">
                <a16:creationId xmlns:a16="http://schemas.microsoft.com/office/drawing/2014/main" id="{BD0D79EE-7390-D357-FEF5-EF21F3154572}"/>
              </a:ext>
            </a:extLst>
          </p:cNvPr>
          <p:cNvSpPr>
            <a:spLocks noGrp="1"/>
          </p:cNvSpPr>
          <p:nvPr>
            <p:custDataLst>
              <p:tags r:id="rId17"/>
            </p:custDataLst>
          </p:nvPr>
        </p:nvSpPr>
        <p:spPr bwMode="auto">
          <a:xfrm>
            <a:off x="9777413"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8914519-B24D-492D-8B4D-EEA2BB8CA911}" type="datetime'''F''''''''''''''''''Y''2''''2'''''''''''''''''''''''">
              <a:rPr lang="en-IN" altLang="en-US" sz="1100" smtClean="0"/>
              <a:pPr/>
              <a:t>FY22</a:t>
            </a:fld>
            <a:endParaRPr lang="en-IN" sz="1100" dirty="0"/>
          </a:p>
        </p:txBody>
      </p:sp>
      <p:sp>
        <p:nvSpPr>
          <p:cNvPr id="105" name="Text Placeholder 2">
            <a:extLst>
              <a:ext uri="{FF2B5EF4-FFF2-40B4-BE49-F238E27FC236}">
                <a16:creationId xmlns:a16="http://schemas.microsoft.com/office/drawing/2014/main" id="{EEF8471A-6B02-9B88-8078-95D589C56590}"/>
              </a:ext>
            </a:extLst>
          </p:cNvPr>
          <p:cNvSpPr>
            <a:spLocks noGrp="1"/>
          </p:cNvSpPr>
          <p:nvPr>
            <p:custDataLst>
              <p:tags r:id="rId18"/>
            </p:custDataLst>
          </p:nvPr>
        </p:nvSpPr>
        <p:spPr bwMode="auto">
          <a:xfrm>
            <a:off x="8864600"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D5F1C28-13F1-452B-BEF1-D85A2F5CEE79}" type="datetime'''''''''''''''''FY''''21'''''''''''''''''''''''''">
              <a:rPr lang="en-IN" altLang="en-US" sz="1100" smtClean="0"/>
              <a:pPr/>
              <a:t>FY21</a:t>
            </a:fld>
            <a:endParaRPr lang="en-IN" sz="1100" dirty="0"/>
          </a:p>
        </p:txBody>
      </p:sp>
      <p:sp>
        <p:nvSpPr>
          <p:cNvPr id="36" name="Text Placeholder 2">
            <a:extLst>
              <a:ext uri="{FF2B5EF4-FFF2-40B4-BE49-F238E27FC236}">
                <a16:creationId xmlns:a16="http://schemas.microsoft.com/office/drawing/2014/main" id="{713EA45C-063C-89BC-E50B-6FC713ED3193}"/>
              </a:ext>
            </a:extLst>
          </p:cNvPr>
          <p:cNvSpPr>
            <a:spLocks noGrp="1"/>
          </p:cNvSpPr>
          <p:nvPr>
            <p:custDataLst>
              <p:tags r:id="rId19"/>
            </p:custDataLst>
          </p:nvPr>
        </p:nvSpPr>
        <p:spPr bwMode="auto">
          <a:xfrm>
            <a:off x="10688638"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D7BBFFC-5CE3-4D1A-AB8E-A1E4494C9076}" type="datetime'''F''''''''''''''''Y2''''''''''''''''''''''3'''''''''''''''">
              <a:rPr lang="en-IN" altLang="en-US" sz="1100" smtClean="0"/>
              <a:pPr/>
              <a:t>FY23</a:t>
            </a:fld>
            <a:endParaRPr lang="en-IN" sz="1100" dirty="0"/>
          </a:p>
        </p:txBody>
      </p:sp>
      <p:sp>
        <p:nvSpPr>
          <p:cNvPr id="58" name="Text Placeholder 2">
            <a:extLst>
              <a:ext uri="{FF2B5EF4-FFF2-40B4-BE49-F238E27FC236}">
                <a16:creationId xmlns:a16="http://schemas.microsoft.com/office/drawing/2014/main" id="{18DF4EB0-4F68-E41A-2CDA-CB016F5FCC71}"/>
              </a:ext>
            </a:extLst>
          </p:cNvPr>
          <p:cNvSpPr>
            <a:spLocks noGrp="1"/>
          </p:cNvSpPr>
          <p:nvPr>
            <p:custDataLst>
              <p:tags r:id="rId20"/>
            </p:custDataLst>
          </p:nvPr>
        </p:nvSpPr>
        <p:spPr bwMode="auto">
          <a:xfrm>
            <a:off x="9696450" y="1666876"/>
            <a:ext cx="446088"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BD53940-8569-4590-8EFB-9F03E6A2BEA9}" type="datetime'+''''''21''''%'''''''''''''''''''''''''''''''''''''''''''">
              <a:rPr lang="en-IN" altLang="en-US" sz="1100" b="1" smtClean="0">
                <a:effectLst/>
              </a:rPr>
              <a:pPr marL="0" indent="0" algn="ctr">
                <a:spcBef>
                  <a:spcPct val="0"/>
                </a:spcBef>
                <a:spcAft>
                  <a:spcPct val="0"/>
                </a:spcAft>
                <a:buNone/>
              </a:pPr>
              <a:t>+21%</a:t>
            </a:fld>
            <a:endParaRPr lang="en-IN" sz="1100" b="1" dirty="0"/>
          </a:p>
        </p:txBody>
      </p:sp>
      <p:sp>
        <p:nvSpPr>
          <p:cNvPr id="110" name="Rectangle: Rounded Corners 109">
            <a:extLst>
              <a:ext uri="{FF2B5EF4-FFF2-40B4-BE49-F238E27FC236}">
                <a16:creationId xmlns:a16="http://schemas.microsoft.com/office/drawing/2014/main" id="{6DDA756C-1561-3219-5764-24593AB41581}"/>
              </a:ext>
            </a:extLst>
          </p:cNvPr>
          <p:cNvSpPr/>
          <p:nvPr/>
        </p:nvSpPr>
        <p:spPr>
          <a:xfrm>
            <a:off x="930664" y="1032833"/>
            <a:ext cx="2736000" cy="293790"/>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ysClr val="windowText" lastClr="000000"/>
                </a:solidFill>
              </a:rPr>
              <a:t>Bimetal (Rs. in </a:t>
            </a:r>
            <a:r>
              <a:rPr lang="en-IN" sz="1400" dirty="0" err="1">
                <a:solidFill>
                  <a:sysClr val="windowText" lastClr="000000"/>
                </a:solidFill>
              </a:rPr>
              <a:t>Crs</a:t>
            </a:r>
            <a:r>
              <a:rPr lang="en-IN" sz="1400" dirty="0">
                <a:solidFill>
                  <a:sysClr val="windowText" lastClr="000000"/>
                </a:solidFill>
              </a:rPr>
              <a:t>)</a:t>
            </a:r>
          </a:p>
        </p:txBody>
      </p:sp>
      <p:sp>
        <p:nvSpPr>
          <p:cNvPr id="115" name="Rectangle: Rounded Corners 114">
            <a:extLst>
              <a:ext uri="{FF2B5EF4-FFF2-40B4-BE49-F238E27FC236}">
                <a16:creationId xmlns:a16="http://schemas.microsoft.com/office/drawing/2014/main" id="{40A6841F-A2A1-FAA0-C248-68E101017A6A}"/>
              </a:ext>
            </a:extLst>
          </p:cNvPr>
          <p:cNvSpPr/>
          <p:nvPr/>
        </p:nvSpPr>
        <p:spPr>
          <a:xfrm>
            <a:off x="4863854" y="1032833"/>
            <a:ext cx="2736000" cy="293790"/>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err="1">
                <a:solidFill>
                  <a:sysClr val="windowText" lastClr="000000"/>
                </a:solidFill>
              </a:rPr>
              <a:t>Alkop</a:t>
            </a:r>
            <a:r>
              <a:rPr lang="en-IN" sz="1400" dirty="0">
                <a:solidFill>
                  <a:sysClr val="windowText" lastClr="000000"/>
                </a:solidFill>
              </a:rPr>
              <a:t> – </a:t>
            </a:r>
            <a:r>
              <a:rPr lang="en-IN" sz="1400" dirty="0" err="1">
                <a:solidFill>
                  <a:sysClr val="windowText" lastClr="000000"/>
                </a:solidFill>
              </a:rPr>
              <a:t>Aluminum</a:t>
            </a:r>
            <a:r>
              <a:rPr lang="en-IN" sz="1400" dirty="0">
                <a:solidFill>
                  <a:sysClr val="windowText" lastClr="000000"/>
                </a:solidFill>
              </a:rPr>
              <a:t> (Rs. in </a:t>
            </a:r>
            <a:r>
              <a:rPr lang="en-IN" sz="1400" dirty="0" err="1">
                <a:solidFill>
                  <a:sysClr val="windowText" lastClr="000000"/>
                </a:solidFill>
              </a:rPr>
              <a:t>Crs</a:t>
            </a:r>
            <a:r>
              <a:rPr lang="en-IN" sz="1400" dirty="0">
                <a:solidFill>
                  <a:sysClr val="windowText" lastClr="000000"/>
                </a:solidFill>
              </a:rPr>
              <a:t>)</a:t>
            </a:r>
          </a:p>
        </p:txBody>
      </p:sp>
      <p:sp>
        <p:nvSpPr>
          <p:cNvPr id="117" name="Rectangle: Rounded Corners 116">
            <a:extLst>
              <a:ext uri="{FF2B5EF4-FFF2-40B4-BE49-F238E27FC236}">
                <a16:creationId xmlns:a16="http://schemas.microsoft.com/office/drawing/2014/main" id="{AA627247-C1DB-0909-FA58-A508670FA922}"/>
              </a:ext>
            </a:extLst>
          </p:cNvPr>
          <p:cNvSpPr/>
          <p:nvPr/>
        </p:nvSpPr>
        <p:spPr>
          <a:xfrm>
            <a:off x="8553205" y="1024065"/>
            <a:ext cx="2736000" cy="293790"/>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ysClr val="windowText" lastClr="000000"/>
                </a:solidFill>
              </a:rPr>
              <a:t>Total (Rs. in </a:t>
            </a:r>
            <a:r>
              <a:rPr lang="en-IN" sz="1400" dirty="0" err="1">
                <a:solidFill>
                  <a:sysClr val="windowText" lastClr="000000"/>
                </a:solidFill>
              </a:rPr>
              <a:t>Crs</a:t>
            </a:r>
            <a:r>
              <a:rPr lang="en-IN" sz="1400" dirty="0">
                <a:solidFill>
                  <a:sysClr val="windowText" lastClr="000000"/>
                </a:solidFill>
              </a:rPr>
              <a:t>)</a:t>
            </a:r>
          </a:p>
        </p:txBody>
      </p:sp>
      <p:cxnSp>
        <p:nvCxnSpPr>
          <p:cNvPr id="120" name="Straight Connector 119">
            <a:extLst>
              <a:ext uri="{FF2B5EF4-FFF2-40B4-BE49-F238E27FC236}">
                <a16:creationId xmlns:a16="http://schemas.microsoft.com/office/drawing/2014/main" id="{E2835D64-7F43-DD0F-103C-B5D0328313F3}"/>
              </a:ext>
            </a:extLst>
          </p:cNvPr>
          <p:cNvCxnSpPr/>
          <p:nvPr/>
        </p:nvCxnSpPr>
        <p:spPr>
          <a:xfrm>
            <a:off x="353961" y="3696929"/>
            <a:ext cx="11218607" cy="0"/>
          </a:xfrm>
          <a:prstGeom prst="line">
            <a:avLst/>
          </a:prstGeom>
          <a:ln>
            <a:solidFill>
              <a:srgbClr val="7F7F7F"/>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2" name="Chart 31">
            <a:extLst>
              <a:ext uri="{FF2B5EF4-FFF2-40B4-BE49-F238E27FC236}">
                <a16:creationId xmlns:a16="http://schemas.microsoft.com/office/drawing/2014/main" id="{6D7AD6E7-C4C9-AACD-AE0D-051C87A2F449}"/>
              </a:ext>
            </a:extLst>
          </p:cNvPr>
          <p:cNvGraphicFramePr/>
          <p:nvPr>
            <p:custDataLst>
              <p:tags r:id="rId21"/>
            </p:custDataLst>
            <p:extLst>
              <p:ext uri="{D42A27DB-BD31-4B8C-83A1-F6EECF244321}">
                <p14:modId xmlns:p14="http://schemas.microsoft.com/office/powerpoint/2010/main" val="4037168133"/>
              </p:ext>
            </p:extLst>
          </p:nvPr>
        </p:nvGraphicFramePr>
        <p:xfrm>
          <a:off x="1408113" y="4075113"/>
          <a:ext cx="2117725" cy="1866900"/>
        </p:xfrm>
        <a:graphic>
          <a:graphicData uri="http://schemas.openxmlformats.org/drawingml/2006/chart">
            <c:chart xmlns:c="http://schemas.openxmlformats.org/drawingml/2006/chart" xmlns:r="http://schemas.openxmlformats.org/officeDocument/2006/relationships" r:id="rId34"/>
          </a:graphicData>
        </a:graphic>
      </p:graphicFrame>
      <p:sp>
        <p:nvSpPr>
          <p:cNvPr id="162" name="Isosceles Triangle 161">
            <a:extLst>
              <a:ext uri="{FF2B5EF4-FFF2-40B4-BE49-F238E27FC236}">
                <a16:creationId xmlns:a16="http://schemas.microsoft.com/office/drawing/2014/main" id="{D106DF9C-5818-0BAE-17D7-1E78894CCC7F}"/>
              </a:ext>
            </a:extLst>
          </p:cNvPr>
          <p:cNvSpPr/>
          <p:nvPr/>
        </p:nvSpPr>
        <p:spPr>
          <a:xfrm rot="5400000">
            <a:off x="3813333" y="4841876"/>
            <a:ext cx="1055688" cy="333375"/>
          </a:xfrm>
          <a:prstGeom prst="triangle">
            <a:avLst/>
          </a:prstGeom>
          <a:solidFill>
            <a:srgbClr val="F7E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8" name="Chart 37">
            <a:extLst>
              <a:ext uri="{FF2B5EF4-FFF2-40B4-BE49-F238E27FC236}">
                <a16:creationId xmlns:a16="http://schemas.microsoft.com/office/drawing/2014/main" id="{81A84602-7BA9-6E8E-0002-00A9C2A6F7C7}"/>
              </a:ext>
            </a:extLst>
          </p:cNvPr>
          <p:cNvGraphicFramePr/>
          <p:nvPr>
            <p:custDataLst>
              <p:tags r:id="rId22"/>
            </p:custDataLst>
            <p:extLst>
              <p:ext uri="{D42A27DB-BD31-4B8C-83A1-F6EECF244321}">
                <p14:modId xmlns:p14="http://schemas.microsoft.com/office/powerpoint/2010/main" val="3405316461"/>
              </p:ext>
            </p:extLst>
          </p:nvPr>
        </p:nvGraphicFramePr>
        <p:xfrm>
          <a:off x="5054600" y="4075113"/>
          <a:ext cx="2117725" cy="1866900"/>
        </p:xfrm>
        <a:graphic>
          <a:graphicData uri="http://schemas.openxmlformats.org/drawingml/2006/chart">
            <c:chart xmlns:c="http://schemas.openxmlformats.org/drawingml/2006/chart" xmlns:r="http://schemas.openxmlformats.org/officeDocument/2006/relationships" r:id="rId35"/>
          </a:graphicData>
        </a:graphic>
      </p:graphicFrame>
      <p:sp>
        <p:nvSpPr>
          <p:cNvPr id="171" name="TextBox 170">
            <a:extLst>
              <a:ext uri="{FF2B5EF4-FFF2-40B4-BE49-F238E27FC236}">
                <a16:creationId xmlns:a16="http://schemas.microsoft.com/office/drawing/2014/main" id="{32167812-DFF9-9192-2ED0-163E86CBB8C0}"/>
              </a:ext>
            </a:extLst>
          </p:cNvPr>
          <p:cNvSpPr txBox="1"/>
          <p:nvPr/>
        </p:nvSpPr>
        <p:spPr>
          <a:xfrm>
            <a:off x="2078038" y="3822700"/>
            <a:ext cx="822325" cy="277813"/>
          </a:xfrm>
          <a:prstGeom prst="rect">
            <a:avLst/>
          </a:prstGeom>
          <a:noFill/>
        </p:spPr>
        <p:txBody>
          <a:bodyPr wrap="square" rtlCol="0">
            <a:spAutoFit/>
          </a:bodyPr>
          <a:lstStyle/>
          <a:p>
            <a:pPr algn="ctr"/>
            <a:r>
              <a:rPr lang="en-US" sz="1200" b="1" dirty="0"/>
              <a:t>FY21</a:t>
            </a:r>
          </a:p>
        </p:txBody>
      </p:sp>
      <p:sp>
        <p:nvSpPr>
          <p:cNvPr id="173" name="TextBox 172">
            <a:extLst>
              <a:ext uri="{FF2B5EF4-FFF2-40B4-BE49-F238E27FC236}">
                <a16:creationId xmlns:a16="http://schemas.microsoft.com/office/drawing/2014/main" id="{E62845D7-0BD6-64EE-DC96-82087A347460}"/>
              </a:ext>
            </a:extLst>
          </p:cNvPr>
          <p:cNvSpPr txBox="1"/>
          <p:nvPr/>
        </p:nvSpPr>
        <p:spPr>
          <a:xfrm>
            <a:off x="5710238" y="3822700"/>
            <a:ext cx="822325" cy="277813"/>
          </a:xfrm>
          <a:prstGeom prst="rect">
            <a:avLst/>
          </a:prstGeom>
          <a:noFill/>
        </p:spPr>
        <p:txBody>
          <a:bodyPr wrap="square" rtlCol="0">
            <a:spAutoFit/>
          </a:bodyPr>
          <a:lstStyle/>
          <a:p>
            <a:pPr algn="ctr"/>
            <a:r>
              <a:rPr lang="en-US" sz="1200" b="1" dirty="0"/>
              <a:t>FY22</a:t>
            </a:r>
          </a:p>
        </p:txBody>
      </p:sp>
      <p:sp>
        <p:nvSpPr>
          <p:cNvPr id="5" name="Slide Number Placeholder 4">
            <a:extLst>
              <a:ext uri="{FF2B5EF4-FFF2-40B4-BE49-F238E27FC236}">
                <a16:creationId xmlns:a16="http://schemas.microsoft.com/office/drawing/2014/main" id="{09B00295-866A-DA0E-3927-EB84A230180E}"/>
              </a:ext>
            </a:extLst>
          </p:cNvPr>
          <p:cNvSpPr>
            <a:spLocks noGrp="1"/>
          </p:cNvSpPr>
          <p:nvPr>
            <p:ph type="sldNum" sz="quarter" idx="12"/>
          </p:nvPr>
        </p:nvSpPr>
        <p:spPr/>
        <p:txBody>
          <a:bodyPr/>
          <a:lstStyle/>
          <a:p>
            <a:fld id="{B2E900CB-CECB-4A6E-B4E0-9522E21C9B47}" type="slidenum">
              <a:rPr lang="en-IN" smtClean="0"/>
              <a:t>11</a:t>
            </a:fld>
            <a:endParaRPr lang="en-IN" dirty="0"/>
          </a:p>
        </p:txBody>
      </p:sp>
      <p:sp>
        <p:nvSpPr>
          <p:cNvPr id="6" name="Isosceles Triangle 5">
            <a:extLst>
              <a:ext uri="{FF2B5EF4-FFF2-40B4-BE49-F238E27FC236}">
                <a16:creationId xmlns:a16="http://schemas.microsoft.com/office/drawing/2014/main" id="{306C4F9C-AEDC-52E8-AB83-CDD02634620F}"/>
              </a:ext>
            </a:extLst>
          </p:cNvPr>
          <p:cNvSpPr/>
          <p:nvPr/>
        </p:nvSpPr>
        <p:spPr>
          <a:xfrm rot="5400000">
            <a:off x="7507288" y="4908550"/>
            <a:ext cx="1055688" cy="333375"/>
          </a:xfrm>
          <a:prstGeom prst="triangle">
            <a:avLst/>
          </a:prstGeom>
          <a:solidFill>
            <a:srgbClr val="F7E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Chart 40">
            <a:extLst>
              <a:ext uri="{FF2B5EF4-FFF2-40B4-BE49-F238E27FC236}">
                <a16:creationId xmlns:a16="http://schemas.microsoft.com/office/drawing/2014/main" id="{0FA402C5-C11D-1DFC-5179-D812440EBA7B}"/>
              </a:ext>
            </a:extLst>
          </p:cNvPr>
          <p:cNvGraphicFramePr/>
          <p:nvPr>
            <p:custDataLst>
              <p:tags r:id="rId23"/>
            </p:custDataLst>
            <p:extLst>
              <p:ext uri="{D42A27DB-BD31-4B8C-83A1-F6EECF244321}">
                <p14:modId xmlns:p14="http://schemas.microsoft.com/office/powerpoint/2010/main" val="1742972579"/>
              </p:ext>
            </p:extLst>
          </p:nvPr>
        </p:nvGraphicFramePr>
        <p:xfrm>
          <a:off x="8743950" y="4084638"/>
          <a:ext cx="2117725" cy="1866900"/>
        </p:xfrm>
        <a:graphic>
          <a:graphicData uri="http://schemas.openxmlformats.org/drawingml/2006/chart">
            <c:chart xmlns:c="http://schemas.openxmlformats.org/drawingml/2006/chart" xmlns:r="http://schemas.openxmlformats.org/officeDocument/2006/relationships" r:id="rId36"/>
          </a:graphicData>
        </a:graphic>
      </p:graphicFrame>
      <p:sp>
        <p:nvSpPr>
          <p:cNvPr id="9" name="TextBox 8">
            <a:extLst>
              <a:ext uri="{FF2B5EF4-FFF2-40B4-BE49-F238E27FC236}">
                <a16:creationId xmlns:a16="http://schemas.microsoft.com/office/drawing/2014/main" id="{ED57CCF3-A8FE-152D-05F0-C58205D2EEC3}"/>
              </a:ext>
            </a:extLst>
          </p:cNvPr>
          <p:cNvSpPr txBox="1"/>
          <p:nvPr/>
        </p:nvSpPr>
        <p:spPr>
          <a:xfrm>
            <a:off x="9390063" y="3829368"/>
            <a:ext cx="822325" cy="277813"/>
          </a:xfrm>
          <a:prstGeom prst="rect">
            <a:avLst/>
          </a:prstGeom>
          <a:noFill/>
        </p:spPr>
        <p:txBody>
          <a:bodyPr wrap="square" rtlCol="0">
            <a:spAutoFit/>
          </a:bodyPr>
          <a:lstStyle/>
          <a:p>
            <a:pPr algn="ctr"/>
            <a:r>
              <a:rPr lang="en-US" sz="1200" b="1" dirty="0"/>
              <a:t>FY23</a:t>
            </a:r>
          </a:p>
        </p:txBody>
      </p:sp>
      <p:sp>
        <p:nvSpPr>
          <p:cNvPr id="33" name="Rectangle 32">
            <a:extLst>
              <a:ext uri="{FF2B5EF4-FFF2-40B4-BE49-F238E27FC236}">
                <a16:creationId xmlns:a16="http://schemas.microsoft.com/office/drawing/2014/main" id="{40698ADD-0C80-712E-7C64-1AFDB93F6634}"/>
              </a:ext>
            </a:extLst>
          </p:cNvPr>
          <p:cNvSpPr/>
          <p:nvPr>
            <p:custDataLst>
              <p:tags r:id="rId24"/>
            </p:custDataLst>
          </p:nvPr>
        </p:nvSpPr>
        <p:spPr bwMode="auto">
          <a:xfrm>
            <a:off x="179388" y="4008438"/>
            <a:ext cx="214313" cy="160338"/>
          </a:xfrm>
          <a:prstGeom prst="rect">
            <a:avLst/>
          </a:prstGeom>
          <a:solidFill>
            <a:srgbClr val="E4664E"/>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Rectangle 33">
            <a:extLst>
              <a:ext uri="{FF2B5EF4-FFF2-40B4-BE49-F238E27FC236}">
                <a16:creationId xmlns:a16="http://schemas.microsoft.com/office/drawing/2014/main" id="{8E100636-29E6-745D-D29B-1AEFF407265B}"/>
              </a:ext>
            </a:extLst>
          </p:cNvPr>
          <p:cNvSpPr/>
          <p:nvPr>
            <p:custDataLst>
              <p:tags r:id="rId25"/>
            </p:custDataLst>
          </p:nvPr>
        </p:nvSpPr>
        <p:spPr bwMode="auto">
          <a:xfrm>
            <a:off x="179388" y="4232275"/>
            <a:ext cx="214313" cy="160338"/>
          </a:xfrm>
          <a:prstGeom prst="rect">
            <a:avLst/>
          </a:prstGeom>
          <a:solidFill>
            <a:schemeClr val="bg2"/>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Text Placeholder 2">
            <a:extLst>
              <a:ext uri="{FF2B5EF4-FFF2-40B4-BE49-F238E27FC236}">
                <a16:creationId xmlns:a16="http://schemas.microsoft.com/office/drawing/2014/main" id="{18DF4EB0-4F68-E41A-2CDA-CB016F5FCC71}"/>
              </a:ext>
            </a:extLst>
          </p:cNvPr>
          <p:cNvSpPr>
            <a:spLocks noGrp="1"/>
          </p:cNvSpPr>
          <p:nvPr>
            <p:custDataLst>
              <p:tags r:id="rId26"/>
            </p:custDataLst>
          </p:nvPr>
        </p:nvSpPr>
        <p:spPr bwMode="auto">
          <a:xfrm>
            <a:off x="444501" y="4016375"/>
            <a:ext cx="5302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9CED2F7-170C-4A28-A1B7-85F9C81C0E3F}" type="datetime'''''''''B''ea''''''''''''r''''''i''n''''g''''''''''''s'''''">
              <a:rPr lang="en-IN" altLang="en-US" sz="1200" smtClean="0">
                <a:effectLst/>
              </a:rPr>
              <a:pPr marL="0" indent="0">
                <a:spcBef>
                  <a:spcPct val="0"/>
                </a:spcBef>
                <a:spcAft>
                  <a:spcPct val="0"/>
                </a:spcAft>
                <a:buNone/>
              </a:pPr>
              <a:t>Bearings</a:t>
            </a:fld>
            <a:endParaRPr lang="en-IN" sz="1200" dirty="0"/>
          </a:p>
        </p:txBody>
      </p:sp>
      <p:sp>
        <p:nvSpPr>
          <p:cNvPr id="31" name="Text Placeholder 2">
            <a:extLst>
              <a:ext uri="{FF2B5EF4-FFF2-40B4-BE49-F238E27FC236}">
                <a16:creationId xmlns:a16="http://schemas.microsoft.com/office/drawing/2014/main" id="{18DF4EB0-4F68-E41A-2CDA-CB016F5FCC71}"/>
              </a:ext>
            </a:extLst>
          </p:cNvPr>
          <p:cNvSpPr>
            <a:spLocks noGrp="1"/>
          </p:cNvSpPr>
          <p:nvPr>
            <p:custDataLst>
              <p:tags r:id="rId27"/>
            </p:custDataLst>
          </p:nvPr>
        </p:nvSpPr>
        <p:spPr bwMode="auto">
          <a:xfrm>
            <a:off x="444500" y="4240213"/>
            <a:ext cx="11064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4BF2AB7-BE46-4EA5-B759-2B871EC4EA24}" type="datetime'''''''Alkop'' ''- ''''''Alu''''m''''''i''''''''''''n''''um'''">
              <a:rPr lang="en-IN" altLang="en-US" sz="1200" smtClean="0">
                <a:effectLst/>
              </a:rPr>
              <a:pPr marL="0" indent="0">
                <a:spcBef>
                  <a:spcPct val="0"/>
                </a:spcBef>
                <a:spcAft>
                  <a:spcPct val="0"/>
                </a:spcAft>
                <a:buNone/>
              </a:pPr>
              <a:t>Alkop - Aluminum</a:t>
            </a:fld>
            <a:endParaRPr lang="en-IN" sz="1200" dirty="0"/>
          </a:p>
        </p:txBody>
      </p:sp>
    </p:spTree>
    <p:extLst>
      <p:ext uri="{BB962C8B-B14F-4D97-AF65-F5344CB8AC3E}">
        <p14:creationId xmlns:p14="http://schemas.microsoft.com/office/powerpoint/2010/main" val="4270052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21A15B0-B280-2EE5-E1AB-DFFD9EDFD87E}"/>
              </a:ext>
            </a:extLst>
          </p:cNvPr>
          <p:cNvGraphicFramePr>
            <a:graphicFrameLocks noChangeAspect="1"/>
          </p:cNvGraphicFramePr>
          <p:nvPr>
            <p:custDataLst>
              <p:tags r:id="rId2"/>
            </p:custDataLst>
            <p:extLst>
              <p:ext uri="{D42A27DB-BD31-4B8C-83A1-F6EECF244321}">
                <p14:modId xmlns:p14="http://schemas.microsoft.com/office/powerpoint/2010/main" val="36819942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1" name="think-cell Slide" r:id="rId40" imgW="425" imgH="424" progId="TCLayout.ActiveDocument.1">
                  <p:embed/>
                </p:oleObj>
              </mc:Choice>
              <mc:Fallback>
                <p:oleObj name="think-cell Slide" r:id="rId40" imgW="425" imgH="424" progId="TCLayout.ActiveDocument.1">
                  <p:embed/>
                  <p:pic>
                    <p:nvPicPr>
                      <p:cNvPr id="4" name="Object 3" hidden="1">
                        <a:extLst>
                          <a:ext uri="{FF2B5EF4-FFF2-40B4-BE49-F238E27FC236}">
                            <a16:creationId xmlns:a16="http://schemas.microsoft.com/office/drawing/2014/main" id="{A21A15B0-B280-2EE5-E1AB-DFFD9EDFD87E}"/>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DC73B3C-9C97-D3A7-0C61-9C4AC15CF32F}"/>
              </a:ext>
            </a:extLst>
          </p:cNvPr>
          <p:cNvSpPr>
            <a:spLocks noGrp="1"/>
          </p:cNvSpPr>
          <p:nvPr>
            <p:ph type="title"/>
          </p:nvPr>
        </p:nvSpPr>
        <p:spPr>
          <a:xfrm>
            <a:off x="139188" y="124690"/>
            <a:ext cx="7594601" cy="493554"/>
          </a:xfrm>
        </p:spPr>
        <p:txBody>
          <a:bodyPr vert="horz">
            <a:normAutofit/>
          </a:bodyPr>
          <a:lstStyle/>
          <a:p>
            <a:r>
              <a:rPr lang="en-IN" dirty="0"/>
              <a:t>Revenue Break up – Geography Wise</a:t>
            </a:r>
          </a:p>
        </p:txBody>
      </p:sp>
      <p:graphicFrame>
        <p:nvGraphicFramePr>
          <p:cNvPr id="6" name="Chart 5">
            <a:extLst>
              <a:ext uri="{FF2B5EF4-FFF2-40B4-BE49-F238E27FC236}">
                <a16:creationId xmlns:a16="http://schemas.microsoft.com/office/drawing/2014/main" id="{5E65DD2B-5265-EC54-1AB1-13343EA7DE67}"/>
              </a:ext>
            </a:extLst>
          </p:cNvPr>
          <p:cNvGraphicFramePr/>
          <p:nvPr>
            <p:custDataLst>
              <p:tags r:id="rId3"/>
            </p:custDataLst>
            <p:extLst>
              <p:ext uri="{D42A27DB-BD31-4B8C-83A1-F6EECF244321}">
                <p14:modId xmlns:p14="http://schemas.microsoft.com/office/powerpoint/2010/main" val="239862276"/>
              </p:ext>
            </p:extLst>
          </p:nvPr>
        </p:nvGraphicFramePr>
        <p:xfrm>
          <a:off x="514350" y="1952625"/>
          <a:ext cx="3046413" cy="1414463"/>
        </p:xfrm>
        <a:graphic>
          <a:graphicData uri="http://schemas.openxmlformats.org/drawingml/2006/chart">
            <c:chart xmlns:c="http://schemas.openxmlformats.org/drawingml/2006/chart" xmlns:r="http://schemas.openxmlformats.org/officeDocument/2006/relationships" r:id="rId42"/>
          </a:graphicData>
        </a:graphic>
      </p:graphicFrame>
      <p:sp>
        <p:nvSpPr>
          <p:cNvPr id="91" name="Text Placeholder 2">
            <a:extLst>
              <a:ext uri="{FF2B5EF4-FFF2-40B4-BE49-F238E27FC236}">
                <a16:creationId xmlns:a16="http://schemas.microsoft.com/office/drawing/2014/main" id="{CD03422D-C108-99C2-5C4B-34C09F34F4D5}"/>
              </a:ext>
            </a:extLst>
          </p:cNvPr>
          <p:cNvSpPr>
            <a:spLocks noGrp="1"/>
          </p:cNvSpPr>
          <p:nvPr>
            <p:custDataLst>
              <p:tags r:id="rId4"/>
            </p:custDataLst>
          </p:nvPr>
        </p:nvSpPr>
        <p:spPr bwMode="auto">
          <a:xfrm>
            <a:off x="2854325"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D842A9E-3B46-42F1-9E9A-4454108C843B}" type="datetime'''''''''''''''''F''''''''''''Y''''2''''''''3'''''''''''''''">
              <a:rPr lang="en-IN" altLang="en-US" sz="1100" smtClean="0"/>
              <a:pPr/>
              <a:t>FY23</a:t>
            </a:fld>
            <a:endParaRPr lang="en-IN" sz="1100" dirty="0"/>
          </a:p>
        </p:txBody>
      </p:sp>
      <p:sp>
        <p:nvSpPr>
          <p:cNvPr id="29" name="Text Placeholder 2">
            <a:extLst>
              <a:ext uri="{FF2B5EF4-FFF2-40B4-BE49-F238E27FC236}">
                <a16:creationId xmlns:a16="http://schemas.microsoft.com/office/drawing/2014/main" id="{18DF4EB0-4F68-E41A-2CDA-CB016F5FCC71}"/>
              </a:ext>
            </a:extLst>
          </p:cNvPr>
          <p:cNvSpPr>
            <a:spLocks noGrp="1"/>
          </p:cNvSpPr>
          <p:nvPr>
            <p:custDataLst>
              <p:tags r:id="rId5"/>
            </p:custDataLst>
          </p:nvPr>
        </p:nvSpPr>
        <p:spPr bwMode="auto">
          <a:xfrm>
            <a:off x="933450"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6DC57CC-188E-48FE-B73E-8A51E67168B1}" type="datetime'F''Y''''''''''''21'''''''''''''''''''''''''''''''''''">
              <a:rPr lang="en-IN" altLang="en-US" sz="1100" smtClean="0"/>
              <a:pPr/>
              <a:t>FY21</a:t>
            </a:fld>
            <a:endParaRPr lang="en-IN" sz="1100" dirty="0"/>
          </a:p>
        </p:txBody>
      </p:sp>
      <p:sp>
        <p:nvSpPr>
          <p:cNvPr id="14" name="Text Placeholder 2">
            <a:extLst>
              <a:ext uri="{FF2B5EF4-FFF2-40B4-BE49-F238E27FC236}">
                <a16:creationId xmlns:a16="http://schemas.microsoft.com/office/drawing/2014/main" id="{18DF4EB0-4F68-E41A-2CDA-CB016F5FCC71}"/>
              </a:ext>
            </a:extLst>
          </p:cNvPr>
          <p:cNvSpPr>
            <a:spLocks noGrp="1"/>
          </p:cNvSpPr>
          <p:nvPr>
            <p:custDataLst>
              <p:tags r:id="rId6"/>
            </p:custDataLst>
          </p:nvPr>
        </p:nvSpPr>
        <p:spPr bwMode="gray">
          <a:xfrm>
            <a:off x="1820863" y="1927225"/>
            <a:ext cx="43338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5C4995E-326C-4F16-AD83-DA96EA38975D}" type="datetime'''''1''''''''''''''''5''''''''''''''''0''''''''''''''.''7''8'">
              <a:rPr lang="en-IN" altLang="en-US" sz="1100" smtClean="0"/>
              <a:pPr/>
              <a:t>150.78</a:t>
            </a:fld>
            <a:endParaRPr lang="en-IN" sz="1100" dirty="0"/>
          </a:p>
        </p:txBody>
      </p:sp>
      <p:sp>
        <p:nvSpPr>
          <p:cNvPr id="51" name="Text Placeholder 2">
            <a:extLst>
              <a:ext uri="{FF2B5EF4-FFF2-40B4-BE49-F238E27FC236}">
                <a16:creationId xmlns:a16="http://schemas.microsoft.com/office/drawing/2014/main" id="{A801C6D6-81A8-F697-226A-E49953877294}"/>
              </a:ext>
            </a:extLst>
          </p:cNvPr>
          <p:cNvSpPr>
            <a:spLocks noGrp="1"/>
          </p:cNvSpPr>
          <p:nvPr>
            <p:custDataLst>
              <p:tags r:id="rId7"/>
            </p:custDataLst>
          </p:nvPr>
        </p:nvSpPr>
        <p:spPr bwMode="auto">
          <a:xfrm>
            <a:off x="1893888"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D726104-9F4D-419A-945D-7CDCD3A5CC0B}" type="datetime'F''''''''''''''''''''''''''''Y''''''''''2''''''''2'">
              <a:rPr lang="en-IN" altLang="en-US" sz="1100" smtClean="0"/>
              <a:pPr/>
              <a:t>FY22</a:t>
            </a:fld>
            <a:endParaRPr lang="en-IN" sz="1100" dirty="0"/>
          </a:p>
        </p:txBody>
      </p:sp>
      <p:sp>
        <p:nvSpPr>
          <p:cNvPr id="9" name="Text Placeholder 2">
            <a:extLst>
              <a:ext uri="{FF2B5EF4-FFF2-40B4-BE49-F238E27FC236}">
                <a16:creationId xmlns:a16="http://schemas.microsoft.com/office/drawing/2014/main" id="{18DF4EB0-4F68-E41A-2CDA-CB016F5FCC71}"/>
              </a:ext>
            </a:extLst>
          </p:cNvPr>
          <p:cNvSpPr>
            <a:spLocks noGrp="1"/>
          </p:cNvSpPr>
          <p:nvPr>
            <p:custDataLst>
              <p:tags r:id="rId8"/>
            </p:custDataLst>
          </p:nvPr>
        </p:nvSpPr>
        <p:spPr bwMode="gray">
          <a:xfrm>
            <a:off x="860425" y="2247900"/>
            <a:ext cx="43338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18E6DCF-2564-4806-9C80-BBD43F2BD70C}" type="datetime'1''''09''''''''.''''''''''''''''8''''9'''''">
              <a:rPr lang="en-IN" altLang="en-US" sz="1100" smtClean="0"/>
              <a:pPr/>
              <a:t>109.89</a:t>
            </a:fld>
            <a:endParaRPr lang="en-IN" sz="1100" dirty="0"/>
          </a:p>
        </p:txBody>
      </p:sp>
      <p:sp>
        <p:nvSpPr>
          <p:cNvPr id="93" name="Text Placeholder 2">
            <a:extLst>
              <a:ext uri="{FF2B5EF4-FFF2-40B4-BE49-F238E27FC236}">
                <a16:creationId xmlns:a16="http://schemas.microsoft.com/office/drawing/2014/main" id="{3C782707-0D3A-CDAF-E301-FBDA890DF343}"/>
              </a:ext>
            </a:extLst>
          </p:cNvPr>
          <p:cNvSpPr>
            <a:spLocks noGrp="1"/>
          </p:cNvSpPr>
          <p:nvPr>
            <p:custDataLst>
              <p:tags r:id="rId9"/>
            </p:custDataLst>
          </p:nvPr>
        </p:nvSpPr>
        <p:spPr bwMode="gray">
          <a:xfrm>
            <a:off x="2781300" y="1858963"/>
            <a:ext cx="43338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C56778C-BF08-4DEE-8A72-152005DEE52C}" type="datetime'''''''''''''''1''''''''''''''5''''9.''''5''7'''">
              <a:rPr lang="en-IN" altLang="en-US" sz="1100" smtClean="0"/>
              <a:pPr/>
              <a:t>159.57</a:t>
            </a:fld>
            <a:endParaRPr lang="en-IN" sz="1100" dirty="0"/>
          </a:p>
        </p:txBody>
      </p:sp>
      <p:sp>
        <p:nvSpPr>
          <p:cNvPr id="110" name="Rectangle: Rounded Corners 109">
            <a:extLst>
              <a:ext uri="{FF2B5EF4-FFF2-40B4-BE49-F238E27FC236}">
                <a16:creationId xmlns:a16="http://schemas.microsoft.com/office/drawing/2014/main" id="{6DDA756C-1561-3219-5764-24593AB41581}"/>
              </a:ext>
            </a:extLst>
          </p:cNvPr>
          <p:cNvSpPr/>
          <p:nvPr/>
        </p:nvSpPr>
        <p:spPr>
          <a:xfrm>
            <a:off x="597681" y="1022673"/>
            <a:ext cx="2880000" cy="293790"/>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ysClr val="windowText" lastClr="000000"/>
                </a:solidFill>
              </a:rPr>
              <a:t>Bimetal (Rs. in </a:t>
            </a:r>
            <a:r>
              <a:rPr lang="en-IN" sz="1400" dirty="0" err="1">
                <a:solidFill>
                  <a:sysClr val="windowText" lastClr="000000"/>
                </a:solidFill>
              </a:rPr>
              <a:t>Crs</a:t>
            </a:r>
            <a:r>
              <a:rPr lang="en-IN" sz="1400" dirty="0">
                <a:solidFill>
                  <a:sysClr val="windowText" lastClr="000000"/>
                </a:solidFill>
              </a:rPr>
              <a:t>)</a:t>
            </a:r>
          </a:p>
        </p:txBody>
      </p:sp>
      <p:sp>
        <p:nvSpPr>
          <p:cNvPr id="115" name="Rectangle: Rounded Corners 114">
            <a:extLst>
              <a:ext uri="{FF2B5EF4-FFF2-40B4-BE49-F238E27FC236}">
                <a16:creationId xmlns:a16="http://schemas.microsoft.com/office/drawing/2014/main" id="{40A6841F-A2A1-FAA0-C248-68E101017A6A}"/>
              </a:ext>
            </a:extLst>
          </p:cNvPr>
          <p:cNvSpPr/>
          <p:nvPr/>
        </p:nvSpPr>
        <p:spPr>
          <a:xfrm>
            <a:off x="4624142" y="1022673"/>
            <a:ext cx="2880000" cy="293790"/>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err="1">
                <a:solidFill>
                  <a:sysClr val="windowText" lastClr="000000"/>
                </a:solidFill>
              </a:rPr>
              <a:t>Alkop</a:t>
            </a:r>
            <a:r>
              <a:rPr lang="en-IN" sz="1400" dirty="0">
                <a:solidFill>
                  <a:sysClr val="windowText" lastClr="000000"/>
                </a:solidFill>
              </a:rPr>
              <a:t> – </a:t>
            </a:r>
            <a:r>
              <a:rPr lang="en-IN" sz="1400" dirty="0" err="1">
                <a:solidFill>
                  <a:sysClr val="windowText" lastClr="000000"/>
                </a:solidFill>
              </a:rPr>
              <a:t>Aluminum</a:t>
            </a:r>
            <a:r>
              <a:rPr lang="en-IN" sz="1400" dirty="0">
                <a:solidFill>
                  <a:sysClr val="windowText" lastClr="000000"/>
                </a:solidFill>
              </a:rPr>
              <a:t> (Rs. in </a:t>
            </a:r>
            <a:r>
              <a:rPr lang="en-IN" sz="1400" dirty="0" err="1">
                <a:solidFill>
                  <a:sysClr val="windowText" lastClr="000000"/>
                </a:solidFill>
              </a:rPr>
              <a:t>Crs</a:t>
            </a:r>
            <a:r>
              <a:rPr lang="en-IN" sz="1400" dirty="0">
                <a:solidFill>
                  <a:sysClr val="windowText" lastClr="000000"/>
                </a:solidFill>
              </a:rPr>
              <a:t>)</a:t>
            </a:r>
          </a:p>
        </p:txBody>
      </p:sp>
      <p:sp>
        <p:nvSpPr>
          <p:cNvPr id="117" name="Rectangle: Rounded Corners 116">
            <a:extLst>
              <a:ext uri="{FF2B5EF4-FFF2-40B4-BE49-F238E27FC236}">
                <a16:creationId xmlns:a16="http://schemas.microsoft.com/office/drawing/2014/main" id="{AA627247-C1DB-0909-FA58-A508670FA922}"/>
              </a:ext>
            </a:extLst>
          </p:cNvPr>
          <p:cNvSpPr/>
          <p:nvPr/>
        </p:nvSpPr>
        <p:spPr>
          <a:xfrm>
            <a:off x="8650604" y="1022673"/>
            <a:ext cx="2880000" cy="293790"/>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ysClr val="windowText" lastClr="000000"/>
                </a:solidFill>
              </a:rPr>
              <a:t>Total (Rs. in </a:t>
            </a:r>
            <a:r>
              <a:rPr lang="en-IN" sz="1400" dirty="0" err="1">
                <a:solidFill>
                  <a:sysClr val="windowText" lastClr="000000"/>
                </a:solidFill>
              </a:rPr>
              <a:t>Crs</a:t>
            </a:r>
            <a:r>
              <a:rPr lang="en-IN" sz="1400" dirty="0">
                <a:solidFill>
                  <a:sysClr val="windowText" lastClr="000000"/>
                </a:solidFill>
              </a:rPr>
              <a:t>)</a:t>
            </a:r>
          </a:p>
        </p:txBody>
      </p:sp>
      <p:cxnSp>
        <p:nvCxnSpPr>
          <p:cNvPr id="120" name="Straight Connector 119">
            <a:extLst>
              <a:ext uri="{FF2B5EF4-FFF2-40B4-BE49-F238E27FC236}">
                <a16:creationId xmlns:a16="http://schemas.microsoft.com/office/drawing/2014/main" id="{E2835D64-7F43-DD0F-103C-B5D0328313F3}"/>
              </a:ext>
            </a:extLst>
          </p:cNvPr>
          <p:cNvCxnSpPr/>
          <p:nvPr/>
        </p:nvCxnSpPr>
        <p:spPr>
          <a:xfrm>
            <a:off x="353961" y="3883743"/>
            <a:ext cx="11218607" cy="0"/>
          </a:xfrm>
          <a:prstGeom prst="line">
            <a:avLst/>
          </a:prstGeom>
          <a:ln>
            <a:solidFill>
              <a:srgbClr val="7F7F7F"/>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8" name="Chart 27">
            <a:extLst>
              <a:ext uri="{FF2B5EF4-FFF2-40B4-BE49-F238E27FC236}">
                <a16:creationId xmlns:a16="http://schemas.microsoft.com/office/drawing/2014/main" id="{9E09C9EA-5018-36DA-E3E1-8061982FCCCA}"/>
              </a:ext>
            </a:extLst>
          </p:cNvPr>
          <p:cNvGraphicFramePr/>
          <p:nvPr>
            <p:custDataLst>
              <p:tags r:id="rId10"/>
            </p:custDataLst>
            <p:extLst>
              <p:ext uri="{D42A27DB-BD31-4B8C-83A1-F6EECF244321}">
                <p14:modId xmlns:p14="http://schemas.microsoft.com/office/powerpoint/2010/main" val="3357099466"/>
              </p:ext>
            </p:extLst>
          </p:nvPr>
        </p:nvGraphicFramePr>
        <p:xfrm>
          <a:off x="957263" y="4237038"/>
          <a:ext cx="2117725" cy="1677987"/>
        </p:xfrm>
        <a:graphic>
          <a:graphicData uri="http://schemas.openxmlformats.org/drawingml/2006/chart">
            <c:chart xmlns:c="http://schemas.openxmlformats.org/drawingml/2006/chart" xmlns:r="http://schemas.openxmlformats.org/officeDocument/2006/relationships" r:id="rId43"/>
          </a:graphicData>
        </a:graphic>
      </p:graphicFrame>
      <p:sp>
        <p:nvSpPr>
          <p:cNvPr id="162" name="Isosceles Triangle 161">
            <a:extLst>
              <a:ext uri="{FF2B5EF4-FFF2-40B4-BE49-F238E27FC236}">
                <a16:creationId xmlns:a16="http://schemas.microsoft.com/office/drawing/2014/main" id="{D106DF9C-5818-0BAE-17D7-1E78894CCC7F}"/>
              </a:ext>
            </a:extLst>
          </p:cNvPr>
          <p:cNvSpPr/>
          <p:nvPr/>
        </p:nvSpPr>
        <p:spPr>
          <a:xfrm rot="5400000">
            <a:off x="2990531" y="4916172"/>
            <a:ext cx="843760" cy="296703"/>
          </a:xfrm>
          <a:prstGeom prst="triangle">
            <a:avLst/>
          </a:prstGeom>
          <a:solidFill>
            <a:srgbClr val="F7E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extBox 170">
            <a:extLst>
              <a:ext uri="{FF2B5EF4-FFF2-40B4-BE49-F238E27FC236}">
                <a16:creationId xmlns:a16="http://schemas.microsoft.com/office/drawing/2014/main" id="{32167812-DFF9-9192-2ED0-163E86CBB8C0}"/>
              </a:ext>
            </a:extLst>
          </p:cNvPr>
          <p:cNvSpPr txBox="1"/>
          <p:nvPr/>
        </p:nvSpPr>
        <p:spPr>
          <a:xfrm>
            <a:off x="1503680" y="3993355"/>
            <a:ext cx="822325" cy="277813"/>
          </a:xfrm>
          <a:prstGeom prst="rect">
            <a:avLst/>
          </a:prstGeom>
          <a:noFill/>
        </p:spPr>
        <p:txBody>
          <a:bodyPr wrap="square" rtlCol="0">
            <a:spAutoFit/>
          </a:bodyPr>
          <a:lstStyle/>
          <a:p>
            <a:pPr algn="ctr"/>
            <a:r>
              <a:rPr lang="en-US" sz="1200" b="1" dirty="0"/>
              <a:t>FY 21</a:t>
            </a:r>
          </a:p>
        </p:txBody>
      </p:sp>
      <p:sp>
        <p:nvSpPr>
          <p:cNvPr id="173" name="TextBox 172">
            <a:extLst>
              <a:ext uri="{FF2B5EF4-FFF2-40B4-BE49-F238E27FC236}">
                <a16:creationId xmlns:a16="http://schemas.microsoft.com/office/drawing/2014/main" id="{E62845D7-0BD6-64EE-DC96-82087A347460}"/>
              </a:ext>
            </a:extLst>
          </p:cNvPr>
          <p:cNvSpPr txBox="1"/>
          <p:nvPr/>
        </p:nvSpPr>
        <p:spPr>
          <a:xfrm>
            <a:off x="4346574" y="3945731"/>
            <a:ext cx="822325" cy="277813"/>
          </a:xfrm>
          <a:prstGeom prst="rect">
            <a:avLst/>
          </a:prstGeom>
          <a:noFill/>
        </p:spPr>
        <p:txBody>
          <a:bodyPr wrap="square" rtlCol="0">
            <a:spAutoFit/>
          </a:bodyPr>
          <a:lstStyle/>
          <a:p>
            <a:pPr algn="ctr"/>
            <a:r>
              <a:rPr lang="en-US" sz="1200" b="1" dirty="0"/>
              <a:t>FY 22</a:t>
            </a:r>
          </a:p>
        </p:txBody>
      </p:sp>
      <p:sp>
        <p:nvSpPr>
          <p:cNvPr id="20" name="Rectangle 19">
            <a:extLst>
              <a:ext uri="{FF2B5EF4-FFF2-40B4-BE49-F238E27FC236}">
                <a16:creationId xmlns:a16="http://schemas.microsoft.com/office/drawing/2014/main" id="{6C9DC349-38C1-215A-2D09-567BDD0A8356}"/>
              </a:ext>
            </a:extLst>
          </p:cNvPr>
          <p:cNvSpPr/>
          <p:nvPr>
            <p:custDataLst>
              <p:tags r:id="rId11"/>
            </p:custDataLst>
          </p:nvPr>
        </p:nvSpPr>
        <p:spPr bwMode="auto">
          <a:xfrm>
            <a:off x="5370513" y="3621088"/>
            <a:ext cx="196850" cy="147638"/>
          </a:xfrm>
          <a:prstGeom prst="rect">
            <a:avLst/>
          </a:prstGeom>
          <a:solidFill>
            <a:srgbClr val="E4664E"/>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98E48179-8368-6FC8-6084-73EF8BF385C7}"/>
              </a:ext>
            </a:extLst>
          </p:cNvPr>
          <p:cNvSpPr/>
          <p:nvPr>
            <p:custDataLst>
              <p:tags r:id="rId12"/>
            </p:custDataLst>
          </p:nvPr>
        </p:nvSpPr>
        <p:spPr bwMode="auto">
          <a:xfrm>
            <a:off x="6249988" y="3621088"/>
            <a:ext cx="196850" cy="147638"/>
          </a:xfrm>
          <a:prstGeom prst="rect">
            <a:avLst/>
          </a:prstGeom>
          <a:solidFill>
            <a:schemeClr val="bg2"/>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 Placeholder 2">
            <a:extLst>
              <a:ext uri="{FF2B5EF4-FFF2-40B4-BE49-F238E27FC236}">
                <a16:creationId xmlns:a16="http://schemas.microsoft.com/office/drawing/2014/main" id="{18DF4EB0-4F68-E41A-2CDA-CB016F5FCC71}"/>
              </a:ext>
            </a:extLst>
          </p:cNvPr>
          <p:cNvSpPr>
            <a:spLocks noGrp="1"/>
          </p:cNvSpPr>
          <p:nvPr>
            <p:custDataLst>
              <p:tags r:id="rId13"/>
            </p:custDataLst>
          </p:nvPr>
        </p:nvSpPr>
        <p:spPr bwMode="auto">
          <a:xfrm>
            <a:off x="5618163" y="3629025"/>
            <a:ext cx="53022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620434D-A991-496E-A60B-30F98788F23C}" type="datetime'''''''D''o''''''''m''''''''e''''''''''''''s''''ti''''''c'''">
              <a:rPr lang="en-IN" altLang="en-US" sz="1100" smtClean="0"/>
              <a:pPr/>
              <a:t>Domestic</a:t>
            </a:fld>
            <a:endParaRPr lang="en-IN" sz="1100" dirty="0"/>
          </a:p>
        </p:txBody>
      </p:sp>
      <p:sp>
        <p:nvSpPr>
          <p:cNvPr id="18" name="Text Placeholder 2">
            <a:extLst>
              <a:ext uri="{FF2B5EF4-FFF2-40B4-BE49-F238E27FC236}">
                <a16:creationId xmlns:a16="http://schemas.microsoft.com/office/drawing/2014/main" id="{18DF4EB0-4F68-E41A-2CDA-CB016F5FCC71}"/>
              </a:ext>
            </a:extLst>
          </p:cNvPr>
          <p:cNvSpPr>
            <a:spLocks noGrp="1"/>
          </p:cNvSpPr>
          <p:nvPr>
            <p:custDataLst>
              <p:tags r:id="rId14"/>
            </p:custDataLst>
          </p:nvPr>
        </p:nvSpPr>
        <p:spPr bwMode="auto">
          <a:xfrm>
            <a:off x="6497638" y="3629025"/>
            <a:ext cx="423863"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0E82495-FC39-45CE-99E2-C0DCDC1FAC95}" type="datetime'''E''''''''''''''''''''''''''x''p''''''''o''''''''''r''ts'''''">
              <a:rPr lang="en-IN" altLang="en-US" sz="1100" smtClean="0"/>
              <a:pPr/>
              <a:t>Exports</a:t>
            </a:fld>
            <a:endParaRPr lang="en-IN" sz="1100" dirty="0"/>
          </a:p>
        </p:txBody>
      </p:sp>
      <p:graphicFrame>
        <p:nvGraphicFramePr>
          <p:cNvPr id="12" name="Chart 11">
            <a:extLst>
              <a:ext uri="{FF2B5EF4-FFF2-40B4-BE49-F238E27FC236}">
                <a16:creationId xmlns:a16="http://schemas.microsoft.com/office/drawing/2014/main" id="{68ACC821-30D2-7145-0022-C4CFB7C55AD9}"/>
              </a:ext>
            </a:extLst>
          </p:cNvPr>
          <p:cNvGraphicFramePr/>
          <p:nvPr>
            <p:custDataLst>
              <p:tags r:id="rId15"/>
            </p:custDataLst>
            <p:extLst>
              <p:ext uri="{D42A27DB-BD31-4B8C-83A1-F6EECF244321}">
                <p14:modId xmlns:p14="http://schemas.microsoft.com/office/powerpoint/2010/main" val="1306654350"/>
              </p:ext>
            </p:extLst>
          </p:nvPr>
        </p:nvGraphicFramePr>
        <p:xfrm>
          <a:off x="4541838" y="1952625"/>
          <a:ext cx="3044825" cy="1414463"/>
        </p:xfrm>
        <a:graphic>
          <a:graphicData uri="http://schemas.openxmlformats.org/drawingml/2006/chart">
            <c:chart xmlns:c="http://schemas.openxmlformats.org/drawingml/2006/chart" xmlns:r="http://schemas.openxmlformats.org/officeDocument/2006/relationships" r:id="rId44"/>
          </a:graphicData>
        </a:graphic>
      </p:graphicFrame>
      <p:sp>
        <p:nvSpPr>
          <p:cNvPr id="64" name="Text Placeholder 2">
            <a:extLst>
              <a:ext uri="{FF2B5EF4-FFF2-40B4-BE49-F238E27FC236}">
                <a16:creationId xmlns:a16="http://schemas.microsoft.com/office/drawing/2014/main" id="{1D5D4690-D93A-DCF0-D3F2-157EDEC170A6}"/>
              </a:ext>
            </a:extLst>
          </p:cNvPr>
          <p:cNvSpPr>
            <a:spLocks noGrp="1"/>
          </p:cNvSpPr>
          <p:nvPr>
            <p:custDataLst>
              <p:tags r:id="rId16"/>
            </p:custDataLst>
          </p:nvPr>
        </p:nvSpPr>
        <p:spPr bwMode="auto">
          <a:xfrm>
            <a:off x="6880225"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5E61B34-FF31-4968-A345-C4090714E16A}" type="datetime'''''''''F''''Y23'''''''''''''''''''''">
              <a:rPr lang="en-IN" altLang="en-US" sz="1100" smtClean="0"/>
              <a:pPr/>
              <a:t>FY23</a:t>
            </a:fld>
            <a:endParaRPr lang="en-IN" sz="1100" dirty="0"/>
          </a:p>
        </p:txBody>
      </p:sp>
      <p:sp>
        <p:nvSpPr>
          <p:cNvPr id="42" name="Text Placeholder 2">
            <a:extLst>
              <a:ext uri="{FF2B5EF4-FFF2-40B4-BE49-F238E27FC236}">
                <a16:creationId xmlns:a16="http://schemas.microsoft.com/office/drawing/2014/main" id="{892F4168-68FE-9046-CB17-B025410920A5}"/>
              </a:ext>
            </a:extLst>
          </p:cNvPr>
          <p:cNvSpPr>
            <a:spLocks noGrp="1"/>
          </p:cNvSpPr>
          <p:nvPr>
            <p:custDataLst>
              <p:tags r:id="rId17"/>
            </p:custDataLst>
          </p:nvPr>
        </p:nvSpPr>
        <p:spPr bwMode="auto">
          <a:xfrm>
            <a:off x="5921375"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2EF8210-2C88-4642-B3C5-AE65C9DAFC17}" type="datetime'''''''F''Y''''''''''''2''''''''''''''''2'''''''''''''''">
              <a:rPr lang="en-IN" altLang="en-US" sz="1100" smtClean="0"/>
              <a:pPr/>
              <a:t>FY22</a:t>
            </a:fld>
            <a:endParaRPr lang="en-IN" sz="1100" dirty="0"/>
          </a:p>
        </p:txBody>
      </p:sp>
      <p:sp>
        <p:nvSpPr>
          <p:cNvPr id="41" name="Text Placeholder 2">
            <a:extLst>
              <a:ext uri="{FF2B5EF4-FFF2-40B4-BE49-F238E27FC236}">
                <a16:creationId xmlns:a16="http://schemas.microsoft.com/office/drawing/2014/main" id="{38D39357-16D9-86F9-0917-E121D650E247}"/>
              </a:ext>
            </a:extLst>
          </p:cNvPr>
          <p:cNvSpPr>
            <a:spLocks noGrp="1"/>
          </p:cNvSpPr>
          <p:nvPr>
            <p:custDataLst>
              <p:tags r:id="rId18"/>
            </p:custDataLst>
          </p:nvPr>
        </p:nvSpPr>
        <p:spPr bwMode="auto">
          <a:xfrm>
            <a:off x="4960938"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F8D8EA2-593A-4F2C-AECA-68579783D180}" type="datetime'''''''''''F''''''''''''''''''''''''''''''''''Y2''''''1'''''''">
              <a:rPr lang="en-IN" altLang="en-US" sz="1100" smtClean="0"/>
              <a:pPr/>
              <a:t>FY21</a:t>
            </a:fld>
            <a:endParaRPr lang="en-IN" sz="1100" dirty="0"/>
          </a:p>
        </p:txBody>
      </p:sp>
      <p:sp>
        <p:nvSpPr>
          <p:cNvPr id="40" name="Text Placeholder 2">
            <a:extLst>
              <a:ext uri="{FF2B5EF4-FFF2-40B4-BE49-F238E27FC236}">
                <a16:creationId xmlns:a16="http://schemas.microsoft.com/office/drawing/2014/main" id="{F08B3CA0-C25D-7327-AAFA-91CC4321E1BD}"/>
              </a:ext>
            </a:extLst>
          </p:cNvPr>
          <p:cNvSpPr>
            <a:spLocks noGrp="1"/>
          </p:cNvSpPr>
          <p:nvPr>
            <p:custDataLst>
              <p:tags r:id="rId19"/>
            </p:custDataLst>
          </p:nvPr>
        </p:nvSpPr>
        <p:spPr bwMode="gray">
          <a:xfrm>
            <a:off x="5883275" y="2136775"/>
            <a:ext cx="361950"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54B1326-6AEF-48C8-AB25-FBE0542D2102}" type="datetime'44''''''''''''.''''''''6''''''1'''''''''''">
              <a:rPr lang="en-IN" altLang="en-US" sz="1100" smtClean="0"/>
              <a:pPr/>
              <a:t>44.61</a:t>
            </a:fld>
            <a:endParaRPr lang="en-IN" sz="1100" dirty="0"/>
          </a:p>
        </p:txBody>
      </p:sp>
      <p:sp>
        <p:nvSpPr>
          <p:cNvPr id="43" name="Text Placeholder 2">
            <a:extLst>
              <a:ext uri="{FF2B5EF4-FFF2-40B4-BE49-F238E27FC236}">
                <a16:creationId xmlns:a16="http://schemas.microsoft.com/office/drawing/2014/main" id="{BBC9B40E-F266-41F8-5A00-8CBB2392C8C5}"/>
              </a:ext>
            </a:extLst>
          </p:cNvPr>
          <p:cNvSpPr>
            <a:spLocks noGrp="1"/>
          </p:cNvSpPr>
          <p:nvPr>
            <p:custDataLst>
              <p:tags r:id="rId20"/>
            </p:custDataLst>
          </p:nvPr>
        </p:nvSpPr>
        <p:spPr bwMode="gray">
          <a:xfrm>
            <a:off x="4922838" y="2281238"/>
            <a:ext cx="361950"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CF5C49F-6A82-4DAC-8C21-121F1A133D1E}" type="datetime'''''''''3''''''''7''''''''''''''''''''.''''''''''9''''''8'">
              <a:rPr lang="en-IN" altLang="en-US" sz="1100" smtClean="0"/>
              <a:pPr/>
              <a:t>37.98</a:t>
            </a:fld>
            <a:endParaRPr lang="en-IN" sz="1100" dirty="0"/>
          </a:p>
        </p:txBody>
      </p:sp>
      <p:sp>
        <p:nvSpPr>
          <p:cNvPr id="65" name="Text Placeholder 2">
            <a:extLst>
              <a:ext uri="{FF2B5EF4-FFF2-40B4-BE49-F238E27FC236}">
                <a16:creationId xmlns:a16="http://schemas.microsoft.com/office/drawing/2014/main" id="{F2FE9D1F-A909-F554-56D3-DF759362CBAC}"/>
              </a:ext>
            </a:extLst>
          </p:cNvPr>
          <p:cNvSpPr>
            <a:spLocks noGrp="1"/>
          </p:cNvSpPr>
          <p:nvPr>
            <p:custDataLst>
              <p:tags r:id="rId21"/>
            </p:custDataLst>
          </p:nvPr>
        </p:nvSpPr>
        <p:spPr bwMode="gray">
          <a:xfrm>
            <a:off x="6842125" y="1858963"/>
            <a:ext cx="361950"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22F591C-72EC-470F-B311-E72336902E64}" type="datetime'''''''''''''''''''''5''''7.''''''''''''''''''''''3''''7'''">
              <a:rPr lang="en-IN" altLang="en-US" sz="1100" smtClean="0"/>
              <a:pPr/>
              <a:t>57.37</a:t>
            </a:fld>
            <a:endParaRPr lang="en-IN" sz="1100" dirty="0"/>
          </a:p>
        </p:txBody>
      </p:sp>
      <p:graphicFrame>
        <p:nvGraphicFramePr>
          <p:cNvPr id="19" name="Chart 18">
            <a:extLst>
              <a:ext uri="{FF2B5EF4-FFF2-40B4-BE49-F238E27FC236}">
                <a16:creationId xmlns:a16="http://schemas.microsoft.com/office/drawing/2014/main" id="{CE5426C9-1BF1-4A09-9E33-E6F668E88225}"/>
              </a:ext>
            </a:extLst>
          </p:cNvPr>
          <p:cNvGraphicFramePr/>
          <p:nvPr>
            <p:custDataLst>
              <p:tags r:id="rId22"/>
            </p:custDataLst>
            <p:extLst>
              <p:ext uri="{D42A27DB-BD31-4B8C-83A1-F6EECF244321}">
                <p14:modId xmlns:p14="http://schemas.microsoft.com/office/powerpoint/2010/main" val="1390110990"/>
              </p:ext>
            </p:extLst>
          </p:nvPr>
        </p:nvGraphicFramePr>
        <p:xfrm>
          <a:off x="8567738" y="1952625"/>
          <a:ext cx="3044825" cy="1414463"/>
        </p:xfrm>
        <a:graphic>
          <a:graphicData uri="http://schemas.openxmlformats.org/drawingml/2006/chart">
            <c:chart xmlns:c="http://schemas.openxmlformats.org/drawingml/2006/chart" xmlns:r="http://schemas.openxmlformats.org/officeDocument/2006/relationships" r:id="rId45"/>
          </a:graphicData>
        </a:graphic>
      </p:graphicFrame>
      <p:sp>
        <p:nvSpPr>
          <p:cNvPr id="27" name="Text Placeholder 2">
            <a:extLst>
              <a:ext uri="{FF2B5EF4-FFF2-40B4-BE49-F238E27FC236}">
                <a16:creationId xmlns:a16="http://schemas.microsoft.com/office/drawing/2014/main" id="{18DF4EB0-4F68-E41A-2CDA-CB016F5FCC71}"/>
              </a:ext>
            </a:extLst>
          </p:cNvPr>
          <p:cNvSpPr>
            <a:spLocks noGrp="1"/>
          </p:cNvSpPr>
          <p:nvPr>
            <p:custDataLst>
              <p:tags r:id="rId23"/>
            </p:custDataLst>
          </p:nvPr>
        </p:nvSpPr>
        <p:spPr bwMode="gray">
          <a:xfrm>
            <a:off x="10833100" y="1858963"/>
            <a:ext cx="43338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C615EE4-EE43-46F9-B8C4-4ACD62FD1ECB}" type="datetime'21''''''''''''''6''''''''''''''''''''''.9''''''4'''''''''">
              <a:rPr lang="en-IN" altLang="en-US" sz="1100" smtClean="0"/>
              <a:pPr/>
              <a:t>216.94</a:t>
            </a:fld>
            <a:endParaRPr lang="en-IN" sz="1100" dirty="0"/>
          </a:p>
        </p:txBody>
      </p:sp>
      <p:sp>
        <p:nvSpPr>
          <p:cNvPr id="59" name="Text Placeholder 2">
            <a:extLst>
              <a:ext uri="{FF2B5EF4-FFF2-40B4-BE49-F238E27FC236}">
                <a16:creationId xmlns:a16="http://schemas.microsoft.com/office/drawing/2014/main" id="{A4CB514A-CE4A-9D9D-73C6-39211688635A}"/>
              </a:ext>
            </a:extLst>
          </p:cNvPr>
          <p:cNvSpPr>
            <a:spLocks noGrp="1"/>
          </p:cNvSpPr>
          <p:nvPr>
            <p:custDataLst>
              <p:tags r:id="rId24"/>
            </p:custDataLst>
          </p:nvPr>
        </p:nvSpPr>
        <p:spPr bwMode="gray">
          <a:xfrm>
            <a:off x="8913813" y="2257425"/>
            <a:ext cx="43338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389DA85-22E5-4B53-BF57-13E81CA314AB}" type="datetime'1''''''4''''''''''7''''''''''''''''.''''''''''''''8''7'">
              <a:rPr lang="en-IN" altLang="en-US" sz="1100" smtClean="0"/>
              <a:pPr/>
              <a:t>147.87</a:t>
            </a:fld>
            <a:endParaRPr lang="en-IN" sz="1100" dirty="0"/>
          </a:p>
        </p:txBody>
      </p:sp>
      <p:sp>
        <p:nvSpPr>
          <p:cNvPr id="57" name="Text Placeholder 2">
            <a:extLst>
              <a:ext uri="{FF2B5EF4-FFF2-40B4-BE49-F238E27FC236}">
                <a16:creationId xmlns:a16="http://schemas.microsoft.com/office/drawing/2014/main" id="{F4C323F0-26D9-9610-9B1D-DDA88C699BB5}"/>
              </a:ext>
            </a:extLst>
          </p:cNvPr>
          <p:cNvSpPr>
            <a:spLocks noGrp="1"/>
          </p:cNvSpPr>
          <p:nvPr>
            <p:custDataLst>
              <p:tags r:id="rId25"/>
            </p:custDataLst>
          </p:nvPr>
        </p:nvSpPr>
        <p:spPr bwMode="gray">
          <a:xfrm>
            <a:off x="9874250" y="1982788"/>
            <a:ext cx="43338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94B0183-470A-4FB4-94F0-840A0CA21E61}" type="datetime'''''1''''''''''''''9''''5''''.40'''''''''''''''''''''">
              <a:rPr lang="en-IN" altLang="en-US" sz="1100" smtClean="0"/>
              <a:pPr/>
              <a:t>195.40</a:t>
            </a:fld>
            <a:endParaRPr lang="en-IN" sz="1100" dirty="0"/>
          </a:p>
        </p:txBody>
      </p:sp>
      <p:sp>
        <p:nvSpPr>
          <p:cNvPr id="56" name="Text Placeholder 2">
            <a:extLst>
              <a:ext uri="{FF2B5EF4-FFF2-40B4-BE49-F238E27FC236}">
                <a16:creationId xmlns:a16="http://schemas.microsoft.com/office/drawing/2014/main" id="{1C3F875E-0DD8-7B9F-8031-0A24ACE9C436}"/>
              </a:ext>
            </a:extLst>
          </p:cNvPr>
          <p:cNvSpPr>
            <a:spLocks noGrp="1"/>
          </p:cNvSpPr>
          <p:nvPr>
            <p:custDataLst>
              <p:tags r:id="rId26"/>
            </p:custDataLst>
          </p:nvPr>
        </p:nvSpPr>
        <p:spPr bwMode="auto">
          <a:xfrm>
            <a:off x="8986838"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668AEE0-71D9-45CB-899B-38A0ABE8245A}" type="datetime'F''''''''''''Y''''2''''''''''''''''''''''''1'">
              <a:rPr lang="en-IN" altLang="en-US" sz="1100" smtClean="0"/>
              <a:pPr/>
              <a:t>FY21</a:t>
            </a:fld>
            <a:endParaRPr lang="en-IN" sz="1100" dirty="0"/>
          </a:p>
        </p:txBody>
      </p:sp>
      <p:sp>
        <p:nvSpPr>
          <p:cNvPr id="58" name="Text Placeholder 2">
            <a:extLst>
              <a:ext uri="{FF2B5EF4-FFF2-40B4-BE49-F238E27FC236}">
                <a16:creationId xmlns:a16="http://schemas.microsoft.com/office/drawing/2014/main" id="{40299AC4-C3FE-6CEF-6C11-DCF9008B9D4B}"/>
              </a:ext>
            </a:extLst>
          </p:cNvPr>
          <p:cNvSpPr>
            <a:spLocks noGrp="1"/>
          </p:cNvSpPr>
          <p:nvPr>
            <p:custDataLst>
              <p:tags r:id="rId27"/>
            </p:custDataLst>
          </p:nvPr>
        </p:nvSpPr>
        <p:spPr bwMode="auto">
          <a:xfrm>
            <a:off x="9947275"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11D41D3-F34E-49EC-9367-B8AC2668CA2B}" type="datetime'F''''''''Y''2''''''''''''''''''''2'''''''''''''''''''''''''''">
              <a:rPr lang="en-IN" altLang="en-US" sz="1100" smtClean="0"/>
              <a:pPr/>
              <a:t>FY22</a:t>
            </a:fld>
            <a:endParaRPr lang="en-IN" sz="1100" dirty="0"/>
          </a:p>
        </p:txBody>
      </p:sp>
      <p:sp>
        <p:nvSpPr>
          <p:cNvPr id="8" name="Text Placeholder 2">
            <a:extLst>
              <a:ext uri="{FF2B5EF4-FFF2-40B4-BE49-F238E27FC236}">
                <a16:creationId xmlns:a16="http://schemas.microsoft.com/office/drawing/2014/main" id="{A534140B-24ED-699A-B62B-445811B7B732}"/>
              </a:ext>
            </a:extLst>
          </p:cNvPr>
          <p:cNvSpPr>
            <a:spLocks noGrp="1"/>
          </p:cNvSpPr>
          <p:nvPr>
            <p:custDataLst>
              <p:tags r:id="rId28"/>
            </p:custDataLst>
          </p:nvPr>
        </p:nvSpPr>
        <p:spPr bwMode="auto">
          <a:xfrm>
            <a:off x="10906125"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3F08879-C722-45EA-A04A-03413FF6F6C0}" type="datetime'''F''''''''''''Y''''''''''''''''''''''''''2''''3'''''''''">
              <a:rPr lang="en-IN" altLang="en-US" sz="1100" smtClean="0"/>
              <a:pPr/>
              <a:t>FY23</a:t>
            </a:fld>
            <a:endParaRPr lang="en-IN" sz="1100" dirty="0"/>
          </a:p>
        </p:txBody>
      </p:sp>
      <p:sp>
        <p:nvSpPr>
          <p:cNvPr id="139" name="Rectangle 138">
            <a:extLst>
              <a:ext uri="{FF2B5EF4-FFF2-40B4-BE49-F238E27FC236}">
                <a16:creationId xmlns:a16="http://schemas.microsoft.com/office/drawing/2014/main" id="{65A52ED1-016A-0EFD-3B8F-7C4E26AC0F22}"/>
              </a:ext>
            </a:extLst>
          </p:cNvPr>
          <p:cNvSpPr/>
          <p:nvPr>
            <p:custDataLst>
              <p:tags r:id="rId29"/>
            </p:custDataLst>
          </p:nvPr>
        </p:nvSpPr>
        <p:spPr bwMode="auto">
          <a:xfrm>
            <a:off x="60325" y="4143375"/>
            <a:ext cx="214313" cy="160338"/>
          </a:xfrm>
          <a:prstGeom prst="rect">
            <a:avLst/>
          </a:prstGeom>
          <a:solidFill>
            <a:srgbClr val="E4664E"/>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1" name="Rectangle 140">
            <a:extLst>
              <a:ext uri="{FF2B5EF4-FFF2-40B4-BE49-F238E27FC236}">
                <a16:creationId xmlns:a16="http://schemas.microsoft.com/office/drawing/2014/main" id="{329E7A7C-1D7A-3965-A234-AC502B9D5C57}"/>
              </a:ext>
            </a:extLst>
          </p:cNvPr>
          <p:cNvSpPr/>
          <p:nvPr>
            <p:custDataLst>
              <p:tags r:id="rId30"/>
            </p:custDataLst>
          </p:nvPr>
        </p:nvSpPr>
        <p:spPr bwMode="auto">
          <a:xfrm>
            <a:off x="60325" y="4367213"/>
            <a:ext cx="214313" cy="160338"/>
          </a:xfrm>
          <a:prstGeom prst="rect">
            <a:avLst/>
          </a:prstGeom>
          <a:solidFill>
            <a:schemeClr val="bg2"/>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4" name="Rectangle 163">
            <a:extLst>
              <a:ext uri="{FF2B5EF4-FFF2-40B4-BE49-F238E27FC236}">
                <a16:creationId xmlns:a16="http://schemas.microsoft.com/office/drawing/2014/main" id="{9715C711-FC3E-20B6-6173-F86CC6161F17}"/>
              </a:ext>
            </a:extLst>
          </p:cNvPr>
          <p:cNvSpPr/>
          <p:nvPr>
            <p:custDataLst>
              <p:tags r:id="rId31"/>
            </p:custDataLst>
          </p:nvPr>
        </p:nvSpPr>
        <p:spPr bwMode="auto">
          <a:xfrm>
            <a:off x="60325" y="4814888"/>
            <a:ext cx="214313" cy="160337"/>
          </a:xfrm>
          <a:prstGeom prst="rect">
            <a:avLst/>
          </a:prstGeom>
          <a:solidFill>
            <a:schemeClr val="accent4"/>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3" name="Rectangle 162">
            <a:extLst>
              <a:ext uri="{FF2B5EF4-FFF2-40B4-BE49-F238E27FC236}">
                <a16:creationId xmlns:a16="http://schemas.microsoft.com/office/drawing/2014/main" id="{DBCFE30E-BA73-10F9-7890-A22AA03E86AE}"/>
              </a:ext>
            </a:extLst>
          </p:cNvPr>
          <p:cNvSpPr/>
          <p:nvPr>
            <p:custDataLst>
              <p:tags r:id="rId32"/>
            </p:custDataLst>
          </p:nvPr>
        </p:nvSpPr>
        <p:spPr bwMode="auto">
          <a:xfrm>
            <a:off x="60325" y="4591050"/>
            <a:ext cx="214313" cy="160338"/>
          </a:xfrm>
          <a:prstGeom prst="rect">
            <a:avLst/>
          </a:prstGeom>
          <a:solidFill>
            <a:schemeClr val="accent3"/>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5" name="Text Placeholder 2">
            <a:extLst>
              <a:ext uri="{FF2B5EF4-FFF2-40B4-BE49-F238E27FC236}">
                <a16:creationId xmlns:a16="http://schemas.microsoft.com/office/drawing/2014/main" id="{18DF4EB0-4F68-E41A-2CDA-CB016F5FCC71}"/>
              </a:ext>
            </a:extLst>
          </p:cNvPr>
          <p:cNvSpPr>
            <a:spLocks noGrp="1"/>
          </p:cNvSpPr>
          <p:nvPr>
            <p:custDataLst>
              <p:tags r:id="rId33"/>
            </p:custDataLst>
          </p:nvPr>
        </p:nvSpPr>
        <p:spPr bwMode="auto">
          <a:xfrm>
            <a:off x="325438" y="4151313"/>
            <a:ext cx="3952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96A5BD0B-D4CB-4C81-8949-11BD0923C80D}" type="datetime'''''''''''O''E''''M''''''''''''’''''''''''''''''''s'''''''">
              <a:rPr lang="en-IN" altLang="en-US" sz="1200" smtClean="0"/>
              <a:pPr/>
              <a:t>OEM’s</a:t>
            </a:fld>
            <a:endParaRPr lang="en-IN" sz="1200" dirty="0"/>
          </a:p>
        </p:txBody>
      </p:sp>
      <p:sp>
        <p:nvSpPr>
          <p:cNvPr id="157" name="Text Placeholder 2">
            <a:extLst>
              <a:ext uri="{FF2B5EF4-FFF2-40B4-BE49-F238E27FC236}">
                <a16:creationId xmlns:a16="http://schemas.microsoft.com/office/drawing/2014/main" id="{A8A95C66-BE82-F45C-2E4A-A2F1EAE29776}"/>
              </a:ext>
            </a:extLst>
          </p:cNvPr>
          <p:cNvSpPr>
            <a:spLocks noGrp="1"/>
          </p:cNvSpPr>
          <p:nvPr>
            <p:custDataLst>
              <p:tags r:id="rId34"/>
            </p:custDataLst>
          </p:nvPr>
        </p:nvSpPr>
        <p:spPr bwMode="auto">
          <a:xfrm>
            <a:off x="325439" y="4822825"/>
            <a:ext cx="4175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185932D-4BA4-47C9-880A-298A7BC19CC4}" type="datetime'''''''''''''''O''''''''''th''''''e''''''''''r''''''''s'''''">
              <a:rPr lang="en-IN" altLang="en-US" sz="1200" smtClean="0"/>
              <a:pPr/>
              <a:t>Others</a:t>
            </a:fld>
            <a:endParaRPr lang="en-IN" sz="1200" dirty="0"/>
          </a:p>
        </p:txBody>
      </p:sp>
      <p:sp>
        <p:nvSpPr>
          <p:cNvPr id="137" name="Text Placeholder 2">
            <a:extLst>
              <a:ext uri="{FF2B5EF4-FFF2-40B4-BE49-F238E27FC236}">
                <a16:creationId xmlns:a16="http://schemas.microsoft.com/office/drawing/2014/main" id="{18DF4EB0-4F68-E41A-2CDA-CB016F5FCC71}"/>
              </a:ext>
            </a:extLst>
          </p:cNvPr>
          <p:cNvSpPr>
            <a:spLocks noGrp="1"/>
          </p:cNvSpPr>
          <p:nvPr>
            <p:custDataLst>
              <p:tags r:id="rId35"/>
            </p:custDataLst>
          </p:nvPr>
        </p:nvSpPr>
        <p:spPr bwMode="auto">
          <a:xfrm>
            <a:off x="325438" y="4375150"/>
            <a:ext cx="4651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7B44D79-A8EC-424E-B297-46863437FA53}" type="datetime'Ex''''''p''''''''''''''''''o''''''''''''rt''''''s'''">
              <a:rPr lang="en-IN" altLang="en-US" sz="1200" smtClean="0">
                <a:effectLst/>
              </a:rPr>
              <a:pPr marL="0" indent="0">
                <a:spcBef>
                  <a:spcPct val="0"/>
                </a:spcBef>
                <a:spcAft>
                  <a:spcPct val="0"/>
                </a:spcAft>
                <a:buNone/>
              </a:pPr>
              <a:t>Exports</a:t>
            </a:fld>
            <a:endParaRPr lang="en-IN" sz="1200" dirty="0"/>
          </a:p>
        </p:txBody>
      </p:sp>
      <p:sp>
        <p:nvSpPr>
          <p:cNvPr id="156" name="Text Placeholder 2">
            <a:extLst>
              <a:ext uri="{FF2B5EF4-FFF2-40B4-BE49-F238E27FC236}">
                <a16:creationId xmlns:a16="http://schemas.microsoft.com/office/drawing/2014/main" id="{B0A6D64F-E184-8FBC-91BC-404F5E9CE3D4}"/>
              </a:ext>
            </a:extLst>
          </p:cNvPr>
          <p:cNvSpPr>
            <a:spLocks noGrp="1"/>
          </p:cNvSpPr>
          <p:nvPr>
            <p:custDataLst>
              <p:tags r:id="rId36"/>
            </p:custDataLst>
          </p:nvPr>
        </p:nvSpPr>
        <p:spPr bwMode="auto">
          <a:xfrm>
            <a:off x="325438" y="4598988"/>
            <a:ext cx="7334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2FA5DC1-C07F-4BAB-B949-E6E88DC98FC6}" type="datetime'''''R''''ep''''l''''ac''''em''''''''''''''et'">
              <a:rPr lang="en-IN" altLang="en-US" sz="1200" smtClean="0"/>
              <a:pPr/>
              <a:t>Replacemet</a:t>
            </a:fld>
            <a:endParaRPr lang="en-IN" sz="1200" dirty="0"/>
          </a:p>
        </p:txBody>
      </p:sp>
      <p:graphicFrame>
        <p:nvGraphicFramePr>
          <p:cNvPr id="72" name="Chart 71">
            <a:extLst>
              <a:ext uri="{FF2B5EF4-FFF2-40B4-BE49-F238E27FC236}">
                <a16:creationId xmlns:a16="http://schemas.microsoft.com/office/drawing/2014/main" id="{E59A78E6-165A-5357-7F0D-05E94DB6C6D1}"/>
              </a:ext>
            </a:extLst>
          </p:cNvPr>
          <p:cNvGraphicFramePr/>
          <p:nvPr>
            <p:custDataLst>
              <p:tags r:id="rId37"/>
            </p:custDataLst>
            <p:extLst>
              <p:ext uri="{D42A27DB-BD31-4B8C-83A1-F6EECF244321}">
                <p14:modId xmlns:p14="http://schemas.microsoft.com/office/powerpoint/2010/main" val="231610646"/>
              </p:ext>
            </p:extLst>
          </p:nvPr>
        </p:nvGraphicFramePr>
        <p:xfrm>
          <a:off x="3727450" y="4237038"/>
          <a:ext cx="2117725" cy="1677987"/>
        </p:xfrm>
        <a:graphic>
          <a:graphicData uri="http://schemas.openxmlformats.org/drawingml/2006/chart">
            <c:chart xmlns:c="http://schemas.openxmlformats.org/drawingml/2006/chart" xmlns:r="http://schemas.openxmlformats.org/officeDocument/2006/relationships" r:id="rId46"/>
          </a:graphicData>
        </a:graphic>
      </p:graphicFrame>
      <p:sp>
        <p:nvSpPr>
          <p:cNvPr id="10" name="TextBox 9">
            <a:extLst>
              <a:ext uri="{FF2B5EF4-FFF2-40B4-BE49-F238E27FC236}">
                <a16:creationId xmlns:a16="http://schemas.microsoft.com/office/drawing/2014/main" id="{FF5CC871-F34A-BB25-5021-86937D7CBC29}"/>
              </a:ext>
            </a:extLst>
          </p:cNvPr>
          <p:cNvSpPr txBox="1"/>
          <p:nvPr/>
        </p:nvSpPr>
        <p:spPr>
          <a:xfrm>
            <a:off x="8680451" y="4023379"/>
            <a:ext cx="2945977" cy="1892826"/>
          </a:xfrm>
          <a:prstGeom prst="rect">
            <a:avLst/>
          </a:prstGeom>
          <a:noFill/>
        </p:spPr>
        <p:txBody>
          <a:bodyPr wrap="square" rtlCol="0">
            <a:spAutoFit/>
          </a:bodyPr>
          <a:lstStyle/>
          <a:p>
            <a:pPr marL="285750" indent="-285750">
              <a:spcBef>
                <a:spcPts val="300"/>
              </a:spcBef>
              <a:spcAft>
                <a:spcPts val="300"/>
              </a:spcAft>
              <a:buFont typeface="Arial" panose="020B0604020202020204" pitchFamily="34" charset="0"/>
              <a:buChar char="•"/>
            </a:pPr>
            <a:r>
              <a:rPr lang="en-US" sz="1400" dirty="0"/>
              <a:t>Alkop revenues have shown great momentum since FY21, in terms of both domestic and exports channel.</a:t>
            </a:r>
          </a:p>
          <a:p>
            <a:pPr marL="285750" indent="-285750">
              <a:spcBef>
                <a:spcPts val="300"/>
              </a:spcBef>
              <a:spcAft>
                <a:spcPts val="300"/>
              </a:spcAft>
              <a:buFont typeface="Arial" panose="020B0604020202020204" pitchFamily="34" charset="0"/>
              <a:buChar char="•"/>
            </a:pPr>
            <a:r>
              <a:rPr lang="en-US" sz="1400" dirty="0"/>
              <a:t>As our products are gaining more recognition, our share of sales through OEM’s is up significantly in the last 2 years</a:t>
            </a:r>
          </a:p>
        </p:txBody>
      </p:sp>
      <p:sp>
        <p:nvSpPr>
          <p:cNvPr id="22" name="Slide Number Placeholder 21">
            <a:extLst>
              <a:ext uri="{FF2B5EF4-FFF2-40B4-BE49-F238E27FC236}">
                <a16:creationId xmlns:a16="http://schemas.microsoft.com/office/drawing/2014/main" id="{0E5FC41E-439F-9908-17D4-4004ED0ADB7C}"/>
              </a:ext>
            </a:extLst>
          </p:cNvPr>
          <p:cNvSpPr>
            <a:spLocks noGrp="1"/>
          </p:cNvSpPr>
          <p:nvPr>
            <p:ph type="sldNum" sz="quarter" idx="12"/>
          </p:nvPr>
        </p:nvSpPr>
        <p:spPr/>
        <p:txBody>
          <a:bodyPr/>
          <a:lstStyle/>
          <a:p>
            <a:fld id="{B2E900CB-CECB-4A6E-B4E0-9522E21C9B47}" type="slidenum">
              <a:rPr lang="en-IN" smtClean="0"/>
              <a:t>12</a:t>
            </a:fld>
            <a:endParaRPr lang="en-IN" dirty="0"/>
          </a:p>
        </p:txBody>
      </p:sp>
      <p:graphicFrame>
        <p:nvGraphicFramePr>
          <p:cNvPr id="31" name="Chart 30">
            <a:extLst>
              <a:ext uri="{FF2B5EF4-FFF2-40B4-BE49-F238E27FC236}">
                <a16:creationId xmlns:a16="http://schemas.microsoft.com/office/drawing/2014/main" id="{AC6F04EE-134C-26C8-2AAC-C5CFB02F7B13}"/>
              </a:ext>
            </a:extLst>
          </p:cNvPr>
          <p:cNvGraphicFramePr/>
          <p:nvPr>
            <p:custDataLst>
              <p:tags r:id="rId38"/>
            </p:custDataLst>
            <p:extLst>
              <p:ext uri="{D42A27DB-BD31-4B8C-83A1-F6EECF244321}">
                <p14:modId xmlns:p14="http://schemas.microsoft.com/office/powerpoint/2010/main" val="2259608085"/>
              </p:ext>
            </p:extLst>
          </p:nvPr>
        </p:nvGraphicFramePr>
        <p:xfrm>
          <a:off x="6457950" y="4237038"/>
          <a:ext cx="2117725" cy="1677987"/>
        </p:xfrm>
        <a:graphic>
          <a:graphicData uri="http://schemas.openxmlformats.org/drawingml/2006/chart">
            <c:chart xmlns:c="http://schemas.openxmlformats.org/drawingml/2006/chart" xmlns:r="http://schemas.openxmlformats.org/officeDocument/2006/relationships" r:id="rId47"/>
          </a:graphicData>
        </a:graphic>
      </p:graphicFrame>
      <p:sp>
        <p:nvSpPr>
          <p:cNvPr id="144" name="Isosceles Triangle 143">
            <a:extLst>
              <a:ext uri="{FF2B5EF4-FFF2-40B4-BE49-F238E27FC236}">
                <a16:creationId xmlns:a16="http://schemas.microsoft.com/office/drawing/2014/main" id="{3980AEEF-AC05-D3F7-8662-417CD1531706}"/>
              </a:ext>
            </a:extLst>
          </p:cNvPr>
          <p:cNvSpPr/>
          <p:nvPr/>
        </p:nvSpPr>
        <p:spPr>
          <a:xfrm rot="5400000">
            <a:off x="5868669" y="4834103"/>
            <a:ext cx="843760" cy="296703"/>
          </a:xfrm>
          <a:prstGeom prst="triangle">
            <a:avLst/>
          </a:prstGeom>
          <a:solidFill>
            <a:srgbClr val="F7E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a:extLst>
              <a:ext uri="{FF2B5EF4-FFF2-40B4-BE49-F238E27FC236}">
                <a16:creationId xmlns:a16="http://schemas.microsoft.com/office/drawing/2014/main" id="{2137ED7B-7B05-082B-5231-2CF1AB74F2D4}"/>
              </a:ext>
            </a:extLst>
          </p:cNvPr>
          <p:cNvSpPr txBox="1"/>
          <p:nvPr/>
        </p:nvSpPr>
        <p:spPr>
          <a:xfrm>
            <a:off x="7120256" y="3956050"/>
            <a:ext cx="822325" cy="277813"/>
          </a:xfrm>
          <a:prstGeom prst="rect">
            <a:avLst/>
          </a:prstGeom>
          <a:noFill/>
        </p:spPr>
        <p:txBody>
          <a:bodyPr wrap="square" rtlCol="0">
            <a:spAutoFit/>
          </a:bodyPr>
          <a:lstStyle/>
          <a:p>
            <a:pPr algn="ctr"/>
            <a:r>
              <a:rPr lang="en-US" sz="1200" b="1" dirty="0"/>
              <a:t>FY 23</a:t>
            </a:r>
          </a:p>
        </p:txBody>
      </p:sp>
    </p:spTree>
    <p:extLst>
      <p:ext uri="{BB962C8B-B14F-4D97-AF65-F5344CB8AC3E}">
        <p14:creationId xmlns:p14="http://schemas.microsoft.com/office/powerpoint/2010/main" val="3399771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FAEE34-B8A4-EA67-28D7-DD447E7E933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5"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C6FAEE34-B8A4-EA67-28D7-DD447E7E933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38BD6E6-C3B6-F36B-A946-A5C367121B72}"/>
              </a:ext>
            </a:extLst>
          </p:cNvPr>
          <p:cNvSpPr>
            <a:spLocks noGrp="1"/>
          </p:cNvSpPr>
          <p:nvPr>
            <p:ph type="title"/>
          </p:nvPr>
        </p:nvSpPr>
        <p:spPr/>
        <p:txBody>
          <a:bodyPr vert="horz"/>
          <a:lstStyle/>
          <a:p>
            <a:r>
              <a:rPr lang="en-IN" dirty="0"/>
              <a:t>Consolidated Profit &amp; Loss Statement</a:t>
            </a:r>
          </a:p>
        </p:txBody>
      </p:sp>
      <p:graphicFrame>
        <p:nvGraphicFramePr>
          <p:cNvPr id="5" name="Table 4">
            <a:extLst>
              <a:ext uri="{FF2B5EF4-FFF2-40B4-BE49-F238E27FC236}">
                <a16:creationId xmlns:a16="http://schemas.microsoft.com/office/drawing/2014/main" id="{EDC1F42E-C196-FF2E-F6D2-827A2A32A147}"/>
              </a:ext>
            </a:extLst>
          </p:cNvPr>
          <p:cNvGraphicFramePr>
            <a:graphicFrameLocks noGrp="1"/>
          </p:cNvGraphicFramePr>
          <p:nvPr>
            <p:extLst>
              <p:ext uri="{D42A27DB-BD31-4B8C-83A1-F6EECF244321}">
                <p14:modId xmlns:p14="http://schemas.microsoft.com/office/powerpoint/2010/main" val="3777727674"/>
              </p:ext>
            </p:extLst>
          </p:nvPr>
        </p:nvGraphicFramePr>
        <p:xfrm>
          <a:off x="275302" y="1071718"/>
          <a:ext cx="11297266" cy="4906302"/>
        </p:xfrm>
        <a:graphic>
          <a:graphicData uri="http://schemas.openxmlformats.org/drawingml/2006/table">
            <a:tbl>
              <a:tblPr/>
              <a:tblGrid>
                <a:gridCol w="5256766">
                  <a:extLst>
                    <a:ext uri="{9D8B030D-6E8A-4147-A177-3AD203B41FA5}">
                      <a16:colId xmlns:a16="http://schemas.microsoft.com/office/drawing/2014/main" val="1935717795"/>
                    </a:ext>
                  </a:extLst>
                </a:gridCol>
                <a:gridCol w="2013500">
                  <a:extLst>
                    <a:ext uri="{9D8B030D-6E8A-4147-A177-3AD203B41FA5}">
                      <a16:colId xmlns:a16="http://schemas.microsoft.com/office/drawing/2014/main" val="516652895"/>
                    </a:ext>
                  </a:extLst>
                </a:gridCol>
                <a:gridCol w="2013500">
                  <a:extLst>
                    <a:ext uri="{9D8B030D-6E8A-4147-A177-3AD203B41FA5}">
                      <a16:colId xmlns:a16="http://schemas.microsoft.com/office/drawing/2014/main" val="2638082447"/>
                    </a:ext>
                  </a:extLst>
                </a:gridCol>
                <a:gridCol w="2013500">
                  <a:extLst>
                    <a:ext uri="{9D8B030D-6E8A-4147-A177-3AD203B41FA5}">
                      <a16:colId xmlns:a16="http://schemas.microsoft.com/office/drawing/2014/main" val="2596785813"/>
                    </a:ext>
                  </a:extLst>
                </a:gridCol>
              </a:tblGrid>
              <a:tr h="288606">
                <a:tc>
                  <a:txBody>
                    <a:bodyPr/>
                    <a:lstStyle/>
                    <a:p>
                      <a:pPr algn="l" rtl="0" fontAlgn="ctr"/>
                      <a:r>
                        <a:rPr lang="en-US" sz="1350" b="1" i="0" u="none" strike="noStrike" dirty="0">
                          <a:solidFill>
                            <a:srgbClr val="FFFFFF"/>
                          </a:solidFill>
                          <a:effectLst/>
                          <a:latin typeface="Calibri" panose="020F0502020204030204" pitchFamily="34" charset="0"/>
                        </a:rPr>
                        <a:t>Profit and Loss (in ₹ </a:t>
                      </a:r>
                      <a:r>
                        <a:rPr lang="en-US" sz="1350" b="1" i="0" u="none" strike="noStrike" dirty="0" err="1">
                          <a:solidFill>
                            <a:srgbClr val="FFFFFF"/>
                          </a:solidFill>
                          <a:effectLst/>
                          <a:latin typeface="Calibri" panose="020F0502020204030204" pitchFamily="34" charset="0"/>
                        </a:rPr>
                        <a:t>Crs</a:t>
                      </a:r>
                      <a:r>
                        <a:rPr lang="en-US" sz="1350" b="1" i="0" u="none" strike="noStrike" dirty="0">
                          <a:solidFill>
                            <a:srgbClr val="FFFFFF"/>
                          </a:solidFill>
                          <a:effectLst/>
                          <a:latin typeface="Calibri" panose="020F0502020204030204" pitchFamily="34" charset="0"/>
                        </a:rPr>
                        <a:t>)</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5922"/>
                    </a:solidFill>
                  </a:tcPr>
                </a:tc>
                <a:tc>
                  <a:txBody>
                    <a:bodyPr/>
                    <a:lstStyle/>
                    <a:p>
                      <a:pPr algn="ctr" rtl="0" fontAlgn="ctr"/>
                      <a:r>
                        <a:rPr lang="en-IN" sz="1350" b="1" i="0" u="none" strike="noStrike" dirty="0">
                          <a:solidFill>
                            <a:srgbClr val="FFFFFF"/>
                          </a:solidFill>
                          <a:effectLst/>
                          <a:latin typeface="Calibri" panose="020F0502020204030204" pitchFamily="34" charset="0"/>
                        </a:rPr>
                        <a:t>FY23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5922"/>
                    </a:solidFill>
                  </a:tcPr>
                </a:tc>
                <a:tc>
                  <a:txBody>
                    <a:bodyPr/>
                    <a:lstStyle/>
                    <a:p>
                      <a:pPr algn="ctr" rtl="0" fontAlgn="ctr"/>
                      <a:r>
                        <a:rPr lang="en-IN" sz="1350" b="1" i="0" u="none" strike="noStrike" dirty="0">
                          <a:solidFill>
                            <a:srgbClr val="FFFFFF"/>
                          </a:solidFill>
                          <a:effectLst/>
                          <a:latin typeface="Calibri" panose="020F0502020204030204" pitchFamily="34" charset="0"/>
                        </a:rPr>
                        <a:t>FY22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5922"/>
                    </a:solidFill>
                  </a:tcPr>
                </a:tc>
                <a:tc>
                  <a:txBody>
                    <a:bodyPr/>
                    <a:lstStyle/>
                    <a:p>
                      <a:pPr algn="ctr" rtl="0" fontAlgn="ctr"/>
                      <a:r>
                        <a:rPr lang="en-IN" sz="1350" b="1" i="0" u="none" strike="noStrike" dirty="0">
                          <a:solidFill>
                            <a:srgbClr val="FFFFFF"/>
                          </a:solidFill>
                          <a:effectLst/>
                          <a:latin typeface="Calibri" panose="020F0502020204030204" pitchFamily="34" charset="0"/>
                        </a:rPr>
                        <a:t>FY21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5922"/>
                    </a:solidFill>
                  </a:tcPr>
                </a:tc>
                <a:extLst>
                  <a:ext uri="{0D108BD9-81ED-4DB2-BD59-A6C34878D82A}">
                    <a16:rowId xmlns:a16="http://schemas.microsoft.com/office/drawing/2014/main" val="377273360"/>
                  </a:ext>
                </a:extLst>
              </a:tr>
              <a:tr h="288606">
                <a:tc>
                  <a:txBody>
                    <a:bodyPr/>
                    <a:lstStyle/>
                    <a:p>
                      <a:pPr algn="l" rtl="0" fontAlgn="ctr"/>
                      <a:r>
                        <a:rPr lang="en-IN" sz="1350" b="1" i="0" u="none" strike="noStrike" dirty="0">
                          <a:solidFill>
                            <a:srgbClr val="000000"/>
                          </a:solidFill>
                          <a:effectLst/>
                          <a:latin typeface="Calibri" panose="020F0502020204030204" pitchFamily="34" charset="0"/>
                        </a:rPr>
                        <a:t>Revenue from Operations</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dirty="0">
                          <a:solidFill>
                            <a:srgbClr val="000000"/>
                          </a:solidFill>
                          <a:effectLst/>
                          <a:latin typeface="Calibri" panose="020F0502020204030204" pitchFamily="34" charset="0"/>
                        </a:rPr>
                        <a:t>216.94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195.40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350" b="1" i="0" u="none" strike="noStrike">
                          <a:solidFill>
                            <a:srgbClr val="000000"/>
                          </a:solidFill>
                          <a:effectLst/>
                          <a:latin typeface="Calibri" panose="020F0502020204030204" pitchFamily="34" charset="0"/>
                        </a:rPr>
                        <a:t>147.87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530107022"/>
                  </a:ext>
                </a:extLst>
              </a:tr>
              <a:tr h="288606">
                <a:tc>
                  <a:txBody>
                    <a:bodyPr/>
                    <a:lstStyle/>
                    <a:p>
                      <a:pPr algn="l" rtl="0" fontAlgn="ctr"/>
                      <a:r>
                        <a:rPr lang="en-IN" sz="1350" b="0" i="0" u="none" strike="noStrike" dirty="0">
                          <a:solidFill>
                            <a:srgbClr val="000000"/>
                          </a:solidFill>
                          <a:effectLst/>
                          <a:latin typeface="Calibri" panose="020F0502020204030204" pitchFamily="34" charset="0"/>
                        </a:rPr>
                        <a:t>Operating expenses</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122.85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116.22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350" b="0" i="0" u="none" strike="noStrike">
                          <a:solidFill>
                            <a:srgbClr val="000000"/>
                          </a:solidFill>
                          <a:effectLst/>
                          <a:latin typeface="Calibri" panose="020F0502020204030204" pitchFamily="34" charset="0"/>
                        </a:rPr>
                        <a:t>79.42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5139934"/>
                  </a:ext>
                </a:extLst>
              </a:tr>
              <a:tr h="288606">
                <a:tc>
                  <a:txBody>
                    <a:bodyPr/>
                    <a:lstStyle/>
                    <a:p>
                      <a:pPr algn="l" rtl="0" fontAlgn="ctr"/>
                      <a:r>
                        <a:rPr lang="en-IN" sz="1350" b="1" i="0" u="none" strike="noStrike" dirty="0">
                          <a:solidFill>
                            <a:srgbClr val="000000"/>
                          </a:solidFill>
                          <a:effectLst/>
                          <a:latin typeface="Calibri" panose="020F0502020204030204" pitchFamily="34" charset="0"/>
                        </a:rPr>
                        <a:t>Gross Profit</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94.09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79.17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350" b="1" i="0" u="none" strike="noStrike">
                          <a:solidFill>
                            <a:srgbClr val="000000"/>
                          </a:solidFill>
                          <a:effectLst/>
                          <a:latin typeface="Calibri" panose="020F0502020204030204" pitchFamily="34" charset="0"/>
                        </a:rPr>
                        <a:t>68.45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665184950"/>
                  </a:ext>
                </a:extLst>
              </a:tr>
              <a:tr h="288606">
                <a:tc>
                  <a:txBody>
                    <a:bodyPr/>
                    <a:lstStyle/>
                    <a:p>
                      <a:pPr algn="l" rtl="0" fontAlgn="ctr"/>
                      <a:r>
                        <a:rPr lang="en-IN" sz="1350" b="1" i="0" u="none" strike="noStrike" dirty="0">
                          <a:solidFill>
                            <a:srgbClr val="000000"/>
                          </a:solidFill>
                          <a:effectLst/>
                          <a:latin typeface="Calibri" panose="020F0502020204030204" pitchFamily="34" charset="0"/>
                        </a:rPr>
                        <a:t>Gross Profit Margin</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43.4%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40.5%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350" b="1" i="1" u="none" strike="noStrike">
                          <a:solidFill>
                            <a:srgbClr val="000000"/>
                          </a:solidFill>
                          <a:effectLst/>
                          <a:latin typeface="Calibri" panose="020F0502020204030204" pitchFamily="34" charset="0"/>
                        </a:rPr>
                        <a:t>46.3%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430859239"/>
                  </a:ext>
                </a:extLst>
              </a:tr>
              <a:tr h="288606">
                <a:tc>
                  <a:txBody>
                    <a:bodyPr/>
                    <a:lstStyle/>
                    <a:p>
                      <a:pPr algn="l" rtl="0" fontAlgn="ctr"/>
                      <a:r>
                        <a:rPr lang="en-IN" sz="1350" b="0" i="0" u="none" strike="noStrike" dirty="0">
                          <a:solidFill>
                            <a:srgbClr val="000000"/>
                          </a:solidFill>
                          <a:effectLst/>
                          <a:latin typeface="Calibri" panose="020F0502020204030204" pitchFamily="34" charset="0"/>
                        </a:rPr>
                        <a:t>Employee Cost </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32.10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28.81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350" b="0" i="0" u="none" strike="noStrike">
                          <a:solidFill>
                            <a:srgbClr val="000000"/>
                          </a:solidFill>
                          <a:effectLst/>
                          <a:latin typeface="Calibri" panose="020F0502020204030204" pitchFamily="34" charset="0"/>
                        </a:rPr>
                        <a:t>25.18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8695933"/>
                  </a:ext>
                </a:extLst>
              </a:tr>
              <a:tr h="288606">
                <a:tc>
                  <a:txBody>
                    <a:bodyPr/>
                    <a:lstStyle/>
                    <a:p>
                      <a:pPr algn="l" rtl="0" fontAlgn="ctr"/>
                      <a:r>
                        <a:rPr lang="en-IN" sz="1350" b="0" i="0" u="none" strike="noStrike" dirty="0">
                          <a:solidFill>
                            <a:srgbClr val="000000"/>
                          </a:solidFill>
                          <a:effectLst/>
                          <a:latin typeface="Calibri" panose="020F0502020204030204" pitchFamily="34" charset="0"/>
                        </a:rPr>
                        <a:t>Other Expenses</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11.58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10.28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350" b="0" i="0" u="none" strike="noStrike">
                          <a:solidFill>
                            <a:srgbClr val="000000"/>
                          </a:solidFill>
                          <a:effectLst/>
                          <a:latin typeface="Calibri" panose="020F0502020204030204" pitchFamily="34" charset="0"/>
                        </a:rPr>
                        <a:t>10.38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4423824"/>
                  </a:ext>
                </a:extLst>
              </a:tr>
              <a:tr h="288606">
                <a:tc>
                  <a:txBody>
                    <a:bodyPr/>
                    <a:lstStyle/>
                    <a:p>
                      <a:pPr algn="l" rtl="0" fontAlgn="ctr"/>
                      <a:r>
                        <a:rPr lang="en-IN" sz="1350" b="1" i="0" u="none" strike="noStrike" dirty="0">
                          <a:solidFill>
                            <a:srgbClr val="000000"/>
                          </a:solidFill>
                          <a:effectLst/>
                          <a:latin typeface="Calibri" panose="020F0502020204030204" pitchFamily="34" charset="0"/>
                        </a:rPr>
                        <a:t>EBITDA</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50.41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40.08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350" b="1" i="0" u="none" strike="noStrike">
                          <a:solidFill>
                            <a:srgbClr val="000000"/>
                          </a:solidFill>
                          <a:effectLst/>
                          <a:latin typeface="Calibri" panose="020F0502020204030204" pitchFamily="34" charset="0"/>
                        </a:rPr>
                        <a:t>32.89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26420511"/>
                  </a:ext>
                </a:extLst>
              </a:tr>
              <a:tr h="288606">
                <a:tc>
                  <a:txBody>
                    <a:bodyPr/>
                    <a:lstStyle/>
                    <a:p>
                      <a:pPr algn="l" rtl="0" fontAlgn="ctr"/>
                      <a:r>
                        <a:rPr lang="en-IN" sz="1350" b="1" i="0" u="none" strike="noStrike" dirty="0">
                          <a:solidFill>
                            <a:srgbClr val="000000"/>
                          </a:solidFill>
                          <a:effectLst/>
                          <a:latin typeface="Calibri" panose="020F0502020204030204" pitchFamily="34" charset="0"/>
                        </a:rPr>
                        <a:t>EBITDA Margin </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23.2%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20.5%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350" b="1" i="1" u="none" strike="noStrike">
                          <a:solidFill>
                            <a:srgbClr val="000000"/>
                          </a:solidFill>
                          <a:effectLst/>
                          <a:latin typeface="Calibri" panose="020F0502020204030204" pitchFamily="34" charset="0"/>
                        </a:rPr>
                        <a:t>22.2%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595934805"/>
                  </a:ext>
                </a:extLst>
              </a:tr>
              <a:tr h="288606">
                <a:tc>
                  <a:txBody>
                    <a:bodyPr/>
                    <a:lstStyle/>
                    <a:p>
                      <a:pPr algn="l" rtl="0" fontAlgn="ctr"/>
                      <a:r>
                        <a:rPr lang="en-IN" sz="1350" b="0" i="0" u="none" strike="noStrike" dirty="0">
                          <a:solidFill>
                            <a:srgbClr val="000000"/>
                          </a:solidFill>
                          <a:effectLst/>
                          <a:latin typeface="Calibri" panose="020F0502020204030204" pitchFamily="34" charset="0"/>
                        </a:rPr>
                        <a:t>Other Income</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2.92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2.61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350" b="0" i="0" u="none" strike="noStrike">
                          <a:solidFill>
                            <a:srgbClr val="000000"/>
                          </a:solidFill>
                          <a:effectLst/>
                          <a:latin typeface="Calibri" panose="020F0502020204030204" pitchFamily="34" charset="0"/>
                        </a:rPr>
                        <a:t>3.03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6205506"/>
                  </a:ext>
                </a:extLst>
              </a:tr>
              <a:tr h="288606">
                <a:tc>
                  <a:txBody>
                    <a:bodyPr/>
                    <a:lstStyle/>
                    <a:p>
                      <a:pPr algn="l" rtl="0" fontAlgn="ctr"/>
                      <a:r>
                        <a:rPr lang="en-IN" sz="1350" b="0" i="0" u="none" strike="noStrike" dirty="0">
                          <a:solidFill>
                            <a:srgbClr val="000000"/>
                          </a:solidFill>
                          <a:effectLst/>
                          <a:latin typeface="Calibri" panose="020F0502020204030204" pitchFamily="34" charset="0"/>
                        </a:rPr>
                        <a:t>Depreciation</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7.92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7.75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350" b="0" i="0" u="none" strike="noStrike">
                          <a:solidFill>
                            <a:srgbClr val="000000"/>
                          </a:solidFill>
                          <a:effectLst/>
                          <a:latin typeface="Calibri" panose="020F0502020204030204" pitchFamily="34" charset="0"/>
                        </a:rPr>
                        <a:t>7.48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5714726"/>
                  </a:ext>
                </a:extLst>
              </a:tr>
              <a:tr h="288606">
                <a:tc>
                  <a:txBody>
                    <a:bodyPr/>
                    <a:lstStyle/>
                    <a:p>
                      <a:pPr algn="l" rtl="0" fontAlgn="ctr"/>
                      <a:r>
                        <a:rPr lang="en-IN" sz="1350" b="1" i="0" u="none" strike="noStrike" dirty="0">
                          <a:solidFill>
                            <a:srgbClr val="000000"/>
                          </a:solidFill>
                          <a:effectLst/>
                          <a:latin typeface="Calibri" panose="020F0502020204030204" pitchFamily="34" charset="0"/>
                        </a:rPr>
                        <a:t>EBIT</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45.42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34.94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350" b="1" i="0" u="none" strike="noStrike">
                          <a:solidFill>
                            <a:srgbClr val="000000"/>
                          </a:solidFill>
                          <a:effectLst/>
                          <a:latin typeface="Calibri" panose="020F0502020204030204" pitchFamily="34" charset="0"/>
                        </a:rPr>
                        <a:t>28.44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939445624"/>
                  </a:ext>
                </a:extLst>
              </a:tr>
              <a:tr h="288606">
                <a:tc>
                  <a:txBody>
                    <a:bodyPr/>
                    <a:lstStyle/>
                    <a:p>
                      <a:pPr algn="l" rtl="0" fontAlgn="ctr"/>
                      <a:r>
                        <a:rPr lang="en-IN" sz="1350" b="0" i="0" u="none" strike="noStrike" dirty="0">
                          <a:solidFill>
                            <a:srgbClr val="000000"/>
                          </a:solidFill>
                          <a:effectLst/>
                          <a:latin typeface="Calibri" panose="020F0502020204030204" pitchFamily="34" charset="0"/>
                        </a:rPr>
                        <a:t>Finance Cost</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2.91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2.59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350" b="0" i="0" u="none" strike="noStrike">
                          <a:solidFill>
                            <a:srgbClr val="000000"/>
                          </a:solidFill>
                          <a:effectLst/>
                          <a:latin typeface="Calibri" panose="020F0502020204030204" pitchFamily="34" charset="0"/>
                        </a:rPr>
                        <a:t>3.57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5012212"/>
                  </a:ext>
                </a:extLst>
              </a:tr>
              <a:tr h="288606">
                <a:tc>
                  <a:txBody>
                    <a:bodyPr/>
                    <a:lstStyle/>
                    <a:p>
                      <a:pPr algn="l" rtl="0" fontAlgn="ctr"/>
                      <a:r>
                        <a:rPr lang="en-IN" sz="1350" b="1" i="0" u="none" strike="noStrike" dirty="0">
                          <a:solidFill>
                            <a:srgbClr val="000000"/>
                          </a:solidFill>
                          <a:effectLst/>
                          <a:latin typeface="Calibri" panose="020F0502020204030204" pitchFamily="34" charset="0"/>
                        </a:rPr>
                        <a:t>Profit before Tax</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42.51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32.35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350" b="1" i="0" u="none" strike="noStrike">
                          <a:solidFill>
                            <a:srgbClr val="000000"/>
                          </a:solidFill>
                          <a:effectLst/>
                          <a:latin typeface="Calibri" panose="020F0502020204030204" pitchFamily="34" charset="0"/>
                        </a:rPr>
                        <a:t>24.87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400907863"/>
                  </a:ext>
                </a:extLst>
              </a:tr>
              <a:tr h="288606">
                <a:tc>
                  <a:txBody>
                    <a:bodyPr/>
                    <a:lstStyle/>
                    <a:p>
                      <a:pPr algn="l" rtl="0" fontAlgn="ctr"/>
                      <a:r>
                        <a:rPr lang="en-IN" sz="1350" b="0" i="0" u="none" strike="noStrike" dirty="0">
                          <a:solidFill>
                            <a:srgbClr val="000000"/>
                          </a:solidFill>
                          <a:effectLst/>
                          <a:latin typeface="Calibri" panose="020F0502020204030204" pitchFamily="34" charset="0"/>
                        </a:rPr>
                        <a:t>Tax</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9.91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7.82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350" b="0" i="0" u="none" strike="noStrike">
                          <a:solidFill>
                            <a:srgbClr val="000000"/>
                          </a:solidFill>
                          <a:effectLst/>
                          <a:latin typeface="Calibri" panose="020F0502020204030204" pitchFamily="34" charset="0"/>
                        </a:rPr>
                        <a:t>6.07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062682"/>
                  </a:ext>
                </a:extLst>
              </a:tr>
              <a:tr h="288606">
                <a:tc>
                  <a:txBody>
                    <a:bodyPr/>
                    <a:lstStyle/>
                    <a:p>
                      <a:pPr algn="l" rtl="0" fontAlgn="ctr"/>
                      <a:r>
                        <a:rPr lang="en-IN" sz="1350" b="1" i="0" u="none" strike="noStrike" dirty="0">
                          <a:solidFill>
                            <a:srgbClr val="000000"/>
                          </a:solidFill>
                          <a:effectLst/>
                          <a:latin typeface="Calibri" panose="020F0502020204030204" pitchFamily="34" charset="0"/>
                        </a:rPr>
                        <a:t>Profit After Tax</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32.60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24.53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350" b="1" i="0" u="none" strike="noStrike">
                          <a:solidFill>
                            <a:srgbClr val="000000"/>
                          </a:solidFill>
                          <a:effectLst/>
                          <a:latin typeface="Calibri" panose="020F0502020204030204" pitchFamily="34" charset="0"/>
                        </a:rPr>
                        <a:t>18.80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607846155"/>
                  </a:ext>
                </a:extLst>
              </a:tr>
              <a:tr h="288606">
                <a:tc>
                  <a:txBody>
                    <a:bodyPr/>
                    <a:lstStyle/>
                    <a:p>
                      <a:pPr algn="l" rtl="0" fontAlgn="ctr"/>
                      <a:r>
                        <a:rPr lang="en-IN" sz="1350" b="1" i="0" u="none" strike="noStrike" dirty="0">
                          <a:solidFill>
                            <a:srgbClr val="000000"/>
                          </a:solidFill>
                          <a:effectLst/>
                          <a:latin typeface="Calibri" panose="020F0502020204030204" pitchFamily="34" charset="0"/>
                        </a:rPr>
                        <a:t>Profit After Tax Margin</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15.0%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dirty="0">
                          <a:solidFill>
                            <a:srgbClr val="000000"/>
                          </a:solidFill>
                          <a:effectLst/>
                          <a:latin typeface="Calibri" panose="020F0502020204030204" pitchFamily="34" charset="0"/>
                        </a:rPr>
                        <a:t>12.6%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350" b="1" i="1" u="none" strike="noStrike" dirty="0">
                          <a:solidFill>
                            <a:srgbClr val="000000"/>
                          </a:solidFill>
                          <a:effectLst/>
                          <a:latin typeface="Calibri" panose="020F0502020204030204" pitchFamily="34" charset="0"/>
                        </a:rPr>
                        <a:t>12.7%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275316565"/>
                  </a:ext>
                </a:extLst>
              </a:tr>
            </a:tbl>
          </a:graphicData>
        </a:graphic>
      </p:graphicFrame>
      <p:sp>
        <p:nvSpPr>
          <p:cNvPr id="4" name="Slide Number Placeholder 3">
            <a:extLst>
              <a:ext uri="{FF2B5EF4-FFF2-40B4-BE49-F238E27FC236}">
                <a16:creationId xmlns:a16="http://schemas.microsoft.com/office/drawing/2014/main" id="{A6A5FC17-6EC2-4508-84FD-CEAE5CBC8EAB}"/>
              </a:ext>
            </a:extLst>
          </p:cNvPr>
          <p:cNvSpPr>
            <a:spLocks noGrp="1"/>
          </p:cNvSpPr>
          <p:nvPr>
            <p:ph type="sldNum" sz="quarter" idx="12"/>
          </p:nvPr>
        </p:nvSpPr>
        <p:spPr/>
        <p:txBody>
          <a:bodyPr/>
          <a:lstStyle/>
          <a:p>
            <a:fld id="{B2E900CB-CECB-4A6E-B4E0-9522E21C9B47}" type="slidenum">
              <a:rPr lang="en-IN" smtClean="0"/>
              <a:t>13</a:t>
            </a:fld>
            <a:endParaRPr lang="en-IN" dirty="0"/>
          </a:p>
        </p:txBody>
      </p:sp>
    </p:spTree>
    <p:extLst>
      <p:ext uri="{BB962C8B-B14F-4D97-AF65-F5344CB8AC3E}">
        <p14:creationId xmlns:p14="http://schemas.microsoft.com/office/powerpoint/2010/main" val="747950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F65D893-32CE-6806-44EE-919F446EBC8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9"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7F65D893-32CE-6806-44EE-919F446EBC8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0AA3150-231C-E30A-912F-A22FADD0C578}"/>
              </a:ext>
            </a:extLst>
          </p:cNvPr>
          <p:cNvSpPr>
            <a:spLocks noGrp="1"/>
          </p:cNvSpPr>
          <p:nvPr>
            <p:ph type="title"/>
          </p:nvPr>
        </p:nvSpPr>
        <p:spPr/>
        <p:txBody>
          <a:bodyPr vert="horz"/>
          <a:lstStyle/>
          <a:p>
            <a:r>
              <a:rPr lang="en-IN" dirty="0"/>
              <a:t>Consolidated Balance Sheet</a:t>
            </a:r>
          </a:p>
        </p:txBody>
      </p:sp>
      <p:graphicFrame>
        <p:nvGraphicFramePr>
          <p:cNvPr id="6" name="Table 5">
            <a:extLst>
              <a:ext uri="{FF2B5EF4-FFF2-40B4-BE49-F238E27FC236}">
                <a16:creationId xmlns:a16="http://schemas.microsoft.com/office/drawing/2014/main" id="{A046DFF2-F80F-7684-57F0-0B258C86403C}"/>
              </a:ext>
            </a:extLst>
          </p:cNvPr>
          <p:cNvGraphicFramePr>
            <a:graphicFrameLocks noGrp="1"/>
          </p:cNvGraphicFramePr>
          <p:nvPr>
            <p:extLst>
              <p:ext uri="{D42A27DB-BD31-4B8C-83A1-F6EECF244321}">
                <p14:modId xmlns:p14="http://schemas.microsoft.com/office/powerpoint/2010/main" val="3160968415"/>
              </p:ext>
            </p:extLst>
          </p:nvPr>
        </p:nvGraphicFramePr>
        <p:xfrm>
          <a:off x="173180" y="1026367"/>
          <a:ext cx="5706024" cy="5044230"/>
        </p:xfrm>
        <a:graphic>
          <a:graphicData uri="http://schemas.openxmlformats.org/drawingml/2006/table">
            <a:tbl>
              <a:tblPr/>
              <a:tblGrid>
                <a:gridCol w="3494252">
                  <a:extLst>
                    <a:ext uri="{9D8B030D-6E8A-4147-A177-3AD203B41FA5}">
                      <a16:colId xmlns:a16="http://schemas.microsoft.com/office/drawing/2014/main" val="1578071512"/>
                    </a:ext>
                  </a:extLst>
                </a:gridCol>
                <a:gridCol w="1105886">
                  <a:extLst>
                    <a:ext uri="{9D8B030D-6E8A-4147-A177-3AD203B41FA5}">
                      <a16:colId xmlns:a16="http://schemas.microsoft.com/office/drawing/2014/main" val="2404437698"/>
                    </a:ext>
                  </a:extLst>
                </a:gridCol>
                <a:gridCol w="1105886">
                  <a:extLst>
                    <a:ext uri="{9D8B030D-6E8A-4147-A177-3AD203B41FA5}">
                      <a16:colId xmlns:a16="http://schemas.microsoft.com/office/drawing/2014/main" val="2152635659"/>
                    </a:ext>
                  </a:extLst>
                </a:gridCol>
              </a:tblGrid>
              <a:tr h="336282">
                <a:tc>
                  <a:txBody>
                    <a:bodyPr/>
                    <a:lstStyle/>
                    <a:p>
                      <a:pPr algn="l" rtl="0" fontAlgn="ctr"/>
                      <a:r>
                        <a:rPr lang="en-IN" sz="1400" b="1" i="0" u="none" strike="noStrike" dirty="0">
                          <a:solidFill>
                            <a:srgbClr val="FFFFFF"/>
                          </a:solidFill>
                          <a:effectLst/>
                          <a:latin typeface="+mn-lt"/>
                        </a:rPr>
                        <a:t>Assets (in ₹ </a:t>
                      </a:r>
                      <a:r>
                        <a:rPr lang="en-IN" sz="1400" b="1" i="0" u="none" strike="noStrike" dirty="0" err="1">
                          <a:solidFill>
                            <a:srgbClr val="FFFFFF"/>
                          </a:solidFill>
                          <a:effectLst/>
                          <a:latin typeface="+mn-lt"/>
                        </a:rPr>
                        <a:t>Crs</a:t>
                      </a:r>
                      <a:r>
                        <a:rPr lang="en-IN" sz="1400" b="1" i="0" u="none" strike="noStrike" dirty="0">
                          <a:solidFill>
                            <a:srgbClr val="FFFFFF"/>
                          </a:solidFill>
                          <a:effectLst/>
                          <a:latin typeface="+mn-lt"/>
                        </a:rPr>
                        <a:t>)</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5922"/>
                    </a:solidFill>
                  </a:tcPr>
                </a:tc>
                <a:tc>
                  <a:txBody>
                    <a:bodyPr/>
                    <a:lstStyle/>
                    <a:p>
                      <a:pPr algn="ctr" rtl="0" fontAlgn="ctr"/>
                      <a:r>
                        <a:rPr lang="en-IN" sz="1400" b="1" i="0" u="none" strike="noStrike" dirty="0">
                          <a:solidFill>
                            <a:srgbClr val="FFFFFF"/>
                          </a:solidFill>
                          <a:effectLst/>
                          <a:latin typeface="+mn-lt"/>
                        </a:rPr>
                        <a:t>Mar-23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5922"/>
                    </a:solidFill>
                  </a:tcPr>
                </a:tc>
                <a:tc>
                  <a:txBody>
                    <a:bodyPr/>
                    <a:lstStyle/>
                    <a:p>
                      <a:pPr algn="ctr" rtl="0" fontAlgn="ctr"/>
                      <a:r>
                        <a:rPr lang="en-IN" sz="1400" b="1" i="0" u="none" strike="noStrike" dirty="0">
                          <a:solidFill>
                            <a:srgbClr val="FFFFFF"/>
                          </a:solidFill>
                          <a:effectLst/>
                          <a:latin typeface="+mn-lt"/>
                        </a:rPr>
                        <a:t>Mar-22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5922"/>
                    </a:solidFill>
                  </a:tcPr>
                </a:tc>
                <a:extLst>
                  <a:ext uri="{0D108BD9-81ED-4DB2-BD59-A6C34878D82A}">
                    <a16:rowId xmlns:a16="http://schemas.microsoft.com/office/drawing/2014/main" val="388057134"/>
                  </a:ext>
                </a:extLst>
              </a:tr>
              <a:tr h="336282">
                <a:tc>
                  <a:txBody>
                    <a:bodyPr/>
                    <a:lstStyle/>
                    <a:p>
                      <a:pPr algn="l" rtl="0" fontAlgn="b"/>
                      <a:r>
                        <a:rPr lang="en-IN" sz="1400" b="1" i="0" u="none" strike="noStrike" dirty="0">
                          <a:solidFill>
                            <a:srgbClr val="000000"/>
                          </a:solidFill>
                          <a:effectLst/>
                          <a:latin typeface="+mn-lt"/>
                        </a:rPr>
                        <a:t>Non - Current Assets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rtl="0" fontAlgn="ctr"/>
                      <a:r>
                        <a:rPr lang="en-IN" sz="1400" b="1" i="0" u="none" strike="noStrike" dirty="0">
                          <a:solidFill>
                            <a:srgbClr val="000000"/>
                          </a:solidFill>
                          <a:effectLst/>
                          <a:latin typeface="Calibri" panose="020F0502020204030204" pitchFamily="34" charset="0"/>
                        </a:rPr>
                        <a:t>87.23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rtl="0" fontAlgn="ctr"/>
                      <a:r>
                        <a:rPr lang="en-IN" sz="1400" b="1" i="0" u="none" strike="noStrike" dirty="0">
                          <a:solidFill>
                            <a:srgbClr val="000000"/>
                          </a:solidFill>
                          <a:effectLst/>
                          <a:latin typeface="Calibri" panose="020F0502020204030204" pitchFamily="34" charset="0"/>
                        </a:rPr>
                        <a:t>79.78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3588169491"/>
                  </a:ext>
                </a:extLst>
              </a:tr>
              <a:tr h="336282">
                <a:tc>
                  <a:txBody>
                    <a:bodyPr/>
                    <a:lstStyle/>
                    <a:p>
                      <a:pPr algn="l" rtl="0" fontAlgn="b"/>
                      <a:r>
                        <a:rPr lang="en-IN" sz="1400" b="0" i="0" u="none" strike="noStrike" dirty="0">
                          <a:solidFill>
                            <a:srgbClr val="000000"/>
                          </a:solidFill>
                          <a:effectLst/>
                          <a:latin typeface="+mn-lt"/>
                        </a:rPr>
                        <a:t>Property Plant &amp; Equipment's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 76.45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0" i="0" u="none" strike="noStrike" dirty="0">
                          <a:solidFill>
                            <a:srgbClr val="000000"/>
                          </a:solidFill>
                          <a:effectLst/>
                          <a:latin typeface="Calibri" panose="020F0502020204030204" pitchFamily="34" charset="0"/>
                        </a:rPr>
                        <a:t>78.71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073496"/>
                  </a:ext>
                </a:extLst>
              </a:tr>
              <a:tr h="336282">
                <a:tc>
                  <a:txBody>
                    <a:bodyPr/>
                    <a:lstStyle/>
                    <a:p>
                      <a:pPr algn="l" rtl="0" fontAlgn="b"/>
                      <a:r>
                        <a:rPr lang="en-IN" sz="1400" b="0" i="0" u="none" strike="noStrike" dirty="0">
                          <a:solidFill>
                            <a:srgbClr val="000000"/>
                          </a:solidFill>
                          <a:effectLst/>
                          <a:latin typeface="+mn-lt"/>
                        </a:rPr>
                        <a:t>Capital Work in Progress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8.30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0" i="0" u="none" strike="noStrike" dirty="0">
                          <a:solidFill>
                            <a:srgbClr val="000000"/>
                          </a:solidFill>
                          <a:effectLst/>
                          <a:latin typeface="Calibri" panose="020F0502020204030204" pitchFamily="34" charset="0"/>
                        </a:rPr>
                        <a:t> 0.00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5272244"/>
                  </a:ext>
                </a:extLst>
              </a:tr>
              <a:tr h="336282">
                <a:tc>
                  <a:txBody>
                    <a:bodyPr/>
                    <a:lstStyle/>
                    <a:p>
                      <a:pPr algn="l" rtl="0" fontAlgn="b"/>
                      <a:r>
                        <a:rPr lang="en-IN" sz="1400" b="0" i="0" u="none" strike="noStrike" dirty="0">
                          <a:solidFill>
                            <a:srgbClr val="000000"/>
                          </a:solidFill>
                          <a:effectLst/>
                          <a:latin typeface="+mn-lt"/>
                        </a:rPr>
                        <a:t>Investments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1.29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0" i="0" u="none" strike="noStrike" dirty="0">
                          <a:solidFill>
                            <a:srgbClr val="000000"/>
                          </a:solidFill>
                          <a:effectLst/>
                          <a:latin typeface="Calibri" panose="020F050202020403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3012379"/>
                  </a:ext>
                </a:extLst>
              </a:tr>
              <a:tr h="336282">
                <a:tc>
                  <a:txBody>
                    <a:bodyPr/>
                    <a:lstStyle/>
                    <a:p>
                      <a:pPr algn="l" rtl="0" fontAlgn="b"/>
                      <a:r>
                        <a:rPr lang="en-IN" sz="1400" b="0" i="0" u="none" strike="noStrike" dirty="0">
                          <a:solidFill>
                            <a:srgbClr val="000000"/>
                          </a:solidFill>
                          <a:effectLst/>
                          <a:latin typeface="+mn-lt"/>
                        </a:rPr>
                        <a:t>Loans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1.20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0" i="0" u="none" strike="noStrike" dirty="0">
                          <a:solidFill>
                            <a:srgbClr val="000000"/>
                          </a:solidFill>
                          <a:effectLst/>
                          <a:latin typeface="Calibri" panose="020F0502020204030204" pitchFamily="34" charset="0"/>
                        </a:rPr>
                        <a:t>1.06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7106889"/>
                  </a:ext>
                </a:extLst>
              </a:tr>
              <a:tr h="336282">
                <a:tc>
                  <a:txBody>
                    <a:bodyPr/>
                    <a:lstStyle/>
                    <a:p>
                      <a:pPr algn="l" rtl="0" fontAlgn="b"/>
                      <a:r>
                        <a:rPr lang="en-IN" sz="1400" b="1" i="0" u="none" strike="noStrike" dirty="0">
                          <a:solidFill>
                            <a:srgbClr val="000000"/>
                          </a:solidFill>
                          <a:effectLst/>
                          <a:latin typeface="+mn-lt"/>
                        </a:rPr>
                        <a:t>Current Assets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rtl="0" fontAlgn="ctr"/>
                      <a:r>
                        <a:rPr lang="en-IN" sz="1400" b="1" i="0" u="none" strike="noStrike" dirty="0">
                          <a:solidFill>
                            <a:srgbClr val="000000"/>
                          </a:solidFill>
                          <a:effectLst/>
                          <a:latin typeface="Calibri" panose="020F0502020204030204" pitchFamily="34" charset="0"/>
                        </a:rPr>
                        <a:t>86.30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rtl="0" fontAlgn="ctr"/>
                      <a:r>
                        <a:rPr lang="en-IN" sz="1400" b="1" i="0" u="none" strike="noStrike" dirty="0">
                          <a:solidFill>
                            <a:srgbClr val="000000"/>
                          </a:solidFill>
                          <a:effectLst/>
                          <a:latin typeface="Calibri" panose="020F0502020204030204" pitchFamily="34" charset="0"/>
                        </a:rPr>
                        <a:t>83.56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235353736"/>
                  </a:ext>
                </a:extLst>
              </a:tr>
              <a:tr h="336282">
                <a:tc>
                  <a:txBody>
                    <a:bodyPr/>
                    <a:lstStyle/>
                    <a:p>
                      <a:pPr algn="l" rtl="0" fontAlgn="b"/>
                      <a:r>
                        <a:rPr lang="en-IN" sz="1400" b="0" i="0" u="none" strike="noStrike" dirty="0">
                          <a:solidFill>
                            <a:srgbClr val="000000"/>
                          </a:solidFill>
                          <a:effectLst/>
                          <a:latin typeface="+mn-lt"/>
                        </a:rPr>
                        <a:t>Inventories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21.64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0" i="0" u="none" strike="noStrike" dirty="0">
                          <a:solidFill>
                            <a:srgbClr val="000000"/>
                          </a:solidFill>
                          <a:effectLst/>
                          <a:latin typeface="Calibri" panose="020F0502020204030204" pitchFamily="34" charset="0"/>
                        </a:rPr>
                        <a:t>21.22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924435"/>
                  </a:ext>
                </a:extLst>
              </a:tr>
              <a:tr h="336282">
                <a:tc>
                  <a:txBody>
                    <a:bodyPr/>
                    <a:lstStyle/>
                    <a:p>
                      <a:pPr algn="l" rtl="0" fontAlgn="b"/>
                      <a:r>
                        <a:rPr lang="en-IN" sz="1400" b="0" i="0" u="none" strike="noStrike" dirty="0">
                          <a:solidFill>
                            <a:srgbClr val="000000"/>
                          </a:solidFill>
                          <a:effectLst/>
                          <a:latin typeface="+mn-lt"/>
                        </a:rPr>
                        <a:t>Financial Assets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5059593"/>
                  </a:ext>
                </a:extLst>
              </a:tr>
              <a:tr h="336282">
                <a:tc>
                  <a:txBody>
                    <a:bodyPr/>
                    <a:lstStyle/>
                    <a:p>
                      <a:pPr algn="l" rtl="0" fontAlgn="b"/>
                      <a:r>
                        <a:rPr lang="en-IN" sz="1400" b="0" i="0" u="none" strike="noStrike" dirty="0">
                          <a:solidFill>
                            <a:srgbClr val="000000"/>
                          </a:solidFill>
                          <a:effectLst/>
                          <a:latin typeface="+mn-lt"/>
                        </a:rPr>
                        <a:t>(</a:t>
                      </a:r>
                      <a:r>
                        <a:rPr lang="en-IN" sz="1400" b="0" i="0" u="none" strike="noStrike" dirty="0" err="1">
                          <a:solidFill>
                            <a:srgbClr val="000000"/>
                          </a:solidFill>
                          <a:effectLst/>
                          <a:latin typeface="+mn-lt"/>
                        </a:rPr>
                        <a:t>i</a:t>
                      </a:r>
                      <a:r>
                        <a:rPr lang="en-IN" sz="1400" b="0" i="0" u="none" strike="noStrike" dirty="0">
                          <a:solidFill>
                            <a:srgbClr val="000000"/>
                          </a:solidFill>
                          <a:effectLst/>
                          <a:latin typeface="+mn-lt"/>
                        </a:rPr>
                        <a:t>)Trade receivables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49.71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0" i="0" u="none" strike="noStrike" dirty="0">
                          <a:solidFill>
                            <a:srgbClr val="000000"/>
                          </a:solidFill>
                          <a:effectLst/>
                          <a:latin typeface="Calibri" panose="020F0502020204030204" pitchFamily="34" charset="0"/>
                        </a:rPr>
                        <a:t>50.97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0637135"/>
                  </a:ext>
                </a:extLst>
              </a:tr>
              <a:tr h="336282">
                <a:tc>
                  <a:txBody>
                    <a:bodyPr/>
                    <a:lstStyle/>
                    <a:p>
                      <a:pPr algn="l" rtl="0" fontAlgn="b"/>
                      <a:r>
                        <a:rPr lang="en-US" sz="1400" b="0" i="0" u="none" strike="noStrike" dirty="0">
                          <a:solidFill>
                            <a:srgbClr val="000000"/>
                          </a:solidFill>
                          <a:effectLst/>
                          <a:latin typeface="+mn-lt"/>
                        </a:rPr>
                        <a:t>(ii)Cash and cash equivalents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 11.37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0" i="0" u="none" strike="noStrike" dirty="0">
                          <a:solidFill>
                            <a:srgbClr val="000000"/>
                          </a:solidFill>
                          <a:effectLst/>
                          <a:latin typeface="Calibri" panose="020F0502020204030204" pitchFamily="34" charset="0"/>
                        </a:rPr>
                        <a:t>7.02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8044291"/>
                  </a:ext>
                </a:extLst>
              </a:tr>
              <a:tr h="336282">
                <a:tc>
                  <a:txBody>
                    <a:bodyPr/>
                    <a:lstStyle/>
                    <a:p>
                      <a:pPr algn="l" rtl="0" fontAlgn="b"/>
                      <a:r>
                        <a:rPr lang="en-US" sz="1400" b="0" i="0" u="none" strike="noStrike" dirty="0">
                          <a:solidFill>
                            <a:srgbClr val="000000"/>
                          </a:solidFill>
                          <a:effectLst/>
                          <a:latin typeface="+mn-lt"/>
                        </a:rPr>
                        <a:t>(iii)Bank balances other than (ii) above</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1.79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0" i="0" u="none" strike="noStrike" dirty="0">
                          <a:solidFill>
                            <a:srgbClr val="000000"/>
                          </a:solidFill>
                          <a:effectLst/>
                          <a:latin typeface="Calibri" panose="020F0502020204030204" pitchFamily="34" charset="0"/>
                        </a:rPr>
                        <a:t>1.76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0425494"/>
                  </a:ext>
                </a:extLst>
              </a:tr>
              <a:tr h="336282">
                <a:tc>
                  <a:txBody>
                    <a:bodyPr/>
                    <a:lstStyle/>
                    <a:p>
                      <a:pPr algn="l" rtl="0" fontAlgn="b"/>
                      <a:r>
                        <a:rPr lang="en-IN" sz="1400" b="0" i="0" u="none" strike="noStrike" dirty="0">
                          <a:solidFill>
                            <a:srgbClr val="000000"/>
                          </a:solidFill>
                          <a:effectLst/>
                          <a:latin typeface="+mn-lt"/>
                        </a:rPr>
                        <a:t>(iv) Loans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1.08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0" i="0" u="none" strike="noStrike" dirty="0">
                          <a:solidFill>
                            <a:srgbClr val="000000"/>
                          </a:solidFill>
                          <a:effectLst/>
                          <a:latin typeface="Calibri" panose="020F0502020204030204" pitchFamily="34" charset="0"/>
                        </a:rPr>
                        <a:t>1.64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7890856"/>
                  </a:ext>
                </a:extLst>
              </a:tr>
              <a:tr h="336282">
                <a:tc>
                  <a:txBody>
                    <a:bodyPr/>
                    <a:lstStyle/>
                    <a:p>
                      <a:pPr algn="l" rtl="0" fontAlgn="b"/>
                      <a:r>
                        <a:rPr lang="en-IN" sz="1400" b="0" i="0" u="none" strike="noStrike" dirty="0">
                          <a:solidFill>
                            <a:srgbClr val="000000"/>
                          </a:solidFill>
                          <a:effectLst/>
                          <a:latin typeface="+mn-lt"/>
                        </a:rPr>
                        <a:t>Other Current Assets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0.70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0" i="0" u="none" strike="noStrike" dirty="0">
                          <a:solidFill>
                            <a:srgbClr val="000000"/>
                          </a:solidFill>
                          <a:effectLst/>
                          <a:latin typeface="Calibri" panose="020F0502020204030204" pitchFamily="34" charset="0"/>
                        </a:rPr>
                        <a:t>0.94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4417806"/>
                  </a:ext>
                </a:extLst>
              </a:tr>
              <a:tr h="336282">
                <a:tc>
                  <a:txBody>
                    <a:bodyPr/>
                    <a:lstStyle/>
                    <a:p>
                      <a:pPr algn="l" rtl="0" fontAlgn="b"/>
                      <a:r>
                        <a:rPr lang="en-IN" sz="1400" b="1" i="0" u="none" strike="noStrike" dirty="0">
                          <a:solidFill>
                            <a:srgbClr val="000000"/>
                          </a:solidFill>
                          <a:effectLst/>
                          <a:latin typeface="+mn-lt"/>
                        </a:rPr>
                        <a:t>Total Assets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rtl="0" fontAlgn="ctr"/>
                      <a:r>
                        <a:rPr lang="en-IN" sz="1400" b="1" i="0" u="none" strike="noStrike" dirty="0">
                          <a:solidFill>
                            <a:srgbClr val="000000"/>
                          </a:solidFill>
                          <a:effectLst/>
                          <a:latin typeface="Calibri" panose="020F0502020204030204" pitchFamily="34" charset="0"/>
                        </a:rPr>
                        <a:t>173.54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rtl="0" fontAlgn="ctr"/>
                      <a:r>
                        <a:rPr lang="en-IN" sz="1400" b="1" i="0" u="none" strike="noStrike" dirty="0">
                          <a:solidFill>
                            <a:srgbClr val="000000"/>
                          </a:solidFill>
                          <a:effectLst/>
                          <a:latin typeface="Calibri" panose="020F0502020204030204" pitchFamily="34" charset="0"/>
                        </a:rPr>
                        <a:t> 163.33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2919571188"/>
                  </a:ext>
                </a:extLst>
              </a:tr>
            </a:tbl>
          </a:graphicData>
        </a:graphic>
      </p:graphicFrame>
      <p:graphicFrame>
        <p:nvGraphicFramePr>
          <p:cNvPr id="9" name="Table 8">
            <a:extLst>
              <a:ext uri="{FF2B5EF4-FFF2-40B4-BE49-F238E27FC236}">
                <a16:creationId xmlns:a16="http://schemas.microsoft.com/office/drawing/2014/main" id="{8D5E74FD-78EA-B322-E8A2-630C2E755544}"/>
              </a:ext>
            </a:extLst>
          </p:cNvPr>
          <p:cNvGraphicFramePr>
            <a:graphicFrameLocks noGrp="1"/>
          </p:cNvGraphicFramePr>
          <p:nvPr>
            <p:extLst>
              <p:ext uri="{D42A27DB-BD31-4B8C-83A1-F6EECF244321}">
                <p14:modId xmlns:p14="http://schemas.microsoft.com/office/powerpoint/2010/main" val="336558312"/>
              </p:ext>
            </p:extLst>
          </p:nvPr>
        </p:nvGraphicFramePr>
        <p:xfrm>
          <a:off x="6312798" y="1026366"/>
          <a:ext cx="5706022" cy="5044230"/>
        </p:xfrm>
        <a:graphic>
          <a:graphicData uri="http://schemas.openxmlformats.org/drawingml/2006/table">
            <a:tbl>
              <a:tblPr/>
              <a:tblGrid>
                <a:gridCol w="3658823">
                  <a:extLst>
                    <a:ext uri="{9D8B030D-6E8A-4147-A177-3AD203B41FA5}">
                      <a16:colId xmlns:a16="http://schemas.microsoft.com/office/drawing/2014/main" val="3955395323"/>
                    </a:ext>
                  </a:extLst>
                </a:gridCol>
                <a:gridCol w="1045378">
                  <a:extLst>
                    <a:ext uri="{9D8B030D-6E8A-4147-A177-3AD203B41FA5}">
                      <a16:colId xmlns:a16="http://schemas.microsoft.com/office/drawing/2014/main" val="2270774555"/>
                    </a:ext>
                  </a:extLst>
                </a:gridCol>
                <a:gridCol w="1001821">
                  <a:extLst>
                    <a:ext uri="{9D8B030D-6E8A-4147-A177-3AD203B41FA5}">
                      <a16:colId xmlns:a16="http://schemas.microsoft.com/office/drawing/2014/main" val="1992194216"/>
                    </a:ext>
                  </a:extLst>
                </a:gridCol>
              </a:tblGrid>
              <a:tr h="336282">
                <a:tc>
                  <a:txBody>
                    <a:bodyPr/>
                    <a:lstStyle/>
                    <a:p>
                      <a:pPr algn="l" rtl="0" fontAlgn="ctr"/>
                      <a:r>
                        <a:rPr lang="en-IN" sz="1400" b="1" i="0" u="none" strike="noStrike" dirty="0">
                          <a:solidFill>
                            <a:srgbClr val="FFFFFF"/>
                          </a:solidFill>
                          <a:effectLst/>
                          <a:latin typeface="+mn-lt"/>
                        </a:rPr>
                        <a:t>Equity &amp; Liabilities (in ₹ </a:t>
                      </a:r>
                      <a:r>
                        <a:rPr lang="en-IN" sz="1400" b="1" i="0" u="none" strike="noStrike" dirty="0" err="1">
                          <a:solidFill>
                            <a:srgbClr val="FFFFFF"/>
                          </a:solidFill>
                          <a:effectLst/>
                          <a:latin typeface="+mn-lt"/>
                        </a:rPr>
                        <a:t>Crs</a:t>
                      </a:r>
                      <a:r>
                        <a:rPr lang="en-IN" sz="1400" b="1" i="0" u="none" strike="noStrike" dirty="0">
                          <a:solidFill>
                            <a:srgbClr val="FFFFFF"/>
                          </a:solidFill>
                          <a:effectLst/>
                          <a:latin typeface="+mn-lt"/>
                        </a:rPr>
                        <a:t>)</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592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N" sz="1400" b="1" i="0" u="none" strike="noStrike" dirty="0">
                          <a:solidFill>
                            <a:srgbClr val="FFFFFF"/>
                          </a:solidFill>
                          <a:effectLst/>
                          <a:latin typeface="+mn-lt"/>
                        </a:rPr>
                        <a:t>Mar-23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5922"/>
                    </a:solidFill>
                  </a:tcPr>
                </a:tc>
                <a:tc>
                  <a:txBody>
                    <a:bodyPr/>
                    <a:lstStyle/>
                    <a:p>
                      <a:pPr algn="ctr" rtl="0" fontAlgn="ctr"/>
                      <a:r>
                        <a:rPr lang="en-IN" sz="1400" b="1" i="0" u="none" strike="noStrike" dirty="0">
                          <a:solidFill>
                            <a:srgbClr val="FFFFFF"/>
                          </a:solidFill>
                          <a:effectLst/>
                          <a:latin typeface="+mn-lt"/>
                        </a:rPr>
                        <a:t>Mar-22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5922"/>
                    </a:solidFill>
                  </a:tcPr>
                </a:tc>
                <a:extLst>
                  <a:ext uri="{0D108BD9-81ED-4DB2-BD59-A6C34878D82A}">
                    <a16:rowId xmlns:a16="http://schemas.microsoft.com/office/drawing/2014/main" val="441814062"/>
                  </a:ext>
                </a:extLst>
              </a:tr>
              <a:tr h="336282">
                <a:tc>
                  <a:txBody>
                    <a:bodyPr/>
                    <a:lstStyle/>
                    <a:p>
                      <a:pPr algn="l" rtl="0" fontAlgn="b"/>
                      <a:r>
                        <a:rPr lang="en-IN" sz="1400" b="1" i="0" u="none" strike="noStrike" dirty="0">
                          <a:solidFill>
                            <a:srgbClr val="000000"/>
                          </a:solidFill>
                          <a:effectLst/>
                          <a:latin typeface="+mn-lt"/>
                        </a:rPr>
                        <a:t>Total Equity</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rtl="0" fontAlgn="b"/>
                      <a:r>
                        <a:rPr lang="en-IN" sz="1400" b="1" i="0" u="none" strike="noStrike" dirty="0">
                          <a:solidFill>
                            <a:srgbClr val="000000"/>
                          </a:solidFill>
                          <a:effectLst/>
                          <a:latin typeface="Calibri" panose="020F0502020204030204" pitchFamily="34" charset="0"/>
                        </a:rPr>
                        <a:t>133.32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rtl="0" fontAlgn="b"/>
                      <a:r>
                        <a:rPr lang="en-IN" sz="1400" b="1" i="0" u="none" strike="noStrike" dirty="0">
                          <a:solidFill>
                            <a:srgbClr val="000000"/>
                          </a:solidFill>
                          <a:effectLst/>
                          <a:latin typeface="Calibri" panose="020F0502020204030204" pitchFamily="34" charset="0"/>
                        </a:rPr>
                        <a:t>111.98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733629253"/>
                  </a:ext>
                </a:extLst>
              </a:tr>
              <a:tr h="336282">
                <a:tc>
                  <a:txBody>
                    <a:bodyPr/>
                    <a:lstStyle/>
                    <a:p>
                      <a:pPr algn="l" rtl="0" fontAlgn="b"/>
                      <a:r>
                        <a:rPr lang="en-IN" sz="1400" b="0" i="0" u="none" strike="noStrike" dirty="0">
                          <a:solidFill>
                            <a:srgbClr val="000000"/>
                          </a:solidFill>
                          <a:effectLst/>
                          <a:latin typeface="+mn-lt"/>
                        </a:rPr>
                        <a:t>Share Capital</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5.60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IN" sz="1400" b="0" i="0" u="none" strike="noStrike" dirty="0">
                          <a:solidFill>
                            <a:srgbClr val="000000"/>
                          </a:solidFill>
                          <a:effectLst/>
                          <a:latin typeface="Calibri" panose="020F0502020204030204" pitchFamily="34" charset="0"/>
                        </a:rPr>
                        <a:t>5.60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2175998"/>
                  </a:ext>
                </a:extLst>
              </a:tr>
              <a:tr h="336282">
                <a:tc>
                  <a:txBody>
                    <a:bodyPr/>
                    <a:lstStyle/>
                    <a:p>
                      <a:pPr algn="l" rtl="0" fontAlgn="b"/>
                      <a:r>
                        <a:rPr lang="en-IN" sz="1400" b="0" i="0" u="none" strike="noStrike" dirty="0">
                          <a:solidFill>
                            <a:srgbClr val="000000"/>
                          </a:solidFill>
                          <a:effectLst/>
                          <a:latin typeface="+mn-lt"/>
                        </a:rPr>
                        <a:t>Reserves &amp; Surplus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127.72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IN" sz="1400" b="0" i="0" u="none" strike="noStrike" dirty="0">
                          <a:solidFill>
                            <a:srgbClr val="000000"/>
                          </a:solidFill>
                          <a:effectLst/>
                          <a:latin typeface="Calibri" panose="020F0502020204030204" pitchFamily="34" charset="0"/>
                        </a:rPr>
                        <a:t>106.38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0682571"/>
                  </a:ext>
                </a:extLst>
              </a:tr>
              <a:tr h="336282">
                <a:tc>
                  <a:txBody>
                    <a:bodyPr/>
                    <a:lstStyle/>
                    <a:p>
                      <a:pPr algn="l" rtl="0" fontAlgn="b"/>
                      <a:r>
                        <a:rPr lang="en-IN" sz="1400" b="1" i="0" u="none" strike="noStrike" dirty="0">
                          <a:solidFill>
                            <a:srgbClr val="000000"/>
                          </a:solidFill>
                          <a:effectLst/>
                          <a:latin typeface="+mn-lt"/>
                        </a:rPr>
                        <a:t>Non-Current Liabilities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rtl="0" fontAlgn="b"/>
                      <a:r>
                        <a:rPr lang="en-IN" sz="1400" b="1" i="0" u="none" strike="noStrike" dirty="0">
                          <a:solidFill>
                            <a:srgbClr val="000000"/>
                          </a:solidFill>
                          <a:effectLst/>
                          <a:latin typeface="Calibri" panose="020F0502020204030204" pitchFamily="34" charset="0"/>
                        </a:rPr>
                        <a:t>9.46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rtl="0" fontAlgn="b"/>
                      <a:r>
                        <a:rPr lang="en-IN" sz="1400" b="1" i="0" u="none" strike="noStrike" dirty="0">
                          <a:solidFill>
                            <a:srgbClr val="000000"/>
                          </a:solidFill>
                          <a:effectLst/>
                          <a:latin typeface="Calibri" panose="020F0502020204030204" pitchFamily="34" charset="0"/>
                        </a:rPr>
                        <a:t>10.93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1301420839"/>
                  </a:ext>
                </a:extLst>
              </a:tr>
              <a:tr h="336282">
                <a:tc>
                  <a:txBody>
                    <a:bodyPr/>
                    <a:lstStyle/>
                    <a:p>
                      <a:pPr algn="l" rtl="0" fontAlgn="b"/>
                      <a:r>
                        <a:rPr lang="en-IN" sz="1400" b="0" i="0" u="none" strike="noStrike" dirty="0">
                          <a:solidFill>
                            <a:srgbClr val="000000"/>
                          </a:solidFill>
                          <a:effectLst/>
                          <a:latin typeface="+mn-lt"/>
                        </a:rPr>
                        <a:t>Financial Liabilities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3528347"/>
                  </a:ext>
                </a:extLst>
              </a:tr>
              <a:tr h="336282">
                <a:tc>
                  <a:txBody>
                    <a:bodyPr/>
                    <a:lstStyle/>
                    <a:p>
                      <a:pPr algn="l" rtl="0" fontAlgn="b"/>
                      <a:r>
                        <a:rPr lang="en-IN" sz="1400" b="0" i="0" u="none" strike="noStrike" dirty="0">
                          <a:solidFill>
                            <a:srgbClr val="000000"/>
                          </a:solidFill>
                          <a:effectLst/>
                          <a:latin typeface="+mn-lt"/>
                        </a:rPr>
                        <a:t>(</a:t>
                      </a:r>
                      <a:r>
                        <a:rPr lang="en-IN" sz="1400" b="0" i="0" u="none" strike="noStrike" dirty="0" err="1">
                          <a:solidFill>
                            <a:srgbClr val="000000"/>
                          </a:solidFill>
                          <a:effectLst/>
                          <a:latin typeface="+mn-lt"/>
                        </a:rPr>
                        <a:t>i</a:t>
                      </a:r>
                      <a:r>
                        <a:rPr lang="en-IN" sz="1400" b="0" i="0" u="none" strike="noStrike" dirty="0">
                          <a:solidFill>
                            <a:srgbClr val="000000"/>
                          </a:solidFill>
                          <a:effectLst/>
                          <a:latin typeface="+mn-lt"/>
                        </a:rPr>
                        <a:t>) Borrowings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5.79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IN" sz="1400" b="0" i="0" u="none" strike="noStrike" dirty="0">
                          <a:solidFill>
                            <a:srgbClr val="000000"/>
                          </a:solidFill>
                          <a:effectLst/>
                          <a:latin typeface="Calibri" panose="020F0502020204030204" pitchFamily="34" charset="0"/>
                        </a:rPr>
                        <a:t>6.64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0627050"/>
                  </a:ext>
                </a:extLst>
              </a:tr>
              <a:tr h="336282">
                <a:tc>
                  <a:txBody>
                    <a:bodyPr/>
                    <a:lstStyle/>
                    <a:p>
                      <a:pPr algn="l" rtl="0" fontAlgn="b"/>
                      <a:r>
                        <a:rPr lang="en-IN" sz="1400" b="0" i="0" u="none" strike="noStrike" dirty="0">
                          <a:solidFill>
                            <a:srgbClr val="000000"/>
                          </a:solidFill>
                          <a:effectLst/>
                          <a:latin typeface="+mn-lt"/>
                        </a:rPr>
                        <a:t>Deferred Tax Liabilities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3.67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IN" sz="1400" b="0" i="0" u="none" strike="noStrike" dirty="0">
                          <a:solidFill>
                            <a:srgbClr val="000000"/>
                          </a:solidFill>
                          <a:effectLst/>
                          <a:latin typeface="Calibri" panose="020F0502020204030204" pitchFamily="34" charset="0"/>
                        </a:rPr>
                        <a:t>4.28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7324556"/>
                  </a:ext>
                </a:extLst>
              </a:tr>
              <a:tr h="336282">
                <a:tc>
                  <a:txBody>
                    <a:bodyPr/>
                    <a:lstStyle/>
                    <a:p>
                      <a:pPr algn="l" rtl="0" fontAlgn="b"/>
                      <a:r>
                        <a:rPr lang="en-IN" sz="1400" b="1" i="0" u="none" strike="noStrike" dirty="0">
                          <a:solidFill>
                            <a:srgbClr val="000000"/>
                          </a:solidFill>
                          <a:effectLst/>
                          <a:latin typeface="+mn-lt"/>
                        </a:rPr>
                        <a:t>Current Liabilities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rtl="0" fontAlgn="b"/>
                      <a:r>
                        <a:rPr lang="en-IN" sz="1400" b="1" i="0" u="none" strike="noStrike" dirty="0">
                          <a:solidFill>
                            <a:srgbClr val="000000"/>
                          </a:solidFill>
                          <a:effectLst/>
                          <a:latin typeface="Calibri" panose="020F0502020204030204" pitchFamily="34" charset="0"/>
                        </a:rPr>
                        <a:t> 30.76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rtl="0" fontAlgn="b"/>
                      <a:r>
                        <a:rPr lang="en-IN" sz="1400" b="1" i="0" u="none" strike="noStrike" dirty="0">
                          <a:solidFill>
                            <a:srgbClr val="000000"/>
                          </a:solidFill>
                          <a:effectLst/>
                          <a:latin typeface="Calibri" panose="020F0502020204030204" pitchFamily="34" charset="0"/>
                        </a:rPr>
                        <a:t>40.42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3364907530"/>
                  </a:ext>
                </a:extLst>
              </a:tr>
              <a:tr h="336282">
                <a:tc>
                  <a:txBody>
                    <a:bodyPr/>
                    <a:lstStyle/>
                    <a:p>
                      <a:pPr algn="l" rtl="0" fontAlgn="b"/>
                      <a:r>
                        <a:rPr lang="en-IN" sz="1400" b="0" i="0" u="none" strike="noStrike" dirty="0">
                          <a:solidFill>
                            <a:srgbClr val="000000"/>
                          </a:solidFill>
                          <a:effectLst/>
                          <a:latin typeface="+mn-lt"/>
                        </a:rPr>
                        <a:t>Financial Liabilities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3374767"/>
                  </a:ext>
                </a:extLst>
              </a:tr>
              <a:tr h="336282">
                <a:tc>
                  <a:txBody>
                    <a:bodyPr/>
                    <a:lstStyle/>
                    <a:p>
                      <a:pPr marL="285750" indent="-285750" algn="l" rtl="0" fontAlgn="b">
                        <a:buAutoNum type="romanLcParenBoth"/>
                      </a:pPr>
                      <a:r>
                        <a:rPr lang="en-IN" sz="1400" b="0" i="0" u="none" strike="noStrike" dirty="0">
                          <a:solidFill>
                            <a:srgbClr val="000000"/>
                          </a:solidFill>
                          <a:effectLst/>
                          <a:latin typeface="+mn-lt"/>
                        </a:rPr>
                        <a:t>Borrowings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8.85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IN" sz="1400" b="0" i="0" u="none" strike="noStrike" dirty="0">
                          <a:solidFill>
                            <a:srgbClr val="000000"/>
                          </a:solidFill>
                          <a:effectLst/>
                          <a:latin typeface="Calibri" panose="020F0502020204030204" pitchFamily="34" charset="0"/>
                        </a:rPr>
                        <a:t>16.64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669677"/>
                  </a:ext>
                </a:extLst>
              </a:tr>
              <a:tr h="336282">
                <a:tc>
                  <a:txBody>
                    <a:bodyPr/>
                    <a:lstStyle/>
                    <a:p>
                      <a:pPr algn="l" rtl="0" fontAlgn="b"/>
                      <a:r>
                        <a:rPr lang="en-IN" sz="1400" b="0" i="0" u="none" strike="noStrike" dirty="0">
                          <a:solidFill>
                            <a:srgbClr val="000000"/>
                          </a:solidFill>
                          <a:effectLst/>
                          <a:latin typeface="+mn-lt"/>
                        </a:rPr>
                        <a:t>(ii) Trade Payables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12.56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IN" sz="1400" b="0" i="0" u="none" strike="noStrike" dirty="0">
                          <a:solidFill>
                            <a:srgbClr val="000000"/>
                          </a:solidFill>
                          <a:effectLst/>
                          <a:latin typeface="Calibri" panose="020F0502020204030204" pitchFamily="34" charset="0"/>
                        </a:rPr>
                        <a:t>13.19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8114893"/>
                  </a:ext>
                </a:extLst>
              </a:tr>
              <a:tr h="336282">
                <a:tc>
                  <a:txBody>
                    <a:bodyPr/>
                    <a:lstStyle/>
                    <a:p>
                      <a:pPr algn="l" rtl="0" fontAlgn="b"/>
                      <a:r>
                        <a:rPr lang="en-IN" sz="1400" b="0" i="0" u="none" strike="noStrike" dirty="0">
                          <a:solidFill>
                            <a:srgbClr val="000000"/>
                          </a:solidFill>
                          <a:effectLst/>
                          <a:latin typeface="+mn-lt"/>
                        </a:rPr>
                        <a:t>(iii) Other Financial Liabilities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7.35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IN" sz="1400" b="0" i="0" u="none" strike="noStrike" dirty="0">
                          <a:solidFill>
                            <a:srgbClr val="000000"/>
                          </a:solidFill>
                          <a:effectLst/>
                          <a:latin typeface="Calibri" panose="020F0502020204030204" pitchFamily="34" charset="0"/>
                        </a:rPr>
                        <a:t>8.94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6270318"/>
                  </a:ext>
                </a:extLst>
              </a:tr>
              <a:tr h="336282">
                <a:tc>
                  <a:txBody>
                    <a:bodyPr/>
                    <a:lstStyle/>
                    <a:p>
                      <a:pPr algn="l" rtl="0" fontAlgn="b"/>
                      <a:r>
                        <a:rPr lang="en-IN" sz="1400" b="0" i="0" u="none" strike="noStrike" dirty="0">
                          <a:solidFill>
                            <a:srgbClr val="000000"/>
                          </a:solidFill>
                          <a:effectLst/>
                          <a:latin typeface="+mn-lt"/>
                        </a:rPr>
                        <a:t>Other Current Liabilities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1.99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IN" sz="1400" b="0" i="0" u="none" strike="noStrike" dirty="0">
                          <a:solidFill>
                            <a:srgbClr val="000000"/>
                          </a:solidFill>
                          <a:effectLst/>
                          <a:latin typeface="Calibri" panose="020F0502020204030204" pitchFamily="34" charset="0"/>
                        </a:rPr>
                        <a:t>1.65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1018950"/>
                  </a:ext>
                </a:extLst>
              </a:tr>
              <a:tr h="336282">
                <a:tc>
                  <a:txBody>
                    <a:bodyPr/>
                    <a:lstStyle/>
                    <a:p>
                      <a:pPr algn="l" rtl="0" fontAlgn="b"/>
                      <a:r>
                        <a:rPr lang="en-IN" sz="1400" b="1" i="0" u="none" strike="noStrike" dirty="0">
                          <a:solidFill>
                            <a:srgbClr val="000000"/>
                          </a:solidFill>
                          <a:effectLst/>
                          <a:latin typeface="+mn-lt"/>
                        </a:rPr>
                        <a:t>Total Equity &amp; Liabilities</a:t>
                      </a:r>
                    </a:p>
                  </a:txBody>
                  <a:tcPr marL="7200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rtl="0" fontAlgn="b"/>
                      <a:r>
                        <a:rPr lang="en-IN" sz="1400" b="1" i="0" u="none" strike="noStrike" dirty="0">
                          <a:solidFill>
                            <a:srgbClr val="000000"/>
                          </a:solidFill>
                          <a:effectLst/>
                          <a:latin typeface="Calibri" panose="020F0502020204030204" pitchFamily="34" charset="0"/>
                        </a:rPr>
                        <a:t>173.54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rtl="0" fontAlgn="b"/>
                      <a:r>
                        <a:rPr lang="en-IN" sz="1400" b="1" i="0" u="none" strike="noStrike" dirty="0">
                          <a:solidFill>
                            <a:srgbClr val="000000"/>
                          </a:solidFill>
                          <a:effectLst/>
                          <a:latin typeface="Calibri" panose="020F0502020204030204" pitchFamily="34" charset="0"/>
                        </a:rPr>
                        <a:t>163.33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488239201"/>
                  </a:ext>
                </a:extLst>
              </a:tr>
            </a:tbl>
          </a:graphicData>
        </a:graphic>
      </p:graphicFrame>
      <p:sp>
        <p:nvSpPr>
          <p:cNvPr id="4" name="Slide Number Placeholder 3">
            <a:extLst>
              <a:ext uri="{FF2B5EF4-FFF2-40B4-BE49-F238E27FC236}">
                <a16:creationId xmlns:a16="http://schemas.microsoft.com/office/drawing/2014/main" id="{189AF533-B99F-87CB-77BD-3FE3BD6D8692}"/>
              </a:ext>
            </a:extLst>
          </p:cNvPr>
          <p:cNvSpPr>
            <a:spLocks noGrp="1"/>
          </p:cNvSpPr>
          <p:nvPr>
            <p:ph type="sldNum" sz="quarter" idx="12"/>
          </p:nvPr>
        </p:nvSpPr>
        <p:spPr/>
        <p:txBody>
          <a:bodyPr/>
          <a:lstStyle/>
          <a:p>
            <a:fld id="{B2E900CB-CECB-4A6E-B4E0-9522E21C9B47}" type="slidenum">
              <a:rPr lang="en-IN" smtClean="0"/>
              <a:t>14</a:t>
            </a:fld>
            <a:endParaRPr lang="en-IN" dirty="0"/>
          </a:p>
        </p:txBody>
      </p:sp>
    </p:spTree>
    <p:extLst>
      <p:ext uri="{BB962C8B-B14F-4D97-AF65-F5344CB8AC3E}">
        <p14:creationId xmlns:p14="http://schemas.microsoft.com/office/powerpoint/2010/main" val="1188083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5DADF82-1BC8-8D1A-2D41-B2E572DBBFF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3"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F5DADF82-1BC8-8D1A-2D41-B2E572DBBFF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F3D628-DEBB-4F88-AB9D-ACECD07D370F}"/>
              </a:ext>
            </a:extLst>
          </p:cNvPr>
          <p:cNvSpPr>
            <a:spLocks noGrp="1"/>
          </p:cNvSpPr>
          <p:nvPr>
            <p:ph type="title"/>
          </p:nvPr>
        </p:nvSpPr>
        <p:spPr/>
        <p:txBody>
          <a:bodyPr vert="horz"/>
          <a:lstStyle/>
          <a:p>
            <a:r>
              <a:rPr lang="en-IN" dirty="0"/>
              <a:t>Consolidated Cash Flow Statement</a:t>
            </a:r>
          </a:p>
        </p:txBody>
      </p:sp>
      <p:graphicFrame>
        <p:nvGraphicFramePr>
          <p:cNvPr id="6" name="Table 5">
            <a:extLst>
              <a:ext uri="{FF2B5EF4-FFF2-40B4-BE49-F238E27FC236}">
                <a16:creationId xmlns:a16="http://schemas.microsoft.com/office/drawing/2014/main" id="{52D311C1-B074-FEDF-0F08-226C6694B9EC}"/>
              </a:ext>
            </a:extLst>
          </p:cNvPr>
          <p:cNvGraphicFramePr>
            <a:graphicFrameLocks noGrp="1"/>
          </p:cNvGraphicFramePr>
          <p:nvPr>
            <p:extLst>
              <p:ext uri="{D42A27DB-BD31-4B8C-83A1-F6EECF244321}">
                <p14:modId xmlns:p14="http://schemas.microsoft.com/office/powerpoint/2010/main" val="2736046883"/>
              </p:ext>
            </p:extLst>
          </p:nvPr>
        </p:nvGraphicFramePr>
        <p:xfrm>
          <a:off x="275303" y="1258530"/>
          <a:ext cx="11690555" cy="4473678"/>
        </p:xfrm>
        <a:graphic>
          <a:graphicData uri="http://schemas.openxmlformats.org/drawingml/2006/table">
            <a:tbl>
              <a:tblPr/>
              <a:tblGrid>
                <a:gridCol w="6676103">
                  <a:extLst>
                    <a:ext uri="{9D8B030D-6E8A-4147-A177-3AD203B41FA5}">
                      <a16:colId xmlns:a16="http://schemas.microsoft.com/office/drawing/2014/main" val="213435042"/>
                    </a:ext>
                  </a:extLst>
                </a:gridCol>
                <a:gridCol w="2507226">
                  <a:extLst>
                    <a:ext uri="{9D8B030D-6E8A-4147-A177-3AD203B41FA5}">
                      <a16:colId xmlns:a16="http://schemas.microsoft.com/office/drawing/2014/main" val="1297766234"/>
                    </a:ext>
                  </a:extLst>
                </a:gridCol>
                <a:gridCol w="2507226">
                  <a:extLst>
                    <a:ext uri="{9D8B030D-6E8A-4147-A177-3AD203B41FA5}">
                      <a16:colId xmlns:a16="http://schemas.microsoft.com/office/drawing/2014/main" val="2832549773"/>
                    </a:ext>
                  </a:extLst>
                </a:gridCol>
              </a:tblGrid>
              <a:tr h="406698">
                <a:tc>
                  <a:txBody>
                    <a:bodyPr/>
                    <a:lstStyle/>
                    <a:p>
                      <a:pPr algn="l" rtl="0" fontAlgn="ctr"/>
                      <a:r>
                        <a:rPr lang="en-IN" sz="1400" b="1" i="0" u="none" strike="noStrike" dirty="0">
                          <a:solidFill>
                            <a:srgbClr val="FFFFFF"/>
                          </a:solidFill>
                          <a:effectLst/>
                          <a:latin typeface="Calibri" panose="020F0502020204030204" pitchFamily="34" charset="0"/>
                        </a:rPr>
                        <a:t>Particulars (in ₹ </a:t>
                      </a:r>
                      <a:r>
                        <a:rPr lang="en-IN" sz="1400" b="1" i="0" u="none" strike="noStrike" dirty="0" err="1">
                          <a:solidFill>
                            <a:srgbClr val="FFFFFF"/>
                          </a:solidFill>
                          <a:effectLst/>
                          <a:latin typeface="Calibri" panose="020F0502020204030204" pitchFamily="34" charset="0"/>
                        </a:rPr>
                        <a:t>Crs</a:t>
                      </a:r>
                      <a:r>
                        <a:rPr lang="en-IN" sz="1400" b="1" i="0" u="none" strike="noStrike" dirty="0">
                          <a:solidFill>
                            <a:srgbClr val="FFFFFF"/>
                          </a:solidFill>
                          <a:effectLst/>
                          <a:latin typeface="Calibri" panose="020F0502020204030204" pitchFamily="34" charset="0"/>
                        </a:rPr>
                        <a:t>)</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5922"/>
                    </a:solidFill>
                  </a:tcPr>
                </a:tc>
                <a:tc>
                  <a:txBody>
                    <a:bodyPr/>
                    <a:lstStyle/>
                    <a:p>
                      <a:pPr algn="ctr" rtl="0" fontAlgn="ctr"/>
                      <a:r>
                        <a:rPr lang="en-IN" sz="1400" b="1" i="0" u="none" strike="noStrike" dirty="0">
                          <a:solidFill>
                            <a:srgbClr val="FFFFFF"/>
                          </a:solidFill>
                          <a:effectLst/>
                          <a:latin typeface="Calibri" panose="020F0502020204030204" pitchFamily="34" charset="0"/>
                        </a:rPr>
                        <a:t>FY23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5922"/>
                    </a:solidFill>
                  </a:tcPr>
                </a:tc>
                <a:tc>
                  <a:txBody>
                    <a:bodyPr/>
                    <a:lstStyle/>
                    <a:p>
                      <a:pPr algn="ctr" rtl="0" fontAlgn="ctr"/>
                      <a:r>
                        <a:rPr lang="en-IN" sz="1400" b="1" i="0" u="none" strike="noStrike" dirty="0">
                          <a:solidFill>
                            <a:srgbClr val="FFFFFF"/>
                          </a:solidFill>
                          <a:effectLst/>
                          <a:latin typeface="Calibri" panose="020F0502020204030204" pitchFamily="34" charset="0"/>
                        </a:rPr>
                        <a:t>FY22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5922"/>
                    </a:solidFill>
                  </a:tcPr>
                </a:tc>
                <a:extLst>
                  <a:ext uri="{0D108BD9-81ED-4DB2-BD59-A6C34878D82A}">
                    <a16:rowId xmlns:a16="http://schemas.microsoft.com/office/drawing/2014/main" val="1448892982"/>
                  </a:ext>
                </a:extLst>
              </a:tr>
              <a:tr h="406698">
                <a:tc>
                  <a:txBody>
                    <a:bodyPr/>
                    <a:lstStyle/>
                    <a:p>
                      <a:pPr algn="l" rtl="0" fontAlgn="ctr"/>
                      <a:r>
                        <a:rPr lang="en-IN" sz="1400" b="0" i="0" u="none" strike="noStrike" dirty="0">
                          <a:solidFill>
                            <a:srgbClr val="000000"/>
                          </a:solidFill>
                          <a:effectLst/>
                          <a:latin typeface="Calibri" panose="020F0502020204030204" pitchFamily="34" charset="0"/>
                        </a:rPr>
                        <a:t>Net Profit after Tax</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32.54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24.47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379183"/>
                  </a:ext>
                </a:extLst>
              </a:tr>
              <a:tr h="406698">
                <a:tc>
                  <a:txBody>
                    <a:bodyPr/>
                    <a:lstStyle/>
                    <a:p>
                      <a:pPr algn="l" rtl="0" fontAlgn="ctr"/>
                      <a:r>
                        <a:rPr lang="en-US" sz="1400" b="0" i="0" u="none" strike="noStrike">
                          <a:solidFill>
                            <a:srgbClr val="000000"/>
                          </a:solidFill>
                          <a:effectLst/>
                          <a:latin typeface="Calibri" panose="020F0502020204030204" pitchFamily="34" charset="0"/>
                        </a:rPr>
                        <a:t>Adjustments for: Non -Cash Items / Other Investment or Financial Items </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9.66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9.68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2788431"/>
                  </a:ext>
                </a:extLst>
              </a:tr>
              <a:tr h="406698">
                <a:tc>
                  <a:txBody>
                    <a:bodyPr/>
                    <a:lstStyle/>
                    <a:p>
                      <a:pPr algn="l" rtl="0" fontAlgn="ctr"/>
                      <a:r>
                        <a:rPr lang="en-US" sz="1400" b="1" i="0" u="none" strike="noStrike" dirty="0">
                          <a:solidFill>
                            <a:srgbClr val="000000"/>
                          </a:solidFill>
                          <a:effectLst/>
                          <a:latin typeface="Calibri" panose="020F0502020204030204" pitchFamily="34" charset="0"/>
                        </a:rPr>
                        <a:t>Operating profit before working capital changes</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IN" sz="1400" b="1" i="0" u="none" strike="noStrike" dirty="0">
                          <a:solidFill>
                            <a:srgbClr val="000000"/>
                          </a:solidFill>
                          <a:effectLst/>
                          <a:latin typeface="Calibri" panose="020F0502020204030204" pitchFamily="34" charset="0"/>
                        </a:rPr>
                        <a:t>42.20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IN" sz="1400" b="1" i="0" u="none" strike="noStrike" dirty="0">
                          <a:solidFill>
                            <a:srgbClr val="000000"/>
                          </a:solidFill>
                          <a:effectLst/>
                          <a:latin typeface="Calibri" panose="020F0502020204030204" pitchFamily="34" charset="0"/>
                        </a:rPr>
                        <a:t>34.16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341175203"/>
                  </a:ext>
                </a:extLst>
              </a:tr>
              <a:tr h="406698">
                <a:tc>
                  <a:txBody>
                    <a:bodyPr/>
                    <a:lstStyle/>
                    <a:p>
                      <a:pPr algn="l" rtl="0" fontAlgn="ctr"/>
                      <a:r>
                        <a:rPr lang="en-IN" sz="1400" b="0" i="0" u="none" strike="noStrike" dirty="0">
                          <a:solidFill>
                            <a:srgbClr val="000000"/>
                          </a:solidFill>
                          <a:effectLst/>
                          <a:latin typeface="Calibri" panose="020F0502020204030204" pitchFamily="34" charset="0"/>
                        </a:rPr>
                        <a:t>Changes in working capital</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7.89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-9.94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0304057"/>
                  </a:ext>
                </a:extLst>
              </a:tr>
              <a:tr h="406698">
                <a:tc>
                  <a:txBody>
                    <a:bodyPr/>
                    <a:lstStyle/>
                    <a:p>
                      <a:pPr algn="l" rtl="0" fontAlgn="ctr"/>
                      <a:r>
                        <a:rPr lang="en-US" sz="1400" b="1" i="0" u="none" strike="noStrike" dirty="0">
                          <a:solidFill>
                            <a:srgbClr val="000000"/>
                          </a:solidFill>
                          <a:effectLst/>
                          <a:latin typeface="Calibri" panose="020F0502020204030204" pitchFamily="34" charset="0"/>
                        </a:rPr>
                        <a:t>Net Cash from Operating Activities</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IN" sz="1400" b="1" i="0" u="none" strike="noStrike" dirty="0">
                          <a:solidFill>
                            <a:srgbClr val="000000"/>
                          </a:solidFill>
                          <a:effectLst/>
                          <a:latin typeface="Calibri" panose="020F0502020204030204" pitchFamily="34" charset="0"/>
                        </a:rPr>
                        <a:t>50.09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IN" sz="1400" b="1" i="0" u="none" strike="noStrike" dirty="0">
                          <a:solidFill>
                            <a:srgbClr val="000000"/>
                          </a:solidFill>
                          <a:effectLst/>
                          <a:latin typeface="Calibri" panose="020F0502020204030204" pitchFamily="34" charset="0"/>
                        </a:rPr>
                        <a:t>24.22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882807299"/>
                  </a:ext>
                </a:extLst>
              </a:tr>
              <a:tr h="406698">
                <a:tc>
                  <a:txBody>
                    <a:bodyPr/>
                    <a:lstStyle/>
                    <a:p>
                      <a:pPr algn="l" rtl="0" fontAlgn="ctr"/>
                      <a:r>
                        <a:rPr lang="en-US" sz="1400" b="1" i="0" u="none" strike="noStrike" dirty="0">
                          <a:solidFill>
                            <a:srgbClr val="000000"/>
                          </a:solidFill>
                          <a:effectLst/>
                          <a:latin typeface="Calibri" panose="020F0502020204030204" pitchFamily="34" charset="0"/>
                        </a:rPr>
                        <a:t>Net Cash from Investing Activities</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IN" sz="1400" b="1" i="0" u="none" strike="noStrike" dirty="0">
                          <a:solidFill>
                            <a:srgbClr val="000000"/>
                          </a:solidFill>
                          <a:effectLst/>
                          <a:latin typeface="Calibri" panose="020F0502020204030204" pitchFamily="34" charset="0"/>
                        </a:rPr>
                        <a:t>-22.95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IN" sz="1400" b="1" i="0" u="none" strike="noStrike" dirty="0">
                          <a:solidFill>
                            <a:srgbClr val="000000"/>
                          </a:solidFill>
                          <a:effectLst/>
                          <a:latin typeface="Calibri" panose="020F0502020204030204" pitchFamily="34" charset="0"/>
                        </a:rPr>
                        <a:t>-3.49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385937894"/>
                  </a:ext>
                </a:extLst>
              </a:tr>
              <a:tr h="406698">
                <a:tc>
                  <a:txBody>
                    <a:bodyPr/>
                    <a:lstStyle/>
                    <a:p>
                      <a:pPr algn="l" rtl="0" fontAlgn="ctr"/>
                      <a:r>
                        <a:rPr lang="en-US" sz="1400" b="1" i="0" u="none" strike="noStrike" dirty="0">
                          <a:solidFill>
                            <a:srgbClr val="000000"/>
                          </a:solidFill>
                          <a:effectLst/>
                          <a:latin typeface="Calibri" panose="020F0502020204030204" pitchFamily="34" charset="0"/>
                        </a:rPr>
                        <a:t>Net Cash from Financing Activities</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IN" sz="1400" b="1" i="0" u="none" strike="noStrike" dirty="0">
                          <a:solidFill>
                            <a:srgbClr val="000000"/>
                          </a:solidFill>
                          <a:effectLst/>
                          <a:latin typeface="Calibri" panose="020F0502020204030204" pitchFamily="34" charset="0"/>
                        </a:rPr>
                        <a:t>-22.76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IN" sz="1400" b="1" i="0" u="none" strike="noStrike" dirty="0">
                          <a:solidFill>
                            <a:srgbClr val="000000"/>
                          </a:solidFill>
                          <a:effectLst/>
                          <a:latin typeface="Calibri" panose="020F0502020204030204" pitchFamily="34" charset="0"/>
                        </a:rPr>
                        <a:t>-19.70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206527529"/>
                  </a:ext>
                </a:extLst>
              </a:tr>
              <a:tr h="406698">
                <a:tc>
                  <a:txBody>
                    <a:bodyPr/>
                    <a:lstStyle/>
                    <a:p>
                      <a:pPr algn="l" rtl="0" fontAlgn="ctr"/>
                      <a:r>
                        <a:rPr lang="en-US" sz="1400" b="0" i="0" u="none" strike="noStrike" dirty="0">
                          <a:solidFill>
                            <a:srgbClr val="000000"/>
                          </a:solidFill>
                          <a:effectLst/>
                          <a:latin typeface="Calibri" panose="020F0502020204030204" pitchFamily="34" charset="0"/>
                        </a:rPr>
                        <a:t>Net Decrease in Cash and Cash equivalents</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4.38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1.04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848220"/>
                  </a:ext>
                </a:extLst>
              </a:tr>
              <a:tr h="406698">
                <a:tc>
                  <a:txBody>
                    <a:bodyPr/>
                    <a:lstStyle/>
                    <a:p>
                      <a:pPr algn="l" rtl="0" fontAlgn="ctr"/>
                      <a:r>
                        <a:rPr lang="en-US" sz="1400" b="0" i="0" u="none" strike="noStrike" dirty="0">
                          <a:solidFill>
                            <a:srgbClr val="000000"/>
                          </a:solidFill>
                          <a:effectLst/>
                          <a:latin typeface="Calibri" panose="020F0502020204030204" pitchFamily="34" charset="0"/>
                        </a:rPr>
                        <a:t>Add: Cash &amp; Cash equivalents at the beginning of the period</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8.79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0" u="none" strike="noStrike" dirty="0">
                          <a:solidFill>
                            <a:srgbClr val="000000"/>
                          </a:solidFill>
                          <a:effectLst/>
                          <a:latin typeface="Calibri" panose="020F0502020204030204" pitchFamily="34" charset="0"/>
                        </a:rPr>
                        <a:t>7.75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4898291"/>
                  </a:ext>
                </a:extLst>
              </a:tr>
              <a:tr h="406698">
                <a:tc>
                  <a:txBody>
                    <a:bodyPr/>
                    <a:lstStyle/>
                    <a:p>
                      <a:pPr algn="l" rtl="0" fontAlgn="ctr"/>
                      <a:r>
                        <a:rPr lang="en-US" sz="1400" b="1" i="0" u="none" strike="noStrike" dirty="0">
                          <a:solidFill>
                            <a:srgbClr val="000000"/>
                          </a:solidFill>
                          <a:effectLst/>
                          <a:latin typeface="Calibri" panose="020F0502020204030204" pitchFamily="34" charset="0"/>
                        </a:rPr>
                        <a:t>Cash &amp; Cash equivalents at the end of the period</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IN" sz="1400" b="1" i="0" u="none" strike="noStrike" dirty="0">
                          <a:solidFill>
                            <a:srgbClr val="000000"/>
                          </a:solidFill>
                          <a:effectLst/>
                          <a:latin typeface="Calibri" panose="020F0502020204030204" pitchFamily="34" charset="0"/>
                        </a:rPr>
                        <a:t>13.17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IN" sz="1400" b="1" i="0" u="none" strike="noStrike" dirty="0">
                          <a:solidFill>
                            <a:srgbClr val="000000"/>
                          </a:solidFill>
                          <a:effectLst/>
                          <a:latin typeface="Calibri" panose="020F0502020204030204" pitchFamily="34" charset="0"/>
                        </a:rPr>
                        <a:t>8.79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408183795"/>
                  </a:ext>
                </a:extLst>
              </a:tr>
            </a:tbl>
          </a:graphicData>
        </a:graphic>
      </p:graphicFrame>
      <p:sp>
        <p:nvSpPr>
          <p:cNvPr id="3" name="Slide Number Placeholder 2">
            <a:extLst>
              <a:ext uri="{FF2B5EF4-FFF2-40B4-BE49-F238E27FC236}">
                <a16:creationId xmlns:a16="http://schemas.microsoft.com/office/drawing/2014/main" id="{B861DE1E-9E1F-67B2-9C29-4285F59F8BF8}"/>
              </a:ext>
            </a:extLst>
          </p:cNvPr>
          <p:cNvSpPr>
            <a:spLocks noGrp="1"/>
          </p:cNvSpPr>
          <p:nvPr>
            <p:ph type="sldNum" sz="quarter" idx="12"/>
          </p:nvPr>
        </p:nvSpPr>
        <p:spPr/>
        <p:txBody>
          <a:bodyPr/>
          <a:lstStyle/>
          <a:p>
            <a:fld id="{B2E900CB-CECB-4A6E-B4E0-9522E21C9B47}" type="slidenum">
              <a:rPr lang="en-IN" smtClean="0"/>
              <a:t>15</a:t>
            </a:fld>
            <a:endParaRPr lang="en-IN" dirty="0"/>
          </a:p>
        </p:txBody>
      </p:sp>
    </p:spTree>
    <p:extLst>
      <p:ext uri="{BB962C8B-B14F-4D97-AF65-F5344CB8AC3E}">
        <p14:creationId xmlns:p14="http://schemas.microsoft.com/office/powerpoint/2010/main" val="2237563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111D09-FFEE-F821-2D1B-C340A0903FFC}"/>
              </a:ext>
            </a:extLst>
          </p:cNvPr>
          <p:cNvSpPr txBox="1"/>
          <p:nvPr/>
        </p:nvSpPr>
        <p:spPr>
          <a:xfrm>
            <a:off x="6902245" y="1067164"/>
            <a:ext cx="5250426" cy="1200329"/>
          </a:xfrm>
          <a:prstGeom prst="rect">
            <a:avLst/>
          </a:prstGeom>
          <a:noFill/>
        </p:spPr>
        <p:txBody>
          <a:bodyPr wrap="square" rtlCol="0">
            <a:spAutoFit/>
          </a:bodyPr>
          <a:lstStyle/>
          <a:p>
            <a:pPr algn="ctr"/>
            <a:r>
              <a:rPr lang="en-IN" sz="3600" dirty="0">
                <a:solidFill>
                  <a:schemeClr val="bg1"/>
                </a:solidFill>
                <a:ea typeface="Cambria" panose="02040503050406030204" pitchFamily="18" charset="0"/>
              </a:rPr>
              <a:t>About</a:t>
            </a:r>
          </a:p>
          <a:p>
            <a:pPr algn="ctr"/>
            <a:r>
              <a:rPr lang="en-IN" sz="3600" dirty="0">
                <a:solidFill>
                  <a:schemeClr val="bg1"/>
                </a:solidFill>
                <a:ea typeface="Cambria" panose="02040503050406030204" pitchFamily="18" charset="0"/>
              </a:rPr>
              <a:t>Menon Bearings</a:t>
            </a:r>
          </a:p>
        </p:txBody>
      </p:sp>
      <p:pic>
        <p:nvPicPr>
          <p:cNvPr id="2" name="Picture 14" descr="Finance Background Images | Free Vectors, Stock Photos &amp; PSD">
            <a:extLst>
              <a:ext uri="{FF2B5EF4-FFF2-40B4-BE49-F238E27FC236}">
                <a16:creationId xmlns:a16="http://schemas.microsoft.com/office/drawing/2014/main" id="{0F6AD90F-58D6-81A2-512C-97F587880D5A}"/>
              </a:ext>
            </a:extLst>
          </p:cNvPr>
          <p:cNvPicPr>
            <a:picLocks noChangeAspect="1" noChangeArrowheads="1"/>
          </p:cNvPicPr>
          <p:nvPr/>
        </p:nvPicPr>
        <p:blipFill rotWithShape="1">
          <a:blip r:embed="rId2">
            <a:duotone>
              <a:schemeClr val="accent2">
                <a:shade val="45000"/>
                <a:satMod val="135000"/>
              </a:schemeClr>
              <a:prstClr val="white"/>
            </a:duotone>
            <a:alphaModFix amt="30000"/>
            <a:extLst>
              <a:ext uri="{28A0092B-C50C-407E-A947-70E740481C1C}">
                <a14:useLocalDpi xmlns:a14="http://schemas.microsoft.com/office/drawing/2010/main" val="0"/>
              </a:ext>
            </a:extLst>
          </a:blip>
          <a:srcRect t="59068" r="43268"/>
          <a:stretch/>
        </p:blipFill>
        <p:spPr bwMode="auto">
          <a:xfrm>
            <a:off x="-9832" y="3868993"/>
            <a:ext cx="6040983" cy="29693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descr="Finance Background Images | Free Vectors, Stock Photos &amp; PSD">
            <a:extLst>
              <a:ext uri="{FF2B5EF4-FFF2-40B4-BE49-F238E27FC236}">
                <a16:creationId xmlns:a16="http://schemas.microsoft.com/office/drawing/2014/main" id="{B3B2FD60-AEE1-BB70-26D2-8B3A7BF1D2D5}"/>
              </a:ext>
            </a:extLst>
          </p:cNvPr>
          <p:cNvPicPr>
            <a:picLocks noChangeAspect="1" noChangeArrowheads="1"/>
          </p:cNvPicPr>
          <p:nvPr/>
        </p:nvPicPr>
        <p:blipFill rotWithShape="1">
          <a:blip r:embed="rId2">
            <a:duotone>
              <a:schemeClr val="accent2">
                <a:shade val="45000"/>
                <a:satMod val="135000"/>
              </a:schemeClr>
              <a:prstClr val="white"/>
            </a:duotone>
            <a:alphaModFix amt="30000"/>
            <a:extLst>
              <a:ext uri="{28A0092B-C50C-407E-A947-70E740481C1C}">
                <a14:useLocalDpi xmlns:a14="http://schemas.microsoft.com/office/drawing/2010/main" val="0"/>
              </a:ext>
            </a:extLst>
          </a:blip>
          <a:srcRect l="35161" r="1613" b="56702"/>
          <a:stretch/>
        </p:blipFill>
        <p:spPr bwMode="auto">
          <a:xfrm>
            <a:off x="6040983" y="3854245"/>
            <a:ext cx="6141184" cy="3013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key chain&#10;&#10;Description automatically generated with low confidence">
            <a:extLst>
              <a:ext uri="{FF2B5EF4-FFF2-40B4-BE49-F238E27FC236}">
                <a16:creationId xmlns:a16="http://schemas.microsoft.com/office/drawing/2014/main" id="{1F94D338-D971-502A-754F-657FAF48EB7A}"/>
              </a:ext>
            </a:extLst>
          </p:cNvPr>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1"/>
            <a:ext cx="6759798" cy="3868992"/>
          </a:xfrm>
          <a:prstGeom prst="rect">
            <a:avLst/>
          </a:prstGeom>
        </p:spPr>
      </p:pic>
    </p:spTree>
    <p:extLst>
      <p:ext uri="{BB962C8B-B14F-4D97-AF65-F5344CB8AC3E}">
        <p14:creationId xmlns:p14="http://schemas.microsoft.com/office/powerpoint/2010/main" val="3613252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 name="Object 100" hidden="1">
            <a:extLst>
              <a:ext uri="{FF2B5EF4-FFF2-40B4-BE49-F238E27FC236}">
                <a16:creationId xmlns:a16="http://schemas.microsoft.com/office/drawing/2014/main" id="{8B9DD573-496B-0BCE-C822-E1BF2A9FE0C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7" name="think-cell Slide" r:id="rId4" imgW="425" imgH="424" progId="TCLayout.ActiveDocument.1">
                  <p:embed/>
                </p:oleObj>
              </mc:Choice>
              <mc:Fallback>
                <p:oleObj name="think-cell Slide" r:id="rId4" imgW="425" imgH="424" progId="TCLayout.ActiveDocument.1">
                  <p:embed/>
                  <p:pic>
                    <p:nvPicPr>
                      <p:cNvPr id="101" name="Object 100" hidden="1">
                        <a:extLst>
                          <a:ext uri="{FF2B5EF4-FFF2-40B4-BE49-F238E27FC236}">
                            <a16:creationId xmlns:a16="http://schemas.microsoft.com/office/drawing/2014/main" id="{8B9DD573-496B-0BCE-C822-E1BF2A9FE0C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17" name="Group 116">
            <a:extLst>
              <a:ext uri="{FF2B5EF4-FFF2-40B4-BE49-F238E27FC236}">
                <a16:creationId xmlns:a16="http://schemas.microsoft.com/office/drawing/2014/main" id="{D23F6BC0-6E34-37A0-60B0-2A40BF88F39F}"/>
              </a:ext>
            </a:extLst>
          </p:cNvPr>
          <p:cNvGrpSpPr/>
          <p:nvPr/>
        </p:nvGrpSpPr>
        <p:grpSpPr>
          <a:xfrm>
            <a:off x="11035057" y="5075801"/>
            <a:ext cx="1039117" cy="790303"/>
            <a:chOff x="11084217" y="1906835"/>
            <a:chExt cx="1039117" cy="790303"/>
          </a:xfrm>
        </p:grpSpPr>
        <p:cxnSp>
          <p:nvCxnSpPr>
            <p:cNvPr id="118" name="Straight Connector 117">
              <a:extLst>
                <a:ext uri="{FF2B5EF4-FFF2-40B4-BE49-F238E27FC236}">
                  <a16:creationId xmlns:a16="http://schemas.microsoft.com/office/drawing/2014/main" id="{6D708FBA-3030-01AC-22AF-9FD7F6859E75}"/>
                </a:ext>
              </a:extLst>
            </p:cNvPr>
            <p:cNvCxnSpPr>
              <a:cxnSpLocks/>
            </p:cNvCxnSpPr>
            <p:nvPr/>
          </p:nvCxnSpPr>
          <p:spPr>
            <a:xfrm flipV="1">
              <a:off x="11084217" y="2301987"/>
              <a:ext cx="252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299EEB3C-AC56-2C0C-D4FC-E1071B13BE11}"/>
                </a:ext>
              </a:extLst>
            </p:cNvPr>
            <p:cNvGrpSpPr/>
            <p:nvPr/>
          </p:nvGrpSpPr>
          <p:grpSpPr>
            <a:xfrm>
              <a:off x="11333031" y="1906835"/>
              <a:ext cx="790303" cy="790303"/>
              <a:chOff x="11146216" y="2280461"/>
              <a:chExt cx="790303" cy="790303"/>
            </a:xfrm>
          </p:grpSpPr>
          <p:sp>
            <p:nvSpPr>
              <p:cNvPr id="120" name="Oval 119">
                <a:extLst>
                  <a:ext uri="{FF2B5EF4-FFF2-40B4-BE49-F238E27FC236}">
                    <a16:creationId xmlns:a16="http://schemas.microsoft.com/office/drawing/2014/main" id="{158A7848-5790-F275-B6C2-D86DA0F056DC}"/>
                  </a:ext>
                </a:extLst>
              </p:cNvPr>
              <p:cNvSpPr/>
              <p:nvPr/>
            </p:nvSpPr>
            <p:spPr>
              <a:xfrm>
                <a:off x="11146216" y="2280461"/>
                <a:ext cx="790303" cy="790303"/>
              </a:xfrm>
              <a:prstGeom prst="ellipse">
                <a:avLst/>
              </a:prstGeom>
              <a:solidFill>
                <a:srgbClr val="F2A16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lumOff val="25000"/>
                    </a:schemeClr>
                  </a:solidFill>
                </a:endParaRPr>
              </a:p>
            </p:txBody>
          </p:sp>
          <p:sp>
            <p:nvSpPr>
              <p:cNvPr id="121" name="TextBox 120">
                <a:extLst>
                  <a:ext uri="{FF2B5EF4-FFF2-40B4-BE49-F238E27FC236}">
                    <a16:creationId xmlns:a16="http://schemas.microsoft.com/office/drawing/2014/main" id="{54C41EAA-169B-1EC9-5AE5-A709D96AC78E}"/>
                  </a:ext>
                </a:extLst>
              </p:cNvPr>
              <p:cNvSpPr txBox="1"/>
              <p:nvPr/>
            </p:nvSpPr>
            <p:spPr>
              <a:xfrm>
                <a:off x="11195187" y="2461447"/>
                <a:ext cx="675185" cy="430887"/>
              </a:xfrm>
              <a:prstGeom prst="rect">
                <a:avLst/>
              </a:prstGeom>
              <a:noFill/>
              <a:ln>
                <a:noFill/>
              </a:ln>
            </p:spPr>
            <p:txBody>
              <a:bodyPr wrap="none" rtlCol="0">
                <a:spAutoFit/>
              </a:bodyPr>
              <a:lstStyle/>
              <a:p>
                <a:r>
                  <a:rPr lang="en-US" sz="2200" b="1" dirty="0">
                    <a:solidFill>
                      <a:srgbClr val="F05922"/>
                    </a:solidFill>
                    <a:cs typeface="Arial" panose="020B0604020202020204" pitchFamily="34" charset="0"/>
                  </a:rPr>
                  <a:t>30%</a:t>
                </a:r>
              </a:p>
            </p:txBody>
          </p:sp>
        </p:grpSp>
      </p:grpSp>
      <p:grpSp>
        <p:nvGrpSpPr>
          <p:cNvPr id="112" name="Group 111">
            <a:extLst>
              <a:ext uri="{FF2B5EF4-FFF2-40B4-BE49-F238E27FC236}">
                <a16:creationId xmlns:a16="http://schemas.microsoft.com/office/drawing/2014/main" id="{1A1F452D-8AA5-C6DF-2838-FD1EC3432055}"/>
              </a:ext>
            </a:extLst>
          </p:cNvPr>
          <p:cNvGrpSpPr/>
          <p:nvPr/>
        </p:nvGrpSpPr>
        <p:grpSpPr>
          <a:xfrm>
            <a:off x="11035057" y="3571981"/>
            <a:ext cx="1039117" cy="790303"/>
            <a:chOff x="11084217" y="1906835"/>
            <a:chExt cx="1039117" cy="790303"/>
          </a:xfrm>
        </p:grpSpPr>
        <p:cxnSp>
          <p:nvCxnSpPr>
            <p:cNvPr id="113" name="Straight Connector 112">
              <a:extLst>
                <a:ext uri="{FF2B5EF4-FFF2-40B4-BE49-F238E27FC236}">
                  <a16:creationId xmlns:a16="http://schemas.microsoft.com/office/drawing/2014/main" id="{80EBC059-ED43-23FC-E693-CBDB1F8B980F}"/>
                </a:ext>
              </a:extLst>
            </p:cNvPr>
            <p:cNvCxnSpPr>
              <a:cxnSpLocks/>
            </p:cNvCxnSpPr>
            <p:nvPr/>
          </p:nvCxnSpPr>
          <p:spPr>
            <a:xfrm flipV="1">
              <a:off x="11084217" y="2301987"/>
              <a:ext cx="252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01F70B09-F304-7CE8-BEE5-C491EEBA0D51}"/>
                </a:ext>
              </a:extLst>
            </p:cNvPr>
            <p:cNvGrpSpPr/>
            <p:nvPr/>
          </p:nvGrpSpPr>
          <p:grpSpPr>
            <a:xfrm>
              <a:off x="11333031" y="1906835"/>
              <a:ext cx="790303" cy="790303"/>
              <a:chOff x="11146216" y="2280461"/>
              <a:chExt cx="790303" cy="790303"/>
            </a:xfrm>
          </p:grpSpPr>
          <p:sp>
            <p:nvSpPr>
              <p:cNvPr id="115" name="Oval 114">
                <a:extLst>
                  <a:ext uri="{FF2B5EF4-FFF2-40B4-BE49-F238E27FC236}">
                    <a16:creationId xmlns:a16="http://schemas.microsoft.com/office/drawing/2014/main" id="{5B67EB9D-AA98-4FF2-BBE8-FA8C7958237D}"/>
                  </a:ext>
                </a:extLst>
              </p:cNvPr>
              <p:cNvSpPr/>
              <p:nvPr/>
            </p:nvSpPr>
            <p:spPr>
              <a:xfrm>
                <a:off x="11146216" y="2280461"/>
                <a:ext cx="790303" cy="790303"/>
              </a:xfrm>
              <a:prstGeom prst="ellipse">
                <a:avLst/>
              </a:prstGeom>
              <a:solidFill>
                <a:srgbClr val="F2A16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lumOff val="25000"/>
                    </a:schemeClr>
                  </a:solidFill>
                </a:endParaRPr>
              </a:p>
            </p:txBody>
          </p:sp>
          <p:sp>
            <p:nvSpPr>
              <p:cNvPr id="116" name="TextBox 115">
                <a:extLst>
                  <a:ext uri="{FF2B5EF4-FFF2-40B4-BE49-F238E27FC236}">
                    <a16:creationId xmlns:a16="http://schemas.microsoft.com/office/drawing/2014/main" id="{A7445656-65D1-C194-B553-0E50CE4ECC56}"/>
                  </a:ext>
                </a:extLst>
              </p:cNvPr>
              <p:cNvSpPr txBox="1"/>
              <p:nvPr/>
            </p:nvSpPr>
            <p:spPr>
              <a:xfrm>
                <a:off x="11155854" y="2481111"/>
                <a:ext cx="774571" cy="400110"/>
              </a:xfrm>
              <a:prstGeom prst="rect">
                <a:avLst/>
              </a:prstGeom>
              <a:noFill/>
              <a:ln>
                <a:noFill/>
              </a:ln>
            </p:spPr>
            <p:txBody>
              <a:bodyPr wrap="none" rtlCol="0">
                <a:spAutoFit/>
              </a:bodyPr>
              <a:lstStyle/>
              <a:p>
                <a:r>
                  <a:rPr lang="en-US" sz="2000" b="1" dirty="0">
                    <a:solidFill>
                      <a:srgbClr val="F05922"/>
                    </a:solidFill>
                    <a:cs typeface="Arial" panose="020B0604020202020204" pitchFamily="34" charset="0"/>
                  </a:rPr>
                  <a:t>73:27</a:t>
                </a:r>
              </a:p>
            </p:txBody>
          </p:sp>
        </p:grpSp>
      </p:grpSp>
      <p:grpSp>
        <p:nvGrpSpPr>
          <p:cNvPr id="111" name="Group 110">
            <a:extLst>
              <a:ext uri="{FF2B5EF4-FFF2-40B4-BE49-F238E27FC236}">
                <a16:creationId xmlns:a16="http://schemas.microsoft.com/office/drawing/2014/main" id="{B402E893-31D2-E681-4D8E-07B11A00042B}"/>
              </a:ext>
            </a:extLst>
          </p:cNvPr>
          <p:cNvGrpSpPr/>
          <p:nvPr/>
        </p:nvGrpSpPr>
        <p:grpSpPr>
          <a:xfrm>
            <a:off x="11035057" y="2094155"/>
            <a:ext cx="1039117" cy="790303"/>
            <a:chOff x="11084217" y="1906835"/>
            <a:chExt cx="1039117" cy="790303"/>
          </a:xfrm>
        </p:grpSpPr>
        <p:cxnSp>
          <p:nvCxnSpPr>
            <p:cNvPr id="102" name="Straight Connector 101">
              <a:extLst>
                <a:ext uri="{FF2B5EF4-FFF2-40B4-BE49-F238E27FC236}">
                  <a16:creationId xmlns:a16="http://schemas.microsoft.com/office/drawing/2014/main" id="{8B6D1752-7217-C605-7C6F-72979BA7C7B1}"/>
                </a:ext>
              </a:extLst>
            </p:cNvPr>
            <p:cNvCxnSpPr>
              <a:cxnSpLocks/>
            </p:cNvCxnSpPr>
            <p:nvPr/>
          </p:nvCxnSpPr>
          <p:spPr>
            <a:xfrm flipV="1">
              <a:off x="11084217" y="2301987"/>
              <a:ext cx="252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7C1A8CB5-7D81-869F-E0B1-5A567981801E}"/>
                </a:ext>
              </a:extLst>
            </p:cNvPr>
            <p:cNvGrpSpPr/>
            <p:nvPr/>
          </p:nvGrpSpPr>
          <p:grpSpPr>
            <a:xfrm>
              <a:off x="11333031" y="1906835"/>
              <a:ext cx="790303" cy="790303"/>
              <a:chOff x="11146216" y="2280461"/>
              <a:chExt cx="790303" cy="790303"/>
            </a:xfrm>
          </p:grpSpPr>
          <p:sp>
            <p:nvSpPr>
              <p:cNvPr id="89" name="Oval 88">
                <a:extLst>
                  <a:ext uri="{FF2B5EF4-FFF2-40B4-BE49-F238E27FC236}">
                    <a16:creationId xmlns:a16="http://schemas.microsoft.com/office/drawing/2014/main" id="{D6E69AD7-EBB7-506D-20EF-62661E40F105}"/>
                  </a:ext>
                </a:extLst>
              </p:cNvPr>
              <p:cNvSpPr/>
              <p:nvPr/>
            </p:nvSpPr>
            <p:spPr>
              <a:xfrm>
                <a:off x="11146216" y="2280461"/>
                <a:ext cx="790303" cy="790303"/>
              </a:xfrm>
              <a:prstGeom prst="ellipse">
                <a:avLst/>
              </a:prstGeom>
              <a:solidFill>
                <a:srgbClr val="F2A16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lumOff val="25000"/>
                    </a:schemeClr>
                  </a:solidFill>
                </a:endParaRPr>
              </a:p>
            </p:txBody>
          </p:sp>
          <p:sp>
            <p:nvSpPr>
              <p:cNvPr id="85" name="TextBox 84">
                <a:extLst>
                  <a:ext uri="{FF2B5EF4-FFF2-40B4-BE49-F238E27FC236}">
                    <a16:creationId xmlns:a16="http://schemas.microsoft.com/office/drawing/2014/main" id="{FFD93083-CDD4-DED2-5F60-005C744FF5D6}"/>
                  </a:ext>
                </a:extLst>
              </p:cNvPr>
              <p:cNvSpPr txBox="1"/>
              <p:nvPr/>
            </p:nvSpPr>
            <p:spPr>
              <a:xfrm>
                <a:off x="11372166" y="2422119"/>
                <a:ext cx="352982" cy="492443"/>
              </a:xfrm>
              <a:prstGeom prst="rect">
                <a:avLst/>
              </a:prstGeom>
              <a:noFill/>
              <a:ln>
                <a:noFill/>
              </a:ln>
            </p:spPr>
            <p:txBody>
              <a:bodyPr wrap="none" rtlCol="0">
                <a:spAutoFit/>
              </a:bodyPr>
              <a:lstStyle/>
              <a:p>
                <a:r>
                  <a:rPr lang="en-US" sz="2600" b="1" dirty="0">
                    <a:solidFill>
                      <a:srgbClr val="F05922"/>
                    </a:solidFill>
                    <a:cs typeface="Arial" panose="020B0604020202020204" pitchFamily="34" charset="0"/>
                  </a:rPr>
                  <a:t>4</a:t>
                </a:r>
              </a:p>
            </p:txBody>
          </p:sp>
        </p:grpSp>
      </p:grpSp>
      <p:sp>
        <p:nvSpPr>
          <p:cNvPr id="2" name="Title 1">
            <a:extLst>
              <a:ext uri="{FF2B5EF4-FFF2-40B4-BE49-F238E27FC236}">
                <a16:creationId xmlns:a16="http://schemas.microsoft.com/office/drawing/2014/main" id="{954B0A17-7090-6631-2449-1AC3D386B506}"/>
              </a:ext>
            </a:extLst>
          </p:cNvPr>
          <p:cNvSpPr>
            <a:spLocks noGrp="1"/>
          </p:cNvSpPr>
          <p:nvPr>
            <p:ph type="title"/>
          </p:nvPr>
        </p:nvSpPr>
        <p:spPr/>
        <p:txBody>
          <a:bodyPr vert="horz"/>
          <a:lstStyle/>
          <a:p>
            <a:r>
              <a:rPr lang="en-US" dirty="0">
                <a:solidFill>
                  <a:srgbClr val="F05922"/>
                </a:solidFill>
              </a:rPr>
              <a:t>About Menon Bearings</a:t>
            </a:r>
          </a:p>
        </p:txBody>
      </p:sp>
      <p:grpSp>
        <p:nvGrpSpPr>
          <p:cNvPr id="3" name="Group 2">
            <a:extLst>
              <a:ext uri="{FF2B5EF4-FFF2-40B4-BE49-F238E27FC236}">
                <a16:creationId xmlns:a16="http://schemas.microsoft.com/office/drawing/2014/main" id="{6AAFE8E5-3594-743D-E535-6617F40FAD29}"/>
              </a:ext>
            </a:extLst>
          </p:cNvPr>
          <p:cNvGrpSpPr/>
          <p:nvPr/>
        </p:nvGrpSpPr>
        <p:grpSpPr>
          <a:xfrm>
            <a:off x="0" y="3256443"/>
            <a:ext cx="8657236" cy="2816371"/>
            <a:chOff x="0" y="3630069"/>
            <a:chExt cx="8657236" cy="2816371"/>
          </a:xfrm>
        </p:grpSpPr>
        <p:sp>
          <p:nvSpPr>
            <p:cNvPr id="4" name="Rectangle: Rounded Corners 98">
              <a:extLst>
                <a:ext uri="{FF2B5EF4-FFF2-40B4-BE49-F238E27FC236}">
                  <a16:creationId xmlns:a16="http://schemas.microsoft.com/office/drawing/2014/main" id="{E1B5BFCB-D23D-BC5A-F066-9C41B36513A4}"/>
                </a:ext>
              </a:extLst>
            </p:cNvPr>
            <p:cNvSpPr/>
            <p:nvPr/>
          </p:nvSpPr>
          <p:spPr>
            <a:xfrm>
              <a:off x="2304929" y="3860485"/>
              <a:ext cx="6319138" cy="1222610"/>
            </a:xfrm>
            <a:custGeom>
              <a:avLst/>
              <a:gdLst>
                <a:gd name="connsiteX0" fmla="*/ 0 w 6664459"/>
                <a:gd name="connsiteY0" fmla="*/ 212918 h 1222610"/>
                <a:gd name="connsiteX1" fmla="*/ 212918 w 6664459"/>
                <a:gd name="connsiteY1" fmla="*/ 0 h 1222610"/>
                <a:gd name="connsiteX2" fmla="*/ 6451541 w 6664459"/>
                <a:gd name="connsiteY2" fmla="*/ 0 h 1222610"/>
                <a:gd name="connsiteX3" fmla="*/ 6664459 w 6664459"/>
                <a:gd name="connsiteY3" fmla="*/ 212918 h 1222610"/>
                <a:gd name="connsiteX4" fmla="*/ 6664459 w 6664459"/>
                <a:gd name="connsiteY4" fmla="*/ 1009692 h 1222610"/>
                <a:gd name="connsiteX5" fmla="*/ 6451541 w 6664459"/>
                <a:gd name="connsiteY5" fmla="*/ 1222610 h 1222610"/>
                <a:gd name="connsiteX6" fmla="*/ 212918 w 6664459"/>
                <a:gd name="connsiteY6" fmla="*/ 1222610 h 1222610"/>
                <a:gd name="connsiteX7" fmla="*/ 0 w 6664459"/>
                <a:gd name="connsiteY7" fmla="*/ 1009692 h 1222610"/>
                <a:gd name="connsiteX8" fmla="*/ 0 w 6664459"/>
                <a:gd name="connsiteY8" fmla="*/ 212918 h 1222610"/>
                <a:gd name="connsiteX0" fmla="*/ 0 w 6664459"/>
                <a:gd name="connsiteY0" fmla="*/ 1009692 h 1222610"/>
                <a:gd name="connsiteX1" fmla="*/ 212918 w 6664459"/>
                <a:gd name="connsiteY1" fmla="*/ 0 h 1222610"/>
                <a:gd name="connsiteX2" fmla="*/ 6451541 w 6664459"/>
                <a:gd name="connsiteY2" fmla="*/ 0 h 1222610"/>
                <a:gd name="connsiteX3" fmla="*/ 6664459 w 6664459"/>
                <a:gd name="connsiteY3" fmla="*/ 212918 h 1222610"/>
                <a:gd name="connsiteX4" fmla="*/ 6664459 w 6664459"/>
                <a:gd name="connsiteY4" fmla="*/ 1009692 h 1222610"/>
                <a:gd name="connsiteX5" fmla="*/ 6451541 w 6664459"/>
                <a:gd name="connsiteY5" fmla="*/ 1222610 h 1222610"/>
                <a:gd name="connsiteX6" fmla="*/ 212918 w 6664459"/>
                <a:gd name="connsiteY6" fmla="*/ 1222610 h 1222610"/>
                <a:gd name="connsiteX7" fmla="*/ 0 w 6664459"/>
                <a:gd name="connsiteY7" fmla="*/ 1009692 h 1222610"/>
                <a:gd name="connsiteX0" fmla="*/ 0 w 6664459"/>
                <a:gd name="connsiteY0" fmla="*/ 1009692 h 1222610"/>
                <a:gd name="connsiteX1" fmla="*/ 212918 w 6664459"/>
                <a:gd name="connsiteY1" fmla="*/ 0 h 1222610"/>
                <a:gd name="connsiteX2" fmla="*/ 6451541 w 6664459"/>
                <a:gd name="connsiteY2" fmla="*/ 0 h 1222610"/>
                <a:gd name="connsiteX3" fmla="*/ 6664459 w 6664459"/>
                <a:gd name="connsiteY3" fmla="*/ 212918 h 1222610"/>
                <a:gd name="connsiteX4" fmla="*/ 6664459 w 6664459"/>
                <a:gd name="connsiteY4" fmla="*/ 1009692 h 1222610"/>
                <a:gd name="connsiteX5" fmla="*/ 6451541 w 6664459"/>
                <a:gd name="connsiteY5" fmla="*/ 1222610 h 1222610"/>
                <a:gd name="connsiteX6" fmla="*/ 212918 w 6664459"/>
                <a:gd name="connsiteY6" fmla="*/ 1222610 h 1222610"/>
                <a:gd name="connsiteX7" fmla="*/ 91440 w 6664459"/>
                <a:gd name="connsiteY7" fmla="*/ 1101132 h 1222610"/>
                <a:gd name="connsiteX0" fmla="*/ 0 w 6664459"/>
                <a:gd name="connsiteY0" fmla="*/ 1009692 h 1222610"/>
                <a:gd name="connsiteX1" fmla="*/ 212918 w 6664459"/>
                <a:gd name="connsiteY1" fmla="*/ 0 h 1222610"/>
                <a:gd name="connsiteX2" fmla="*/ 6451541 w 6664459"/>
                <a:gd name="connsiteY2" fmla="*/ 0 h 1222610"/>
                <a:gd name="connsiteX3" fmla="*/ 6664459 w 6664459"/>
                <a:gd name="connsiteY3" fmla="*/ 212918 h 1222610"/>
                <a:gd name="connsiteX4" fmla="*/ 6664459 w 6664459"/>
                <a:gd name="connsiteY4" fmla="*/ 1009692 h 1222610"/>
                <a:gd name="connsiteX5" fmla="*/ 6451541 w 6664459"/>
                <a:gd name="connsiteY5" fmla="*/ 1222610 h 1222610"/>
                <a:gd name="connsiteX6" fmla="*/ 212918 w 6664459"/>
                <a:gd name="connsiteY6" fmla="*/ 1222610 h 1222610"/>
                <a:gd name="connsiteX0" fmla="*/ 0 w 6451541"/>
                <a:gd name="connsiteY0" fmla="*/ 0 h 1222610"/>
                <a:gd name="connsiteX1" fmla="*/ 6238623 w 6451541"/>
                <a:gd name="connsiteY1" fmla="*/ 0 h 1222610"/>
                <a:gd name="connsiteX2" fmla="*/ 6451541 w 6451541"/>
                <a:gd name="connsiteY2" fmla="*/ 212918 h 1222610"/>
                <a:gd name="connsiteX3" fmla="*/ 6451541 w 6451541"/>
                <a:gd name="connsiteY3" fmla="*/ 1009692 h 1222610"/>
                <a:gd name="connsiteX4" fmla="*/ 6238623 w 6451541"/>
                <a:gd name="connsiteY4" fmla="*/ 1222610 h 1222610"/>
                <a:gd name="connsiteX5" fmla="*/ 0 w 6451541"/>
                <a:gd name="connsiteY5" fmla="*/ 1222610 h 122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1541" h="1222610">
                  <a:moveTo>
                    <a:pt x="0" y="0"/>
                  </a:moveTo>
                  <a:lnTo>
                    <a:pt x="6238623" y="0"/>
                  </a:lnTo>
                  <a:cubicBezTo>
                    <a:pt x="6356214" y="0"/>
                    <a:pt x="6451541" y="95327"/>
                    <a:pt x="6451541" y="212918"/>
                  </a:cubicBezTo>
                  <a:lnTo>
                    <a:pt x="6451541" y="1009692"/>
                  </a:lnTo>
                  <a:cubicBezTo>
                    <a:pt x="6451541" y="1127283"/>
                    <a:pt x="6356214" y="1222610"/>
                    <a:pt x="6238623" y="1222610"/>
                  </a:cubicBezTo>
                  <a:lnTo>
                    <a:pt x="0" y="1222610"/>
                  </a:ln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Rounded Corners 41">
              <a:extLst>
                <a:ext uri="{FF2B5EF4-FFF2-40B4-BE49-F238E27FC236}">
                  <a16:creationId xmlns:a16="http://schemas.microsoft.com/office/drawing/2014/main" id="{E83E1844-325F-9328-2CEA-83CCE9B1F22E}"/>
                </a:ext>
              </a:extLst>
            </p:cNvPr>
            <p:cNvSpPr/>
            <p:nvPr/>
          </p:nvSpPr>
          <p:spPr>
            <a:xfrm>
              <a:off x="0" y="5083634"/>
              <a:ext cx="5761816" cy="0"/>
            </a:xfrm>
            <a:custGeom>
              <a:avLst/>
              <a:gdLst>
                <a:gd name="connsiteX0" fmla="*/ 0 w 6264962"/>
                <a:gd name="connsiteY0" fmla="*/ 251573 h 1438301"/>
                <a:gd name="connsiteX1" fmla="*/ 251573 w 6264962"/>
                <a:gd name="connsiteY1" fmla="*/ 0 h 1438301"/>
                <a:gd name="connsiteX2" fmla="*/ 6013389 w 6264962"/>
                <a:gd name="connsiteY2" fmla="*/ 0 h 1438301"/>
                <a:gd name="connsiteX3" fmla="*/ 6264962 w 6264962"/>
                <a:gd name="connsiteY3" fmla="*/ 251573 h 1438301"/>
                <a:gd name="connsiteX4" fmla="*/ 6264962 w 6264962"/>
                <a:gd name="connsiteY4" fmla="*/ 1186728 h 1438301"/>
                <a:gd name="connsiteX5" fmla="*/ 6013389 w 6264962"/>
                <a:gd name="connsiteY5" fmla="*/ 1438301 h 1438301"/>
                <a:gd name="connsiteX6" fmla="*/ 251573 w 6264962"/>
                <a:gd name="connsiteY6" fmla="*/ 1438301 h 1438301"/>
                <a:gd name="connsiteX7" fmla="*/ 0 w 6264962"/>
                <a:gd name="connsiteY7" fmla="*/ 1186728 h 1438301"/>
                <a:gd name="connsiteX8" fmla="*/ 0 w 6264962"/>
                <a:gd name="connsiteY8" fmla="*/ 251573 h 1438301"/>
                <a:gd name="connsiteX0" fmla="*/ 0 w 6264962"/>
                <a:gd name="connsiteY0" fmla="*/ 1186728 h 1438301"/>
                <a:gd name="connsiteX1" fmla="*/ 0 w 6264962"/>
                <a:gd name="connsiteY1" fmla="*/ 251573 h 1438301"/>
                <a:gd name="connsiteX2" fmla="*/ 251573 w 6264962"/>
                <a:gd name="connsiteY2" fmla="*/ 0 h 1438301"/>
                <a:gd name="connsiteX3" fmla="*/ 6013389 w 6264962"/>
                <a:gd name="connsiteY3" fmla="*/ 0 h 1438301"/>
                <a:gd name="connsiteX4" fmla="*/ 6264962 w 6264962"/>
                <a:gd name="connsiteY4" fmla="*/ 251573 h 1438301"/>
                <a:gd name="connsiteX5" fmla="*/ 6264962 w 6264962"/>
                <a:gd name="connsiteY5" fmla="*/ 1186728 h 1438301"/>
                <a:gd name="connsiteX6" fmla="*/ 6013389 w 6264962"/>
                <a:gd name="connsiteY6" fmla="*/ 1438301 h 1438301"/>
                <a:gd name="connsiteX7" fmla="*/ 251573 w 6264962"/>
                <a:gd name="connsiteY7" fmla="*/ 1438301 h 1438301"/>
                <a:gd name="connsiteX8" fmla="*/ 91440 w 6264962"/>
                <a:gd name="connsiteY8" fmla="*/ 1278168 h 1438301"/>
                <a:gd name="connsiteX0" fmla="*/ 0 w 6264962"/>
                <a:gd name="connsiteY0" fmla="*/ 1186728 h 1438301"/>
                <a:gd name="connsiteX1" fmla="*/ 0 w 6264962"/>
                <a:gd name="connsiteY1" fmla="*/ 251573 h 1438301"/>
                <a:gd name="connsiteX2" fmla="*/ 251573 w 6264962"/>
                <a:gd name="connsiteY2" fmla="*/ 0 h 1438301"/>
                <a:gd name="connsiteX3" fmla="*/ 6013389 w 6264962"/>
                <a:gd name="connsiteY3" fmla="*/ 0 h 1438301"/>
                <a:gd name="connsiteX4" fmla="*/ 6264962 w 6264962"/>
                <a:gd name="connsiteY4" fmla="*/ 251573 h 1438301"/>
                <a:gd name="connsiteX5" fmla="*/ 6264962 w 6264962"/>
                <a:gd name="connsiteY5" fmla="*/ 1186728 h 1438301"/>
                <a:gd name="connsiteX6" fmla="*/ 6013389 w 6264962"/>
                <a:gd name="connsiteY6" fmla="*/ 1438301 h 1438301"/>
                <a:gd name="connsiteX7" fmla="*/ 251573 w 6264962"/>
                <a:gd name="connsiteY7" fmla="*/ 1438301 h 1438301"/>
                <a:gd name="connsiteX0" fmla="*/ 0 w 6264962"/>
                <a:gd name="connsiteY0" fmla="*/ 251573 h 1438301"/>
                <a:gd name="connsiteX1" fmla="*/ 251573 w 6264962"/>
                <a:gd name="connsiteY1" fmla="*/ 0 h 1438301"/>
                <a:gd name="connsiteX2" fmla="*/ 6013389 w 6264962"/>
                <a:gd name="connsiteY2" fmla="*/ 0 h 1438301"/>
                <a:gd name="connsiteX3" fmla="*/ 6264962 w 6264962"/>
                <a:gd name="connsiteY3" fmla="*/ 251573 h 1438301"/>
                <a:gd name="connsiteX4" fmla="*/ 6264962 w 6264962"/>
                <a:gd name="connsiteY4" fmla="*/ 1186728 h 1438301"/>
                <a:gd name="connsiteX5" fmla="*/ 6013389 w 6264962"/>
                <a:gd name="connsiteY5" fmla="*/ 1438301 h 1438301"/>
                <a:gd name="connsiteX6" fmla="*/ 251573 w 6264962"/>
                <a:gd name="connsiteY6" fmla="*/ 1438301 h 1438301"/>
                <a:gd name="connsiteX0" fmla="*/ 0 w 6013389"/>
                <a:gd name="connsiteY0" fmla="*/ 0 h 1438301"/>
                <a:gd name="connsiteX1" fmla="*/ 5761816 w 6013389"/>
                <a:gd name="connsiteY1" fmla="*/ 0 h 1438301"/>
                <a:gd name="connsiteX2" fmla="*/ 6013389 w 6013389"/>
                <a:gd name="connsiteY2" fmla="*/ 251573 h 1438301"/>
                <a:gd name="connsiteX3" fmla="*/ 6013389 w 6013389"/>
                <a:gd name="connsiteY3" fmla="*/ 1186728 h 1438301"/>
                <a:gd name="connsiteX4" fmla="*/ 5761816 w 6013389"/>
                <a:gd name="connsiteY4" fmla="*/ 1438301 h 1438301"/>
                <a:gd name="connsiteX5" fmla="*/ 0 w 6013389"/>
                <a:gd name="connsiteY5" fmla="*/ 1438301 h 1438301"/>
                <a:gd name="connsiteX0" fmla="*/ 5761816 w 6013389"/>
                <a:gd name="connsiteY0" fmla="*/ 0 h 1438301"/>
                <a:gd name="connsiteX1" fmla="*/ 6013389 w 6013389"/>
                <a:gd name="connsiteY1" fmla="*/ 251573 h 1438301"/>
                <a:gd name="connsiteX2" fmla="*/ 6013389 w 6013389"/>
                <a:gd name="connsiteY2" fmla="*/ 1186728 h 1438301"/>
                <a:gd name="connsiteX3" fmla="*/ 5761816 w 6013389"/>
                <a:gd name="connsiteY3" fmla="*/ 1438301 h 1438301"/>
                <a:gd name="connsiteX4" fmla="*/ 0 w 6013389"/>
                <a:gd name="connsiteY4" fmla="*/ 1438301 h 1438301"/>
                <a:gd name="connsiteX0" fmla="*/ 6013389 w 6013389"/>
                <a:gd name="connsiteY0" fmla="*/ 0 h 1186728"/>
                <a:gd name="connsiteX1" fmla="*/ 6013389 w 6013389"/>
                <a:gd name="connsiteY1" fmla="*/ 935155 h 1186728"/>
                <a:gd name="connsiteX2" fmla="*/ 5761816 w 6013389"/>
                <a:gd name="connsiteY2" fmla="*/ 1186728 h 1186728"/>
                <a:gd name="connsiteX3" fmla="*/ 0 w 6013389"/>
                <a:gd name="connsiteY3" fmla="*/ 1186728 h 1186728"/>
                <a:gd name="connsiteX0" fmla="*/ 6013389 w 6013389"/>
                <a:gd name="connsiteY0" fmla="*/ 0 h 251573"/>
                <a:gd name="connsiteX1" fmla="*/ 5761816 w 6013389"/>
                <a:gd name="connsiteY1" fmla="*/ 251573 h 251573"/>
                <a:gd name="connsiteX2" fmla="*/ 0 w 6013389"/>
                <a:gd name="connsiteY2" fmla="*/ 251573 h 251573"/>
                <a:gd name="connsiteX0" fmla="*/ 5761816 w 5761816"/>
                <a:gd name="connsiteY0" fmla="*/ 0 h 0"/>
                <a:gd name="connsiteX1" fmla="*/ 0 w 5761816"/>
                <a:gd name="connsiteY1" fmla="*/ 0 h 0"/>
              </a:gdLst>
              <a:ahLst/>
              <a:cxnLst>
                <a:cxn ang="0">
                  <a:pos x="connsiteX0" y="connsiteY0"/>
                </a:cxn>
                <a:cxn ang="0">
                  <a:pos x="connsiteX1" y="connsiteY1"/>
                </a:cxn>
              </a:cxnLst>
              <a:rect l="l" t="t" r="r" b="b"/>
              <a:pathLst>
                <a:path w="5761816">
                  <a:moveTo>
                    <a:pt x="5761816" y="0"/>
                  </a:moveTo>
                  <a:lnTo>
                    <a:pt x="0" y="0"/>
                  </a:ln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D17113-4650-13C6-89F4-3F5DBC01BD64}"/>
                </a:ext>
              </a:extLst>
            </p:cNvPr>
            <p:cNvSpPr txBox="1"/>
            <p:nvPr/>
          </p:nvSpPr>
          <p:spPr>
            <a:xfrm>
              <a:off x="5431847" y="5323056"/>
              <a:ext cx="2080800" cy="969496"/>
            </a:xfrm>
            <a:prstGeom prst="rect">
              <a:avLst/>
            </a:prstGeom>
            <a:noFill/>
          </p:spPr>
          <p:txBody>
            <a:bodyPr wrap="square">
              <a:spAutoFit/>
            </a:bodyPr>
            <a:lstStyle/>
            <a:p>
              <a:pPr algn="ctr">
                <a:defRPr/>
              </a:pPr>
              <a:r>
                <a:rPr lang="en-US" sz="1100" dirty="0">
                  <a:cs typeface="Arial" panose="020B0604020202020204" pitchFamily="34" charset="0"/>
                </a:rPr>
                <a:t>Manufacturers of </a:t>
              </a:r>
              <a:r>
                <a:rPr lang="en-US" sz="1100" b="1" dirty="0">
                  <a:cs typeface="Arial" panose="020B0604020202020204" pitchFamily="34" charset="0"/>
                </a:rPr>
                <a:t>highly critical moving engine components</a:t>
              </a:r>
              <a:r>
                <a:rPr lang="en-US" sz="1100" dirty="0">
                  <a:cs typeface="Arial" panose="020B0604020202020204" pitchFamily="34" charset="0"/>
                </a:rPr>
                <a:t> that operate in high temperature &amp; pressure, inside engines with high payloads</a:t>
              </a:r>
            </a:p>
          </p:txBody>
        </p:sp>
        <p:grpSp>
          <p:nvGrpSpPr>
            <p:cNvPr id="43" name="Group 42">
              <a:extLst>
                <a:ext uri="{FF2B5EF4-FFF2-40B4-BE49-F238E27FC236}">
                  <a16:creationId xmlns:a16="http://schemas.microsoft.com/office/drawing/2014/main" id="{53EB559B-4307-9B65-5FC2-DE76A91175E7}"/>
                </a:ext>
              </a:extLst>
            </p:cNvPr>
            <p:cNvGrpSpPr/>
            <p:nvPr/>
          </p:nvGrpSpPr>
          <p:grpSpPr>
            <a:xfrm>
              <a:off x="6243325" y="4862761"/>
              <a:ext cx="445814" cy="445814"/>
              <a:chOff x="3532372" y="3521464"/>
              <a:chExt cx="445814" cy="445814"/>
            </a:xfrm>
          </p:grpSpPr>
          <p:sp>
            <p:nvSpPr>
              <p:cNvPr id="45" name="Oval 44">
                <a:extLst>
                  <a:ext uri="{FF2B5EF4-FFF2-40B4-BE49-F238E27FC236}">
                    <a16:creationId xmlns:a16="http://schemas.microsoft.com/office/drawing/2014/main" id="{CB72D889-5BA7-EF07-7238-6FEFD0F75817}"/>
                  </a:ext>
                </a:extLst>
              </p:cNvPr>
              <p:cNvSpPr/>
              <p:nvPr/>
            </p:nvSpPr>
            <p:spPr>
              <a:xfrm>
                <a:off x="3532372" y="3521464"/>
                <a:ext cx="445814" cy="445814"/>
              </a:xfrm>
              <a:prstGeom prst="ellipse">
                <a:avLst/>
              </a:prstGeom>
              <a:solidFill>
                <a:schemeClr val="accent3"/>
              </a:solidFill>
              <a:ln w="6350">
                <a:solidFill>
                  <a:srgbClr val="F2A1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8C745B5-4EB4-6BDA-B19C-1EE8DDE97597}"/>
                  </a:ext>
                </a:extLst>
              </p:cNvPr>
              <p:cNvSpPr/>
              <p:nvPr/>
            </p:nvSpPr>
            <p:spPr>
              <a:xfrm>
                <a:off x="3580891" y="3569983"/>
                <a:ext cx="368441" cy="368441"/>
              </a:xfrm>
              <a:prstGeom prst="ellipse">
                <a:avLst/>
              </a:prstGeom>
              <a:solidFill>
                <a:srgbClr val="F2A16A"/>
              </a:solid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9BE03E59-6CF5-3BD0-A8DA-F584B4FA09EE}"/>
                </a:ext>
              </a:extLst>
            </p:cNvPr>
            <p:cNvGrpSpPr/>
            <p:nvPr/>
          </p:nvGrpSpPr>
          <p:grpSpPr>
            <a:xfrm>
              <a:off x="6974469" y="3630069"/>
              <a:ext cx="1682767" cy="1087942"/>
              <a:chOff x="2925370" y="3521464"/>
              <a:chExt cx="1682767" cy="1087942"/>
            </a:xfrm>
          </p:grpSpPr>
          <p:sp>
            <p:nvSpPr>
              <p:cNvPr id="39" name="TextBox 38">
                <a:extLst>
                  <a:ext uri="{FF2B5EF4-FFF2-40B4-BE49-F238E27FC236}">
                    <a16:creationId xmlns:a16="http://schemas.microsoft.com/office/drawing/2014/main" id="{C1CA1B9A-F09B-D41B-153F-7CA409B5186E}"/>
                  </a:ext>
                </a:extLst>
              </p:cNvPr>
              <p:cNvSpPr txBox="1"/>
              <p:nvPr/>
            </p:nvSpPr>
            <p:spPr>
              <a:xfrm>
                <a:off x="2925370" y="4009242"/>
                <a:ext cx="1682767" cy="600164"/>
              </a:xfrm>
              <a:prstGeom prst="rect">
                <a:avLst/>
              </a:prstGeom>
              <a:noFill/>
            </p:spPr>
            <p:txBody>
              <a:bodyPr wrap="square">
                <a:spAutoFit/>
              </a:bodyPr>
              <a:lstStyle/>
              <a:p>
                <a:pPr algn="ctr">
                  <a:defRPr/>
                </a:pPr>
                <a:r>
                  <a:rPr lang="en-US" sz="1100" b="1" dirty="0">
                    <a:cs typeface="Arial" panose="020B0604020202020204" pitchFamily="34" charset="0"/>
                  </a:rPr>
                  <a:t>Fully integrated </a:t>
                </a:r>
                <a:r>
                  <a:rPr lang="en-US" sz="1100" dirty="0">
                    <a:cs typeface="Arial" panose="020B0604020202020204" pitchFamily="34" charset="0"/>
                  </a:rPr>
                  <a:t> manufacturing facilities </a:t>
                </a:r>
                <a:r>
                  <a:rPr lang="en-US" sz="1100" b="1" dirty="0">
                    <a:cs typeface="Arial" panose="020B0604020202020204" pitchFamily="34" charset="0"/>
                  </a:rPr>
                  <a:t>under one roof </a:t>
                </a:r>
              </a:p>
            </p:txBody>
          </p:sp>
          <p:grpSp>
            <p:nvGrpSpPr>
              <p:cNvPr id="40" name="Group 39">
                <a:extLst>
                  <a:ext uri="{FF2B5EF4-FFF2-40B4-BE49-F238E27FC236}">
                    <a16:creationId xmlns:a16="http://schemas.microsoft.com/office/drawing/2014/main" id="{0C3AD7E4-12B8-8EF4-3749-8C2B4EB7CC05}"/>
                  </a:ext>
                </a:extLst>
              </p:cNvPr>
              <p:cNvGrpSpPr/>
              <p:nvPr/>
            </p:nvGrpSpPr>
            <p:grpSpPr>
              <a:xfrm>
                <a:off x="3532372" y="3521464"/>
                <a:ext cx="445814" cy="445814"/>
                <a:chOff x="3532372" y="3521464"/>
                <a:chExt cx="445814" cy="445814"/>
              </a:xfrm>
            </p:grpSpPr>
            <p:sp>
              <p:nvSpPr>
                <p:cNvPr id="41" name="Oval 40">
                  <a:extLst>
                    <a:ext uri="{FF2B5EF4-FFF2-40B4-BE49-F238E27FC236}">
                      <a16:creationId xmlns:a16="http://schemas.microsoft.com/office/drawing/2014/main" id="{54B0622D-21C3-AA58-8DFA-D57C2940A6D7}"/>
                    </a:ext>
                  </a:extLst>
                </p:cNvPr>
                <p:cNvSpPr/>
                <p:nvPr/>
              </p:nvSpPr>
              <p:spPr>
                <a:xfrm>
                  <a:off x="3532372" y="3521464"/>
                  <a:ext cx="445814" cy="445814"/>
                </a:xfrm>
                <a:prstGeom prst="ellipse">
                  <a:avLst/>
                </a:prstGeom>
                <a:solidFill>
                  <a:schemeClr val="accent3"/>
                </a:solid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2FEF75D-2AC7-EC36-7326-E5A62FAA10C5}"/>
                    </a:ext>
                  </a:extLst>
                </p:cNvPr>
                <p:cNvSpPr/>
                <p:nvPr/>
              </p:nvSpPr>
              <p:spPr>
                <a:xfrm>
                  <a:off x="3571059" y="3560151"/>
                  <a:ext cx="368441" cy="368441"/>
                </a:xfrm>
                <a:prstGeom prst="ellipse">
                  <a:avLst/>
                </a:prstGeom>
                <a:solidFill>
                  <a:schemeClr val="bg2"/>
                </a:solidFill>
                <a:ln w="6350">
                  <a:solidFill>
                    <a:srgbClr val="E7E6E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15625D9D-4C97-C779-326D-3E2B11B87C93}"/>
                </a:ext>
              </a:extLst>
            </p:cNvPr>
            <p:cNvGrpSpPr/>
            <p:nvPr/>
          </p:nvGrpSpPr>
          <p:grpSpPr>
            <a:xfrm>
              <a:off x="1338099" y="4862761"/>
              <a:ext cx="2031159" cy="1583679"/>
              <a:chOff x="1338099" y="4862761"/>
              <a:chExt cx="2031159" cy="1583679"/>
            </a:xfrm>
          </p:grpSpPr>
          <p:sp>
            <p:nvSpPr>
              <p:cNvPr id="32" name="TextBox 31">
                <a:extLst>
                  <a:ext uri="{FF2B5EF4-FFF2-40B4-BE49-F238E27FC236}">
                    <a16:creationId xmlns:a16="http://schemas.microsoft.com/office/drawing/2014/main" id="{6B4328D0-7F5E-AAD6-502B-B229AE215AC8}"/>
                  </a:ext>
                </a:extLst>
              </p:cNvPr>
              <p:cNvSpPr txBox="1"/>
              <p:nvPr/>
            </p:nvSpPr>
            <p:spPr>
              <a:xfrm>
                <a:off x="1338099" y="5323056"/>
                <a:ext cx="2031159" cy="1123384"/>
              </a:xfrm>
              <a:prstGeom prst="rect">
                <a:avLst/>
              </a:prstGeom>
              <a:noFill/>
            </p:spPr>
            <p:txBody>
              <a:bodyPr wrap="square">
                <a:spAutoFit/>
              </a:bodyPr>
              <a:lstStyle/>
              <a:p>
                <a:pPr algn="ctr"/>
                <a:r>
                  <a:rPr lang="en-US" sz="1100" b="1" dirty="0">
                    <a:cs typeface="Arial" panose="020B0604020202020204" pitchFamily="34" charset="0"/>
                  </a:rPr>
                  <a:t>Catering to </a:t>
                </a:r>
                <a:r>
                  <a:rPr lang="en-US" sz="1100" dirty="0">
                    <a:cs typeface="Arial" panose="020B0604020202020204" pitchFamily="34" charset="0"/>
                  </a:rPr>
                  <a:t>Light &amp; Heavy Commercial Vehicle</a:t>
                </a:r>
              </a:p>
              <a:p>
                <a:pPr algn="ctr"/>
                <a:r>
                  <a:rPr lang="en-US" sz="1100" dirty="0">
                    <a:cs typeface="Arial" panose="020B0604020202020204" pitchFamily="34" charset="0"/>
                  </a:rPr>
                  <a:t>Engines, Industrial &amp; Tractor Engines, Compressors for</a:t>
                </a:r>
              </a:p>
              <a:p>
                <a:pPr algn="ctr"/>
                <a:r>
                  <a:rPr lang="en-US" sz="1100" dirty="0">
                    <a:cs typeface="Arial" panose="020B0604020202020204" pitchFamily="34" charset="0"/>
                  </a:rPr>
                  <a:t>Refrigerators, Pumps, Braking Systems, Axles etc.</a:t>
                </a:r>
              </a:p>
            </p:txBody>
          </p:sp>
          <p:grpSp>
            <p:nvGrpSpPr>
              <p:cNvPr id="33" name="Group 32">
                <a:extLst>
                  <a:ext uri="{FF2B5EF4-FFF2-40B4-BE49-F238E27FC236}">
                    <a16:creationId xmlns:a16="http://schemas.microsoft.com/office/drawing/2014/main" id="{D3FA0223-8945-BBA2-AD83-BA63AE46B880}"/>
                  </a:ext>
                </a:extLst>
              </p:cNvPr>
              <p:cNvGrpSpPr/>
              <p:nvPr/>
            </p:nvGrpSpPr>
            <p:grpSpPr>
              <a:xfrm>
                <a:off x="2151772" y="4862761"/>
                <a:ext cx="445814" cy="445814"/>
                <a:chOff x="3532372" y="3521464"/>
                <a:chExt cx="445814" cy="445814"/>
              </a:xfrm>
            </p:grpSpPr>
            <p:sp>
              <p:nvSpPr>
                <p:cNvPr id="35" name="Oval 34">
                  <a:extLst>
                    <a:ext uri="{FF2B5EF4-FFF2-40B4-BE49-F238E27FC236}">
                      <a16:creationId xmlns:a16="http://schemas.microsoft.com/office/drawing/2014/main" id="{7750D250-0FE1-8C7A-4494-CFED365ADFAD}"/>
                    </a:ext>
                  </a:extLst>
                </p:cNvPr>
                <p:cNvSpPr/>
                <p:nvPr/>
              </p:nvSpPr>
              <p:spPr>
                <a:xfrm>
                  <a:off x="3532372" y="3521464"/>
                  <a:ext cx="445814" cy="445814"/>
                </a:xfrm>
                <a:prstGeom prst="ellipse">
                  <a:avLst/>
                </a:prstGeom>
                <a:solidFill>
                  <a:schemeClr val="accent3"/>
                </a:solidFill>
                <a:ln w="6350">
                  <a:solidFill>
                    <a:srgbClr val="E7E6E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CA0ED52-2242-EA62-25BA-680D3DEE1D37}"/>
                    </a:ext>
                  </a:extLst>
                </p:cNvPr>
                <p:cNvSpPr/>
                <p:nvPr/>
              </p:nvSpPr>
              <p:spPr>
                <a:xfrm>
                  <a:off x="3571059" y="3560151"/>
                  <a:ext cx="368441" cy="368441"/>
                </a:xfrm>
                <a:prstGeom prst="ellipse">
                  <a:avLst/>
                </a:prstGeom>
                <a:solidFill>
                  <a:srgbClr val="E7E6E6"/>
                </a:solid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6" name="Group 25">
              <a:extLst>
                <a:ext uri="{FF2B5EF4-FFF2-40B4-BE49-F238E27FC236}">
                  <a16:creationId xmlns:a16="http://schemas.microsoft.com/office/drawing/2014/main" id="{A54A9217-9A80-7EB7-60D9-A9A1E79BD039}"/>
                </a:ext>
              </a:extLst>
            </p:cNvPr>
            <p:cNvGrpSpPr/>
            <p:nvPr/>
          </p:nvGrpSpPr>
          <p:grpSpPr>
            <a:xfrm>
              <a:off x="3472500" y="4862761"/>
              <a:ext cx="2031158" cy="1229736"/>
              <a:chOff x="2807323" y="3521464"/>
              <a:chExt cx="2031158" cy="1229736"/>
            </a:xfrm>
          </p:grpSpPr>
          <p:sp>
            <p:nvSpPr>
              <p:cNvPr id="28" name="TextBox 27">
                <a:extLst>
                  <a:ext uri="{FF2B5EF4-FFF2-40B4-BE49-F238E27FC236}">
                    <a16:creationId xmlns:a16="http://schemas.microsoft.com/office/drawing/2014/main" id="{E8856644-810C-16D8-8965-5F2186FD4DF4}"/>
                  </a:ext>
                </a:extLst>
              </p:cNvPr>
              <p:cNvSpPr txBox="1"/>
              <p:nvPr/>
            </p:nvSpPr>
            <p:spPr>
              <a:xfrm>
                <a:off x="2807323" y="3981759"/>
                <a:ext cx="2031158" cy="769441"/>
              </a:xfrm>
              <a:prstGeom prst="rect">
                <a:avLst/>
              </a:prstGeom>
              <a:noFill/>
            </p:spPr>
            <p:txBody>
              <a:bodyPr wrap="square">
                <a:spAutoFit/>
              </a:bodyPr>
              <a:lstStyle/>
              <a:p>
                <a:pPr algn="ctr">
                  <a:defRPr/>
                </a:pPr>
                <a:r>
                  <a:rPr lang="en-US" sz="1100" b="1" dirty="0">
                    <a:cs typeface="Arial" panose="020B0604020202020204" pitchFamily="34" charset="0"/>
                  </a:rPr>
                  <a:t>Market Leader</a:t>
                </a:r>
                <a:r>
                  <a:rPr lang="en-US" sz="1100" dirty="0">
                    <a:cs typeface="Arial" panose="020B0604020202020204" pitchFamily="34" charset="0"/>
                  </a:rPr>
                  <a:t> in the bearings segment and a dominant source for top auto OEMs across the world</a:t>
                </a:r>
              </a:p>
            </p:txBody>
          </p:sp>
          <p:grpSp>
            <p:nvGrpSpPr>
              <p:cNvPr id="29" name="Group 28">
                <a:extLst>
                  <a:ext uri="{FF2B5EF4-FFF2-40B4-BE49-F238E27FC236}">
                    <a16:creationId xmlns:a16="http://schemas.microsoft.com/office/drawing/2014/main" id="{5E8B9CCC-1510-587F-37E5-33070FD45E41}"/>
                  </a:ext>
                </a:extLst>
              </p:cNvPr>
              <p:cNvGrpSpPr/>
              <p:nvPr/>
            </p:nvGrpSpPr>
            <p:grpSpPr>
              <a:xfrm>
                <a:off x="3532372" y="3521464"/>
                <a:ext cx="445814" cy="445814"/>
                <a:chOff x="3532372" y="3521464"/>
                <a:chExt cx="445814" cy="445814"/>
              </a:xfrm>
            </p:grpSpPr>
            <p:sp>
              <p:nvSpPr>
                <p:cNvPr id="30" name="Oval 29">
                  <a:extLst>
                    <a:ext uri="{FF2B5EF4-FFF2-40B4-BE49-F238E27FC236}">
                      <a16:creationId xmlns:a16="http://schemas.microsoft.com/office/drawing/2014/main" id="{67A10B7B-7AFE-92BD-6BE7-518285A6416A}"/>
                    </a:ext>
                  </a:extLst>
                </p:cNvPr>
                <p:cNvSpPr/>
                <p:nvPr/>
              </p:nvSpPr>
              <p:spPr>
                <a:xfrm>
                  <a:off x="3532372" y="3521464"/>
                  <a:ext cx="445814" cy="445814"/>
                </a:xfrm>
                <a:prstGeom prst="ellipse">
                  <a:avLst/>
                </a:prstGeom>
                <a:solidFill>
                  <a:schemeClr val="accent3"/>
                </a:solidFill>
                <a:ln w="6350">
                  <a:solidFill>
                    <a:srgbClr val="005CB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CCA9F5F-9A31-89DE-7220-7B7D41140290}"/>
                    </a:ext>
                  </a:extLst>
                </p:cNvPr>
                <p:cNvSpPr/>
                <p:nvPr/>
              </p:nvSpPr>
              <p:spPr>
                <a:xfrm>
                  <a:off x="3571059" y="3569983"/>
                  <a:ext cx="368441" cy="368441"/>
                </a:xfrm>
                <a:prstGeom prst="ellipse">
                  <a:avLst/>
                </a:prstGeom>
                <a:solidFill>
                  <a:srgbClr val="005CB0"/>
                </a:solid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a:extLst>
                <a:ext uri="{FF2B5EF4-FFF2-40B4-BE49-F238E27FC236}">
                  <a16:creationId xmlns:a16="http://schemas.microsoft.com/office/drawing/2014/main" id="{35809867-3488-B5B6-0DED-B8008313FCBB}"/>
                </a:ext>
              </a:extLst>
            </p:cNvPr>
            <p:cNvGrpSpPr/>
            <p:nvPr/>
          </p:nvGrpSpPr>
          <p:grpSpPr>
            <a:xfrm>
              <a:off x="4783479" y="3630069"/>
              <a:ext cx="1949204" cy="1089955"/>
              <a:chOff x="2780156" y="3521464"/>
              <a:chExt cx="1949204" cy="1089955"/>
            </a:xfrm>
          </p:grpSpPr>
          <p:sp>
            <p:nvSpPr>
              <p:cNvPr id="22" name="TextBox 21">
                <a:extLst>
                  <a:ext uri="{FF2B5EF4-FFF2-40B4-BE49-F238E27FC236}">
                    <a16:creationId xmlns:a16="http://schemas.microsoft.com/office/drawing/2014/main" id="{6B8D5B5C-2AAE-7128-324B-EFA5888F4E7F}"/>
                  </a:ext>
                </a:extLst>
              </p:cNvPr>
              <p:cNvSpPr txBox="1"/>
              <p:nvPr/>
            </p:nvSpPr>
            <p:spPr>
              <a:xfrm>
                <a:off x="2780156" y="4011255"/>
                <a:ext cx="1949204" cy="600164"/>
              </a:xfrm>
              <a:prstGeom prst="rect">
                <a:avLst/>
              </a:prstGeom>
              <a:noFill/>
            </p:spPr>
            <p:txBody>
              <a:bodyPr wrap="square">
                <a:spAutoFit/>
              </a:bodyPr>
              <a:lstStyle/>
              <a:p>
                <a:pPr algn="ctr">
                  <a:defRPr/>
                </a:pPr>
                <a:r>
                  <a:rPr lang="en-US" sz="1100" dirty="0">
                    <a:cs typeface="Arial" panose="020B0604020202020204" pitchFamily="34" charset="0"/>
                  </a:rPr>
                  <a:t>Strongly positioned globally with </a:t>
                </a:r>
                <a:r>
                  <a:rPr lang="en-US" sz="1100" b="1" dirty="0">
                    <a:cs typeface="Arial" panose="020B0604020202020204" pitchFamily="34" charset="0"/>
                  </a:rPr>
                  <a:t>exports to over 24 countries</a:t>
                </a:r>
              </a:p>
            </p:txBody>
          </p:sp>
          <p:grpSp>
            <p:nvGrpSpPr>
              <p:cNvPr id="23" name="Group 22">
                <a:extLst>
                  <a:ext uri="{FF2B5EF4-FFF2-40B4-BE49-F238E27FC236}">
                    <a16:creationId xmlns:a16="http://schemas.microsoft.com/office/drawing/2014/main" id="{EAC266CA-F298-C9E9-C39A-79A5E878B084}"/>
                  </a:ext>
                </a:extLst>
              </p:cNvPr>
              <p:cNvGrpSpPr/>
              <p:nvPr/>
            </p:nvGrpSpPr>
            <p:grpSpPr>
              <a:xfrm>
                <a:off x="3532372" y="3521464"/>
                <a:ext cx="445814" cy="445814"/>
                <a:chOff x="3532372" y="3521464"/>
                <a:chExt cx="445814" cy="445814"/>
              </a:xfrm>
            </p:grpSpPr>
            <p:sp>
              <p:nvSpPr>
                <p:cNvPr id="24" name="Oval 23">
                  <a:extLst>
                    <a:ext uri="{FF2B5EF4-FFF2-40B4-BE49-F238E27FC236}">
                      <a16:creationId xmlns:a16="http://schemas.microsoft.com/office/drawing/2014/main" id="{9EBFC659-E476-A121-A03D-999D116BB431}"/>
                    </a:ext>
                  </a:extLst>
                </p:cNvPr>
                <p:cNvSpPr/>
                <p:nvPr/>
              </p:nvSpPr>
              <p:spPr>
                <a:xfrm>
                  <a:off x="3532372" y="3521464"/>
                  <a:ext cx="445814" cy="445814"/>
                </a:xfrm>
                <a:prstGeom prst="ellipse">
                  <a:avLst/>
                </a:prstGeom>
                <a:solidFill>
                  <a:schemeClr val="accent3"/>
                </a:solidFill>
                <a:ln w="6350">
                  <a:solidFill>
                    <a:srgbClr val="005CB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5BC41E-A048-DC4A-3EAA-5106C7A53D2B}"/>
                    </a:ext>
                  </a:extLst>
                </p:cNvPr>
                <p:cNvSpPr/>
                <p:nvPr/>
              </p:nvSpPr>
              <p:spPr>
                <a:xfrm>
                  <a:off x="3580891" y="3569983"/>
                  <a:ext cx="368441" cy="368441"/>
                </a:xfrm>
                <a:prstGeom prst="ellipse">
                  <a:avLst/>
                </a:prstGeom>
                <a:solidFill>
                  <a:srgbClr val="005CB0"/>
                </a:solid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a:extLst>
                <a:ext uri="{FF2B5EF4-FFF2-40B4-BE49-F238E27FC236}">
                  <a16:creationId xmlns:a16="http://schemas.microsoft.com/office/drawing/2014/main" id="{B5FD4D7A-2C88-5C18-8C2E-E6C954F91766}"/>
                </a:ext>
              </a:extLst>
            </p:cNvPr>
            <p:cNvGrpSpPr/>
            <p:nvPr/>
          </p:nvGrpSpPr>
          <p:grpSpPr>
            <a:xfrm>
              <a:off x="2884214" y="3630069"/>
              <a:ext cx="1657223" cy="920678"/>
              <a:chOff x="2926668" y="3521464"/>
              <a:chExt cx="1657223" cy="920678"/>
            </a:xfrm>
          </p:grpSpPr>
          <p:sp>
            <p:nvSpPr>
              <p:cNvPr id="16" name="TextBox 15">
                <a:extLst>
                  <a:ext uri="{FF2B5EF4-FFF2-40B4-BE49-F238E27FC236}">
                    <a16:creationId xmlns:a16="http://schemas.microsoft.com/office/drawing/2014/main" id="{8D151A5F-5FC9-02D9-CA3F-9346C137B3B1}"/>
                  </a:ext>
                </a:extLst>
              </p:cNvPr>
              <p:cNvSpPr txBox="1"/>
              <p:nvPr/>
            </p:nvSpPr>
            <p:spPr>
              <a:xfrm>
                <a:off x="2926668" y="4011255"/>
                <a:ext cx="1657223" cy="430887"/>
              </a:xfrm>
              <a:prstGeom prst="rect">
                <a:avLst/>
              </a:prstGeom>
              <a:noFill/>
            </p:spPr>
            <p:txBody>
              <a:bodyPr wrap="square">
                <a:spAutoFit/>
              </a:bodyPr>
              <a:lstStyle/>
              <a:p>
                <a:pPr algn="ctr">
                  <a:defRPr/>
                </a:pPr>
                <a:r>
                  <a:rPr lang="en-US" sz="1100" dirty="0">
                    <a:cs typeface="Arial" panose="020B0604020202020204" pitchFamily="34" charset="0"/>
                  </a:rPr>
                  <a:t>Strong </a:t>
                </a:r>
                <a:r>
                  <a:rPr lang="en-US" sz="1100" b="1" dirty="0">
                    <a:cs typeface="Arial" panose="020B0604020202020204" pitchFamily="34" charset="0"/>
                  </a:rPr>
                  <a:t>Brand Equity</a:t>
                </a:r>
                <a:r>
                  <a:rPr lang="en-US" sz="1100" dirty="0">
                    <a:cs typeface="Arial" panose="020B0604020202020204" pitchFamily="34" charset="0"/>
                  </a:rPr>
                  <a:t> and Network</a:t>
                </a:r>
              </a:p>
            </p:txBody>
          </p:sp>
          <p:grpSp>
            <p:nvGrpSpPr>
              <p:cNvPr id="17" name="Group 16">
                <a:extLst>
                  <a:ext uri="{FF2B5EF4-FFF2-40B4-BE49-F238E27FC236}">
                    <a16:creationId xmlns:a16="http://schemas.microsoft.com/office/drawing/2014/main" id="{A71C1CE4-39AB-7913-EB60-F11F5C0432BC}"/>
                  </a:ext>
                </a:extLst>
              </p:cNvPr>
              <p:cNvGrpSpPr/>
              <p:nvPr/>
            </p:nvGrpSpPr>
            <p:grpSpPr>
              <a:xfrm>
                <a:off x="3532372" y="3521464"/>
                <a:ext cx="445814" cy="445814"/>
                <a:chOff x="3532372" y="3521464"/>
                <a:chExt cx="445814" cy="445814"/>
              </a:xfrm>
            </p:grpSpPr>
            <p:sp>
              <p:nvSpPr>
                <p:cNvPr id="18" name="Oval 17">
                  <a:extLst>
                    <a:ext uri="{FF2B5EF4-FFF2-40B4-BE49-F238E27FC236}">
                      <a16:creationId xmlns:a16="http://schemas.microsoft.com/office/drawing/2014/main" id="{7EDF871D-A0EE-FC55-1BA8-96C05AF32739}"/>
                    </a:ext>
                  </a:extLst>
                </p:cNvPr>
                <p:cNvSpPr/>
                <p:nvPr/>
              </p:nvSpPr>
              <p:spPr>
                <a:xfrm>
                  <a:off x="3532372" y="3521464"/>
                  <a:ext cx="445814" cy="445814"/>
                </a:xfrm>
                <a:prstGeom prst="ellipse">
                  <a:avLst/>
                </a:prstGeom>
                <a:solidFill>
                  <a:schemeClr val="accent3"/>
                </a:solidFill>
                <a:ln w="6350">
                  <a:solidFill>
                    <a:srgbClr val="F2A1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EDB040-ABC3-76F3-64B3-DB5934530110}"/>
                    </a:ext>
                  </a:extLst>
                </p:cNvPr>
                <p:cNvSpPr/>
                <p:nvPr/>
              </p:nvSpPr>
              <p:spPr>
                <a:xfrm>
                  <a:off x="3580891" y="3569983"/>
                  <a:ext cx="368441" cy="368441"/>
                </a:xfrm>
                <a:prstGeom prst="ellipse">
                  <a:avLst/>
                </a:prstGeom>
                <a:solidFill>
                  <a:srgbClr val="F2A16A"/>
                </a:solid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3" name="Rectangle: Rounded Corners 12">
              <a:extLst>
                <a:ext uri="{FF2B5EF4-FFF2-40B4-BE49-F238E27FC236}">
                  <a16:creationId xmlns:a16="http://schemas.microsoft.com/office/drawing/2014/main" id="{853CF44A-C450-5CCB-227F-116E3D54135F}"/>
                </a:ext>
              </a:extLst>
            </p:cNvPr>
            <p:cNvSpPr/>
            <p:nvPr/>
          </p:nvSpPr>
          <p:spPr>
            <a:xfrm>
              <a:off x="0" y="5062811"/>
              <a:ext cx="958964" cy="45719"/>
            </a:xfrm>
            <a:prstGeom prst="round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B264D234-877E-9D94-E8AD-E81892E63931}"/>
              </a:ext>
            </a:extLst>
          </p:cNvPr>
          <p:cNvGrpSpPr/>
          <p:nvPr/>
        </p:nvGrpSpPr>
        <p:grpSpPr>
          <a:xfrm>
            <a:off x="2583192" y="1115776"/>
            <a:ext cx="9608807" cy="428831"/>
            <a:chOff x="2583192" y="1489402"/>
            <a:chExt cx="9608807" cy="428831"/>
          </a:xfrm>
        </p:grpSpPr>
        <p:sp>
          <p:nvSpPr>
            <p:cNvPr id="48" name="Freeform: Shape 47">
              <a:extLst>
                <a:ext uri="{FF2B5EF4-FFF2-40B4-BE49-F238E27FC236}">
                  <a16:creationId xmlns:a16="http://schemas.microsoft.com/office/drawing/2014/main" id="{FA3BFAF7-BBD8-4003-5B7D-F34B4BB6FD82}"/>
                </a:ext>
              </a:extLst>
            </p:cNvPr>
            <p:cNvSpPr/>
            <p:nvPr/>
          </p:nvSpPr>
          <p:spPr>
            <a:xfrm>
              <a:off x="2583192" y="1489402"/>
              <a:ext cx="9608807" cy="428831"/>
            </a:xfrm>
            <a:custGeom>
              <a:avLst/>
              <a:gdLst>
                <a:gd name="connsiteX0" fmla="*/ 0 w 9608807"/>
                <a:gd name="connsiteY0" fmla="*/ 0 h 428831"/>
                <a:gd name="connsiteX1" fmla="*/ 9608807 w 9608807"/>
                <a:gd name="connsiteY1" fmla="*/ 0 h 428831"/>
                <a:gd name="connsiteX2" fmla="*/ 9608807 w 9608807"/>
                <a:gd name="connsiteY2" fmla="*/ 428831 h 428831"/>
                <a:gd name="connsiteX3" fmla="*/ 373559 w 9608807"/>
                <a:gd name="connsiteY3" fmla="*/ 428831 h 428831"/>
                <a:gd name="connsiteX4" fmla="*/ 371169 w 9608807"/>
                <a:gd name="connsiteY4" fmla="*/ 424510 h 428831"/>
                <a:gd name="connsiteX5" fmla="*/ 54064 w 9608807"/>
                <a:gd name="connsiteY5" fmla="*/ 41411 h 428831"/>
                <a:gd name="connsiteX6" fmla="*/ 0 w 9608807"/>
                <a:gd name="connsiteY6" fmla="*/ 0 h 42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8807" h="428831">
                  <a:moveTo>
                    <a:pt x="0" y="0"/>
                  </a:moveTo>
                  <a:lnTo>
                    <a:pt x="9608807" y="0"/>
                  </a:lnTo>
                  <a:lnTo>
                    <a:pt x="9608807" y="428831"/>
                  </a:lnTo>
                  <a:lnTo>
                    <a:pt x="373559" y="428831"/>
                  </a:lnTo>
                  <a:lnTo>
                    <a:pt x="371169" y="424510"/>
                  </a:lnTo>
                  <a:cubicBezTo>
                    <a:pt x="286045" y="283177"/>
                    <a:pt x="179624" y="153751"/>
                    <a:pt x="54064" y="41411"/>
                  </a:cubicBezTo>
                  <a:lnTo>
                    <a:pt x="0" y="0"/>
                  </a:lnTo>
                  <a:close/>
                </a:path>
              </a:pathLst>
            </a:custGeom>
            <a:solidFill>
              <a:schemeClr val="bg2"/>
            </a:solidFill>
            <a:ln w="127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id="{C67DA503-AE8B-61DE-2530-B245FE1B013E}"/>
                </a:ext>
              </a:extLst>
            </p:cNvPr>
            <p:cNvSpPr txBox="1"/>
            <p:nvPr/>
          </p:nvSpPr>
          <p:spPr>
            <a:xfrm>
              <a:off x="3173493" y="1503761"/>
              <a:ext cx="4702501" cy="400110"/>
            </a:xfrm>
            <a:prstGeom prst="rect">
              <a:avLst/>
            </a:prstGeom>
            <a:noFill/>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F05922"/>
                  </a:solidFill>
                  <a:uLnTx/>
                  <a:uFillTx/>
                  <a:latin typeface="Cambria" panose="02040503050406030204" pitchFamily="18" charset="0"/>
                  <a:ea typeface="Cambria" panose="02040503050406030204" pitchFamily="18" charset="0"/>
                  <a:cs typeface="Arial" panose="020B0604020202020204" pitchFamily="34" charset="0"/>
                </a:rPr>
                <a:t>India’s Leading Bearing Manufacturer</a:t>
              </a:r>
            </a:p>
          </p:txBody>
        </p:sp>
      </p:grpSp>
      <p:sp>
        <p:nvSpPr>
          <p:cNvPr id="94" name="Rectangle 93">
            <a:extLst>
              <a:ext uri="{FF2B5EF4-FFF2-40B4-BE49-F238E27FC236}">
                <a16:creationId xmlns:a16="http://schemas.microsoft.com/office/drawing/2014/main" id="{EE3705F5-A93F-C6A4-92BA-8732DF607D4E}"/>
              </a:ext>
            </a:extLst>
          </p:cNvPr>
          <p:cNvSpPr/>
          <p:nvPr/>
        </p:nvSpPr>
        <p:spPr>
          <a:xfrm>
            <a:off x="2533212" y="1640706"/>
            <a:ext cx="5645621" cy="307777"/>
          </a:xfrm>
          <a:prstGeom prst="rect">
            <a:avLst/>
          </a:prstGeom>
        </p:spPr>
        <p:txBody>
          <a:bodyPr wrap="square">
            <a:spAutoFit/>
          </a:bodyPr>
          <a:lstStyle/>
          <a:p>
            <a:pPr marL="0" marR="0" lvl="0" indent="0"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cs typeface="Arial" panose="020B0604020202020204" pitchFamily="34" charset="0"/>
              </a:rPr>
              <a:t>Introducing a New Product Line :</a:t>
            </a:r>
            <a:endParaRPr kumimoji="0" lang="en-US" sz="1400" i="0" u="none" strike="noStrike" kern="1200" cap="none" spc="0" normalizeH="0" baseline="0" noProof="0" dirty="0">
              <a:ln>
                <a:noFill/>
              </a:ln>
              <a:effectLst/>
              <a:uLnTx/>
              <a:uFillTx/>
              <a:cs typeface="Arial" panose="020B0604020202020204" pitchFamily="34" charset="0"/>
            </a:endParaRPr>
          </a:p>
        </p:txBody>
      </p:sp>
      <p:sp>
        <p:nvSpPr>
          <p:cNvPr id="95" name="Arc 94">
            <a:extLst>
              <a:ext uri="{FF2B5EF4-FFF2-40B4-BE49-F238E27FC236}">
                <a16:creationId xmlns:a16="http://schemas.microsoft.com/office/drawing/2014/main" id="{ABBF1183-C88B-5FAC-E38F-DAF925A4A712}"/>
              </a:ext>
            </a:extLst>
          </p:cNvPr>
          <p:cNvSpPr/>
          <p:nvPr/>
        </p:nvSpPr>
        <p:spPr>
          <a:xfrm>
            <a:off x="-108154" y="1531710"/>
            <a:ext cx="2641366" cy="2730010"/>
          </a:xfrm>
          <a:prstGeom prst="arc">
            <a:avLst>
              <a:gd name="adj1" fmla="val 14070706"/>
              <a:gd name="adj2" fmla="val 8930794"/>
            </a:avLst>
          </a:prstGeom>
          <a:solidFill>
            <a:schemeClr val="accent3"/>
          </a:solidFill>
          <a:ln w="12700" cap="rnd">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Block Arc 96">
            <a:extLst>
              <a:ext uri="{FF2B5EF4-FFF2-40B4-BE49-F238E27FC236}">
                <a16:creationId xmlns:a16="http://schemas.microsoft.com/office/drawing/2014/main" id="{D8C42C24-C167-C7FF-6CF1-8035DBD29781}"/>
              </a:ext>
            </a:extLst>
          </p:cNvPr>
          <p:cNvSpPr/>
          <p:nvPr/>
        </p:nvSpPr>
        <p:spPr>
          <a:xfrm>
            <a:off x="-33798" y="1606065"/>
            <a:ext cx="2512256" cy="2596567"/>
          </a:xfrm>
          <a:prstGeom prst="blockArc">
            <a:avLst>
              <a:gd name="adj1" fmla="val 15899535"/>
              <a:gd name="adj2" fmla="val 8958498"/>
              <a:gd name="adj3" fmla="val 1765"/>
            </a:avLst>
          </a:prstGeom>
          <a:gradFill>
            <a:gsLst>
              <a:gs pos="0">
                <a:schemeClr val="tx2"/>
              </a:gs>
              <a:gs pos="97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etal and Bimetal Bearings - For Industrial Applications">
            <a:extLst>
              <a:ext uri="{FF2B5EF4-FFF2-40B4-BE49-F238E27FC236}">
                <a16:creationId xmlns:a16="http://schemas.microsoft.com/office/drawing/2014/main" id="{14830B21-ADF7-B0D3-9F27-0887EB215FF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5363" y="1669732"/>
            <a:ext cx="2432905" cy="244701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D056EC79-B2F3-C902-7CC2-D54C86DEF53E}"/>
              </a:ext>
            </a:extLst>
          </p:cNvPr>
          <p:cNvSpPr/>
          <p:nvPr/>
        </p:nvSpPr>
        <p:spPr>
          <a:xfrm>
            <a:off x="8843759" y="1115772"/>
            <a:ext cx="2292327" cy="499989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5C359515-C903-7A24-2931-A4BA16A37954}"/>
              </a:ext>
            </a:extLst>
          </p:cNvPr>
          <p:cNvSpPr/>
          <p:nvPr/>
        </p:nvSpPr>
        <p:spPr>
          <a:xfrm>
            <a:off x="9150104" y="1115774"/>
            <a:ext cx="1548763" cy="428831"/>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ffectLst>
                <a:outerShdw blurRad="38100" dist="38100" dir="2700000" algn="tl">
                  <a:srgbClr val="000000">
                    <a:alpha val="43137"/>
                  </a:srgbClr>
                </a:outerShdw>
              </a:effectLst>
            </a:endParaRPr>
          </a:p>
        </p:txBody>
      </p:sp>
      <p:grpSp>
        <p:nvGrpSpPr>
          <p:cNvPr id="53" name="Group 52">
            <a:extLst>
              <a:ext uri="{FF2B5EF4-FFF2-40B4-BE49-F238E27FC236}">
                <a16:creationId xmlns:a16="http://schemas.microsoft.com/office/drawing/2014/main" id="{24BA772E-4191-DF25-8A79-641E4969DB23}"/>
              </a:ext>
            </a:extLst>
          </p:cNvPr>
          <p:cNvGrpSpPr/>
          <p:nvPr/>
        </p:nvGrpSpPr>
        <p:grpSpPr>
          <a:xfrm>
            <a:off x="9188618" y="1907646"/>
            <a:ext cx="33336" cy="3887431"/>
            <a:chOff x="3794089" y="1775649"/>
            <a:chExt cx="33336" cy="4114800"/>
          </a:xfrm>
        </p:grpSpPr>
        <p:cxnSp>
          <p:nvCxnSpPr>
            <p:cNvPr id="90" name="Straight Connector 89">
              <a:extLst>
                <a:ext uri="{FF2B5EF4-FFF2-40B4-BE49-F238E27FC236}">
                  <a16:creationId xmlns:a16="http://schemas.microsoft.com/office/drawing/2014/main" id="{62D92458-641B-E49A-C946-9E4D3C492378}"/>
                </a:ext>
              </a:extLst>
            </p:cNvPr>
            <p:cNvCxnSpPr>
              <a:cxnSpLocks/>
            </p:cNvCxnSpPr>
            <p:nvPr/>
          </p:nvCxnSpPr>
          <p:spPr>
            <a:xfrm>
              <a:off x="3794089" y="1775649"/>
              <a:ext cx="0" cy="4114800"/>
            </a:xfrm>
            <a:prstGeom prst="line">
              <a:avLst/>
            </a:prstGeom>
            <a:noFill/>
            <a:ln w="6350" cap="flat" cmpd="sng" algn="ctr">
              <a:noFill/>
              <a:prstDash val="solid"/>
              <a:miter lim="800000"/>
            </a:ln>
            <a:effectLst/>
          </p:spPr>
        </p:cxnSp>
        <p:cxnSp>
          <p:nvCxnSpPr>
            <p:cNvPr id="91" name="Straight Connector 90">
              <a:extLst>
                <a:ext uri="{FF2B5EF4-FFF2-40B4-BE49-F238E27FC236}">
                  <a16:creationId xmlns:a16="http://schemas.microsoft.com/office/drawing/2014/main" id="{F5CE4B92-1E8D-6D57-C8BC-2335E5C1D1D4}"/>
                </a:ext>
              </a:extLst>
            </p:cNvPr>
            <p:cNvCxnSpPr>
              <a:cxnSpLocks/>
            </p:cNvCxnSpPr>
            <p:nvPr/>
          </p:nvCxnSpPr>
          <p:spPr>
            <a:xfrm>
              <a:off x="3827425" y="1775649"/>
              <a:ext cx="0" cy="4114800"/>
            </a:xfrm>
            <a:prstGeom prst="line">
              <a:avLst/>
            </a:prstGeom>
            <a:noFill/>
            <a:ln w="6350" cap="flat" cmpd="sng" algn="ctr">
              <a:noFill/>
              <a:prstDash val="dash"/>
              <a:miter lim="800000"/>
            </a:ln>
            <a:effectLst/>
          </p:spPr>
        </p:cxnSp>
      </p:grpSp>
      <p:sp>
        <p:nvSpPr>
          <p:cNvPr id="122" name="TextBox 121">
            <a:extLst>
              <a:ext uri="{FF2B5EF4-FFF2-40B4-BE49-F238E27FC236}">
                <a16:creationId xmlns:a16="http://schemas.microsoft.com/office/drawing/2014/main" id="{36329F53-96D2-C554-CC2B-100513E94A41}"/>
              </a:ext>
            </a:extLst>
          </p:cNvPr>
          <p:cNvSpPr txBox="1"/>
          <p:nvPr/>
        </p:nvSpPr>
        <p:spPr>
          <a:xfrm>
            <a:off x="8917859" y="2107997"/>
            <a:ext cx="2169067" cy="707886"/>
          </a:xfrm>
          <a:prstGeom prst="rect">
            <a:avLst/>
          </a:prstGeom>
          <a:noFill/>
        </p:spPr>
        <p:txBody>
          <a:bodyPr wrap="square" rtlCol="0">
            <a:spAutoFit/>
          </a:bodyPr>
          <a:lstStyle/>
          <a:p>
            <a:r>
              <a:rPr lang="en-US" sz="1400" b="1" dirty="0">
                <a:solidFill>
                  <a:schemeClr val="bg1"/>
                </a:solidFill>
              </a:rPr>
              <a:t>3</a:t>
            </a:r>
            <a:r>
              <a:rPr lang="en-US" sz="1200" b="1" dirty="0">
                <a:solidFill>
                  <a:schemeClr val="bg1"/>
                </a:solidFill>
              </a:rPr>
              <a:t> Plants in Kolhapur</a:t>
            </a:r>
          </a:p>
          <a:p>
            <a:r>
              <a:rPr lang="en-US" sz="1400" b="1" dirty="0">
                <a:solidFill>
                  <a:schemeClr val="bg1"/>
                </a:solidFill>
              </a:rPr>
              <a:t>1</a:t>
            </a:r>
            <a:r>
              <a:rPr lang="en-US" sz="1200" b="1" dirty="0">
                <a:solidFill>
                  <a:schemeClr val="bg1"/>
                </a:solidFill>
              </a:rPr>
              <a:t> Office &amp; Warehouse in Indianapolis, USA</a:t>
            </a:r>
          </a:p>
        </p:txBody>
      </p:sp>
      <p:sp>
        <p:nvSpPr>
          <p:cNvPr id="123" name="TextBox 122">
            <a:extLst>
              <a:ext uri="{FF2B5EF4-FFF2-40B4-BE49-F238E27FC236}">
                <a16:creationId xmlns:a16="http://schemas.microsoft.com/office/drawing/2014/main" id="{717314CA-7A37-27AF-7BFC-5148EAB7A849}"/>
              </a:ext>
            </a:extLst>
          </p:cNvPr>
          <p:cNvSpPr txBox="1"/>
          <p:nvPr/>
        </p:nvSpPr>
        <p:spPr>
          <a:xfrm>
            <a:off x="8917039" y="3632438"/>
            <a:ext cx="2169067" cy="707886"/>
          </a:xfrm>
          <a:prstGeom prst="rect">
            <a:avLst/>
          </a:prstGeom>
          <a:noFill/>
        </p:spPr>
        <p:txBody>
          <a:bodyPr wrap="square" rtlCol="0">
            <a:spAutoFit/>
          </a:bodyPr>
          <a:lstStyle/>
          <a:p>
            <a:r>
              <a:rPr lang="en-US" sz="1200" b="1" dirty="0">
                <a:solidFill>
                  <a:schemeClr val="bg1"/>
                </a:solidFill>
              </a:rPr>
              <a:t>Revenue Mix (FY23)</a:t>
            </a:r>
          </a:p>
          <a:p>
            <a:r>
              <a:rPr lang="en-US" sz="1200" b="1" dirty="0">
                <a:solidFill>
                  <a:schemeClr val="bg1"/>
                </a:solidFill>
              </a:rPr>
              <a:t>Bi-Metal Products : </a:t>
            </a:r>
            <a:r>
              <a:rPr lang="en-US" sz="1400" b="1" dirty="0">
                <a:solidFill>
                  <a:schemeClr val="bg1"/>
                </a:solidFill>
              </a:rPr>
              <a:t>73%</a:t>
            </a:r>
            <a:endParaRPr lang="en-US" sz="1200" b="1" dirty="0">
              <a:solidFill>
                <a:schemeClr val="bg1"/>
              </a:solidFill>
            </a:endParaRPr>
          </a:p>
          <a:p>
            <a:r>
              <a:rPr lang="en-US" sz="1200" b="1" dirty="0">
                <a:solidFill>
                  <a:schemeClr val="bg1"/>
                </a:solidFill>
              </a:rPr>
              <a:t>Aluminum (Alkop) : </a:t>
            </a:r>
            <a:r>
              <a:rPr lang="en-US" sz="1400" b="1" dirty="0">
                <a:solidFill>
                  <a:schemeClr val="bg1"/>
                </a:solidFill>
              </a:rPr>
              <a:t>27%</a:t>
            </a:r>
            <a:endParaRPr lang="en-US" sz="1200" b="1" dirty="0">
              <a:solidFill>
                <a:schemeClr val="bg1"/>
              </a:solidFill>
            </a:endParaRPr>
          </a:p>
        </p:txBody>
      </p:sp>
      <p:sp>
        <p:nvSpPr>
          <p:cNvPr id="124" name="TextBox 123">
            <a:extLst>
              <a:ext uri="{FF2B5EF4-FFF2-40B4-BE49-F238E27FC236}">
                <a16:creationId xmlns:a16="http://schemas.microsoft.com/office/drawing/2014/main" id="{EDF3DD39-A933-CED9-B541-6A1C0EA0C68F}"/>
              </a:ext>
            </a:extLst>
          </p:cNvPr>
          <p:cNvSpPr txBox="1"/>
          <p:nvPr/>
        </p:nvSpPr>
        <p:spPr>
          <a:xfrm>
            <a:off x="8917859" y="5049806"/>
            <a:ext cx="2168248" cy="861774"/>
          </a:xfrm>
          <a:prstGeom prst="rect">
            <a:avLst/>
          </a:prstGeom>
          <a:noFill/>
        </p:spPr>
        <p:txBody>
          <a:bodyPr wrap="square" rtlCol="0">
            <a:spAutoFit/>
          </a:bodyPr>
          <a:lstStyle/>
          <a:p>
            <a:r>
              <a:rPr lang="en-US" sz="1400" b="1" dirty="0">
                <a:solidFill>
                  <a:schemeClr val="bg1"/>
                </a:solidFill>
              </a:rPr>
              <a:t>30% </a:t>
            </a:r>
            <a:r>
              <a:rPr lang="en-US" sz="1200" b="1" dirty="0">
                <a:solidFill>
                  <a:schemeClr val="bg1"/>
                </a:solidFill>
              </a:rPr>
              <a:t>Export Revenue (FY23)</a:t>
            </a:r>
          </a:p>
          <a:p>
            <a:r>
              <a:rPr lang="en-US" sz="1200" b="1" dirty="0">
                <a:solidFill>
                  <a:schemeClr val="bg1"/>
                </a:solidFill>
              </a:rPr>
              <a:t>Major Countries: </a:t>
            </a:r>
          </a:p>
          <a:p>
            <a:r>
              <a:rPr lang="en-US" sz="1200" b="1" dirty="0">
                <a:solidFill>
                  <a:schemeClr val="bg1"/>
                </a:solidFill>
              </a:rPr>
              <a:t>USA, Brazil, Mexico, Netherlands, Africa, Japan</a:t>
            </a:r>
          </a:p>
        </p:txBody>
      </p:sp>
      <p:pic>
        <p:nvPicPr>
          <p:cNvPr id="1030" name="Picture 6" descr="222813219">
            <a:extLst>
              <a:ext uri="{FF2B5EF4-FFF2-40B4-BE49-F238E27FC236}">
                <a16:creationId xmlns:a16="http://schemas.microsoft.com/office/drawing/2014/main" id="{83F88B98-5B52-17D1-D286-08CAD732293C}"/>
              </a:ext>
            </a:extLst>
          </p:cNvPr>
          <p:cNvPicPr>
            <a:picLocks noChangeAspect="1" noChangeArrowheads="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4603" y="3287030"/>
            <a:ext cx="423968" cy="4239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lobal shipping ">
            <a:extLst>
              <a:ext uri="{FF2B5EF4-FFF2-40B4-BE49-F238E27FC236}">
                <a16:creationId xmlns:a16="http://schemas.microsoft.com/office/drawing/2014/main" id="{DC481EFA-BBE8-0EAA-D67C-57F01C920B55}"/>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622220" y="3338921"/>
            <a:ext cx="299308" cy="2993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nufacturing ">
            <a:extLst>
              <a:ext uri="{FF2B5EF4-FFF2-40B4-BE49-F238E27FC236}">
                <a16:creationId xmlns:a16="http://schemas.microsoft.com/office/drawing/2014/main" id="{9D19661A-76DC-403C-B569-DEEFF256F3E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665781" y="3344591"/>
            <a:ext cx="263793" cy="2637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296810121">
            <a:extLst>
              <a:ext uri="{FF2B5EF4-FFF2-40B4-BE49-F238E27FC236}">
                <a16:creationId xmlns:a16="http://schemas.microsoft.com/office/drawing/2014/main" id="{9DEED79C-F1A0-1FAD-9604-735D1E602A56}"/>
              </a:ext>
            </a:extLst>
          </p:cNvPr>
          <p:cNvPicPr>
            <a:picLocks noChangeAspect="1" noChangeArrowheads="1"/>
          </p:cNvPicPr>
          <p:nvPr/>
        </p:nvPicPr>
        <p:blipFill>
          <a:blip r:embed="rId10"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8648" y="4518091"/>
            <a:ext cx="396504" cy="39650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odium ">
            <a:extLst>
              <a:ext uri="{FF2B5EF4-FFF2-40B4-BE49-F238E27FC236}">
                <a16:creationId xmlns:a16="http://schemas.microsoft.com/office/drawing/2014/main" id="{595E0E49-2C13-2146-0AB4-8C58E691B66B}"/>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284751" y="4579698"/>
            <a:ext cx="253625" cy="2536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orry ">
            <a:extLst>
              <a:ext uri="{FF2B5EF4-FFF2-40B4-BE49-F238E27FC236}">
                <a16:creationId xmlns:a16="http://schemas.microsoft.com/office/drawing/2014/main" id="{1CEC0B1A-B176-561E-4680-00BC95A85BDA}"/>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2226408" y="4540151"/>
            <a:ext cx="311215" cy="3112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A31581-6821-A7E8-F7DA-BFF4865BE97A}"/>
              </a:ext>
            </a:extLst>
          </p:cNvPr>
          <p:cNvSpPr txBox="1"/>
          <p:nvPr/>
        </p:nvSpPr>
        <p:spPr>
          <a:xfrm>
            <a:off x="8843759" y="1180321"/>
            <a:ext cx="2292327" cy="338554"/>
          </a:xfrm>
          <a:prstGeom prst="rect">
            <a:avLst/>
          </a:prstGeom>
          <a:noFill/>
        </p:spPr>
        <p:txBody>
          <a:bodyPr wrap="square" rtlCol="0">
            <a:spAutoFit/>
          </a:bodyPr>
          <a:lstStyle/>
          <a:p>
            <a:pPr algn="ctr"/>
            <a:r>
              <a:rPr lang="en-US" sz="1600" b="1" dirty="0">
                <a:solidFill>
                  <a:schemeClr val="bg1"/>
                </a:solidFill>
              </a:rPr>
              <a:t>with Zero PPM Defects </a:t>
            </a:r>
          </a:p>
        </p:txBody>
      </p:sp>
      <p:grpSp>
        <p:nvGrpSpPr>
          <p:cNvPr id="15" name="Group 14">
            <a:extLst>
              <a:ext uri="{FF2B5EF4-FFF2-40B4-BE49-F238E27FC236}">
                <a16:creationId xmlns:a16="http://schemas.microsoft.com/office/drawing/2014/main" id="{F66F36AF-84CA-8322-49F6-0AF0B87F1CF6}"/>
              </a:ext>
            </a:extLst>
          </p:cNvPr>
          <p:cNvGrpSpPr/>
          <p:nvPr/>
        </p:nvGrpSpPr>
        <p:grpSpPr>
          <a:xfrm>
            <a:off x="2654177" y="2043213"/>
            <a:ext cx="1568410" cy="1003856"/>
            <a:chOff x="3262014" y="2101384"/>
            <a:chExt cx="2179356" cy="1003856"/>
          </a:xfrm>
        </p:grpSpPr>
        <p:sp>
          <p:nvSpPr>
            <p:cNvPr id="10" name="Rectangle 9">
              <a:extLst>
                <a:ext uri="{FF2B5EF4-FFF2-40B4-BE49-F238E27FC236}">
                  <a16:creationId xmlns:a16="http://schemas.microsoft.com/office/drawing/2014/main" id="{EBCE369D-8F6D-78D9-C7AE-EF20D554D4AC}"/>
                </a:ext>
              </a:extLst>
            </p:cNvPr>
            <p:cNvSpPr/>
            <p:nvPr/>
          </p:nvSpPr>
          <p:spPr>
            <a:xfrm>
              <a:off x="3262014" y="2101384"/>
              <a:ext cx="2179356" cy="307416"/>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200" i="0" u="none" strike="noStrike" kern="1200" cap="none" spc="0" normalizeH="0" baseline="0" noProof="0" dirty="0">
                  <a:ln>
                    <a:noFill/>
                  </a:ln>
                  <a:solidFill>
                    <a:schemeClr val="tx1"/>
                  </a:solidFill>
                  <a:effectLst/>
                  <a:uLnTx/>
                  <a:uFillTx/>
                  <a:cs typeface="Arial" panose="020B0604020202020204" pitchFamily="34" charset="0"/>
                </a:rPr>
                <a:t>Bi-Metal Products </a:t>
              </a:r>
              <a:endParaRPr lang="en-US" sz="1200" dirty="0">
                <a:solidFill>
                  <a:schemeClr val="tx1"/>
                </a:solidFill>
                <a:cs typeface="Arial" panose="020B0604020202020204" pitchFamily="34" charset="0"/>
              </a:endParaRPr>
            </a:p>
          </p:txBody>
        </p:sp>
        <p:sp>
          <p:nvSpPr>
            <p:cNvPr id="12" name="Rectangle 11">
              <a:extLst>
                <a:ext uri="{FF2B5EF4-FFF2-40B4-BE49-F238E27FC236}">
                  <a16:creationId xmlns:a16="http://schemas.microsoft.com/office/drawing/2014/main" id="{C3DBEDBC-8AE0-9D65-977C-37EC9333B436}"/>
                </a:ext>
              </a:extLst>
            </p:cNvPr>
            <p:cNvSpPr/>
            <p:nvPr/>
          </p:nvSpPr>
          <p:spPr>
            <a:xfrm>
              <a:off x="3262014" y="2405286"/>
              <a:ext cx="2179356" cy="699954"/>
            </a:xfrm>
            <a:prstGeom prst="rect">
              <a:avLst/>
            </a:prstGeom>
            <a:no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p:txBody>
        </p:sp>
      </p:grpSp>
      <p:sp>
        <p:nvSpPr>
          <p:cNvPr id="21" name="Plus Sign 20">
            <a:extLst>
              <a:ext uri="{FF2B5EF4-FFF2-40B4-BE49-F238E27FC236}">
                <a16:creationId xmlns:a16="http://schemas.microsoft.com/office/drawing/2014/main" id="{456DA1E1-4DC4-5486-8C8F-BF87A2947FEC}"/>
              </a:ext>
            </a:extLst>
          </p:cNvPr>
          <p:cNvSpPr/>
          <p:nvPr/>
        </p:nvSpPr>
        <p:spPr>
          <a:xfrm>
            <a:off x="4296687" y="2334312"/>
            <a:ext cx="477851" cy="483961"/>
          </a:xfrm>
          <a:prstGeom prst="mathPlus">
            <a:avLst/>
          </a:prstGeom>
          <a:solidFill>
            <a:srgbClr val="F05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0BABF27-28CC-975D-5A3B-6F1551F6576F}"/>
              </a:ext>
            </a:extLst>
          </p:cNvPr>
          <p:cNvSpPr txBox="1"/>
          <p:nvPr/>
        </p:nvSpPr>
        <p:spPr>
          <a:xfrm>
            <a:off x="2662209" y="2418833"/>
            <a:ext cx="1327853" cy="600164"/>
          </a:xfrm>
          <a:prstGeom prst="rect">
            <a:avLst/>
          </a:prstGeom>
          <a:noFill/>
        </p:spPr>
        <p:txBody>
          <a:bodyPr wrap="square" rtlCol="0">
            <a:spAutoFit/>
          </a:bodyPr>
          <a:lstStyle/>
          <a:p>
            <a:pPr marL="171450" indent="-171450">
              <a:buFont typeface="Arial" panose="020B0604020202020204" pitchFamily="34" charset="0"/>
              <a:buChar char="•"/>
            </a:pPr>
            <a:r>
              <a:rPr lang="en-US" sz="1100" dirty="0"/>
              <a:t>Bearings</a:t>
            </a:r>
          </a:p>
          <a:p>
            <a:pPr marL="171450" indent="-171450">
              <a:buFont typeface="Arial" panose="020B0604020202020204" pitchFamily="34" charset="0"/>
              <a:buChar char="•"/>
            </a:pPr>
            <a:r>
              <a:rPr lang="en-US" sz="1100" dirty="0"/>
              <a:t>Bushes</a:t>
            </a:r>
          </a:p>
          <a:p>
            <a:pPr marL="171450" indent="-171450">
              <a:buFont typeface="Arial" panose="020B0604020202020204" pitchFamily="34" charset="0"/>
              <a:buChar char="•"/>
            </a:pPr>
            <a:r>
              <a:rPr lang="en-US" sz="1100" dirty="0"/>
              <a:t>Thrust Washers</a:t>
            </a:r>
          </a:p>
        </p:txBody>
      </p:sp>
      <p:sp>
        <p:nvSpPr>
          <p:cNvPr id="54" name="TextBox 53">
            <a:extLst>
              <a:ext uri="{FF2B5EF4-FFF2-40B4-BE49-F238E27FC236}">
                <a16:creationId xmlns:a16="http://schemas.microsoft.com/office/drawing/2014/main" id="{A9DAE7D0-0A43-52AC-8CE9-5DCAA79E34AC}"/>
              </a:ext>
            </a:extLst>
          </p:cNvPr>
          <p:cNvSpPr txBox="1"/>
          <p:nvPr/>
        </p:nvSpPr>
        <p:spPr>
          <a:xfrm>
            <a:off x="4865809" y="2443175"/>
            <a:ext cx="1365432" cy="441283"/>
          </a:xfrm>
          <a:prstGeom prst="rect">
            <a:avLst/>
          </a:prstGeom>
          <a:noFill/>
        </p:spPr>
        <p:txBody>
          <a:bodyPr wrap="square" rtlCol="0">
            <a:spAutoFit/>
          </a:bodyPr>
          <a:lstStyle/>
          <a:p>
            <a:r>
              <a:rPr lang="en-US" sz="1100" dirty="0"/>
              <a:t>Aluminum Die-Cast Products</a:t>
            </a:r>
          </a:p>
        </p:txBody>
      </p:sp>
      <p:sp>
        <p:nvSpPr>
          <p:cNvPr id="55" name="Slide Number Placeholder 54">
            <a:extLst>
              <a:ext uri="{FF2B5EF4-FFF2-40B4-BE49-F238E27FC236}">
                <a16:creationId xmlns:a16="http://schemas.microsoft.com/office/drawing/2014/main" id="{B91506AA-5FC2-47DC-345B-2F487036437C}"/>
              </a:ext>
            </a:extLst>
          </p:cNvPr>
          <p:cNvSpPr>
            <a:spLocks noGrp="1"/>
          </p:cNvSpPr>
          <p:nvPr>
            <p:ph type="sldNum" sz="quarter" idx="12"/>
          </p:nvPr>
        </p:nvSpPr>
        <p:spPr/>
        <p:txBody>
          <a:bodyPr/>
          <a:lstStyle/>
          <a:p>
            <a:fld id="{B2E900CB-CECB-4A6E-B4E0-9522E21C9B47}" type="slidenum">
              <a:rPr lang="en-IN" smtClean="0"/>
              <a:t>17</a:t>
            </a:fld>
            <a:endParaRPr lang="en-IN" dirty="0"/>
          </a:p>
        </p:txBody>
      </p:sp>
      <p:grpSp>
        <p:nvGrpSpPr>
          <p:cNvPr id="11" name="Group 10">
            <a:extLst>
              <a:ext uri="{FF2B5EF4-FFF2-40B4-BE49-F238E27FC236}">
                <a16:creationId xmlns:a16="http://schemas.microsoft.com/office/drawing/2014/main" id="{1463BAD0-24DC-36A4-9A91-E9C0ED6D7C29}"/>
              </a:ext>
            </a:extLst>
          </p:cNvPr>
          <p:cNvGrpSpPr/>
          <p:nvPr/>
        </p:nvGrpSpPr>
        <p:grpSpPr>
          <a:xfrm>
            <a:off x="4820861" y="2021602"/>
            <a:ext cx="1568410" cy="1003856"/>
            <a:chOff x="3262014" y="2101384"/>
            <a:chExt cx="2179356" cy="1003856"/>
          </a:xfrm>
        </p:grpSpPr>
        <p:sp>
          <p:nvSpPr>
            <p:cNvPr id="27" name="Rectangle 26">
              <a:extLst>
                <a:ext uri="{FF2B5EF4-FFF2-40B4-BE49-F238E27FC236}">
                  <a16:creationId xmlns:a16="http://schemas.microsoft.com/office/drawing/2014/main" id="{6066C394-462A-A4D4-ECD3-E14385CECEC0}"/>
                </a:ext>
              </a:extLst>
            </p:cNvPr>
            <p:cNvSpPr/>
            <p:nvPr/>
          </p:nvSpPr>
          <p:spPr>
            <a:xfrm>
              <a:off x="3262014" y="2101384"/>
              <a:ext cx="2179356" cy="307416"/>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200" i="0" u="none" strike="noStrike" kern="1200" cap="none" spc="0" normalizeH="0" baseline="0" noProof="0" dirty="0">
                  <a:ln>
                    <a:noFill/>
                  </a:ln>
                  <a:solidFill>
                    <a:schemeClr val="tx1"/>
                  </a:solidFill>
                  <a:effectLst/>
                  <a:uLnTx/>
                  <a:uFillTx/>
                  <a:cs typeface="Arial" panose="020B0604020202020204" pitchFamily="34" charset="0"/>
                </a:rPr>
                <a:t>Alkop </a:t>
              </a:r>
              <a:endParaRPr lang="en-US" sz="1200" dirty="0">
                <a:solidFill>
                  <a:schemeClr val="tx1"/>
                </a:solidFill>
                <a:cs typeface="Arial" panose="020B0604020202020204" pitchFamily="34" charset="0"/>
              </a:endParaRPr>
            </a:p>
          </p:txBody>
        </p:sp>
        <p:sp>
          <p:nvSpPr>
            <p:cNvPr id="34" name="Rectangle 33">
              <a:extLst>
                <a:ext uri="{FF2B5EF4-FFF2-40B4-BE49-F238E27FC236}">
                  <a16:creationId xmlns:a16="http://schemas.microsoft.com/office/drawing/2014/main" id="{D6F1236B-4CF8-07F8-1E1D-B613EE2FF8BF}"/>
                </a:ext>
              </a:extLst>
            </p:cNvPr>
            <p:cNvSpPr/>
            <p:nvPr/>
          </p:nvSpPr>
          <p:spPr>
            <a:xfrm>
              <a:off x="3262014" y="2405286"/>
              <a:ext cx="2179356" cy="699954"/>
            </a:xfrm>
            <a:prstGeom prst="rect">
              <a:avLst/>
            </a:prstGeom>
            <a:no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p:txBody>
        </p:sp>
      </p:grpSp>
      <p:sp>
        <p:nvSpPr>
          <p:cNvPr id="38" name="Plus Sign 37">
            <a:extLst>
              <a:ext uri="{FF2B5EF4-FFF2-40B4-BE49-F238E27FC236}">
                <a16:creationId xmlns:a16="http://schemas.microsoft.com/office/drawing/2014/main" id="{A0A63CE6-1E06-AC2A-F97D-0201549025B5}"/>
              </a:ext>
            </a:extLst>
          </p:cNvPr>
          <p:cNvSpPr/>
          <p:nvPr/>
        </p:nvSpPr>
        <p:spPr>
          <a:xfrm>
            <a:off x="6471530" y="2328347"/>
            <a:ext cx="477851" cy="483961"/>
          </a:xfrm>
          <a:prstGeom prst="mathPlus">
            <a:avLst/>
          </a:prstGeom>
          <a:solidFill>
            <a:srgbClr val="F05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1983997B-AD69-40ED-89DA-B1EB3C5682AB}"/>
              </a:ext>
            </a:extLst>
          </p:cNvPr>
          <p:cNvGrpSpPr/>
          <p:nvPr/>
        </p:nvGrpSpPr>
        <p:grpSpPr>
          <a:xfrm>
            <a:off x="7035769" y="1997153"/>
            <a:ext cx="1568410" cy="1003856"/>
            <a:chOff x="3262014" y="2101384"/>
            <a:chExt cx="2179356" cy="1003856"/>
          </a:xfrm>
        </p:grpSpPr>
        <p:sp>
          <p:nvSpPr>
            <p:cNvPr id="57" name="Rectangle 56">
              <a:extLst>
                <a:ext uri="{FF2B5EF4-FFF2-40B4-BE49-F238E27FC236}">
                  <a16:creationId xmlns:a16="http://schemas.microsoft.com/office/drawing/2014/main" id="{F7AA4C7F-0E95-42C4-8A34-CF3CEEF3250E}"/>
                </a:ext>
              </a:extLst>
            </p:cNvPr>
            <p:cNvSpPr/>
            <p:nvPr/>
          </p:nvSpPr>
          <p:spPr>
            <a:xfrm>
              <a:off x="3262014" y="2101384"/>
              <a:ext cx="2179356" cy="307416"/>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200" i="0" u="none" strike="noStrike" kern="1200" cap="none" spc="0" normalizeH="0" baseline="0" noProof="0" dirty="0">
                  <a:ln>
                    <a:noFill/>
                  </a:ln>
                  <a:solidFill>
                    <a:schemeClr val="tx1"/>
                  </a:solidFill>
                  <a:effectLst/>
                  <a:uLnTx/>
                  <a:uFillTx/>
                  <a:cs typeface="Arial" panose="020B0604020202020204" pitchFamily="34" charset="0"/>
                </a:rPr>
                <a:t>Brakes </a:t>
              </a:r>
              <a:endParaRPr lang="en-US" sz="1200" dirty="0">
                <a:solidFill>
                  <a:schemeClr val="tx1"/>
                </a:solidFill>
                <a:cs typeface="Arial" panose="020B0604020202020204" pitchFamily="34" charset="0"/>
              </a:endParaRPr>
            </a:p>
          </p:txBody>
        </p:sp>
        <p:sp>
          <p:nvSpPr>
            <p:cNvPr id="58" name="Rectangle 57">
              <a:extLst>
                <a:ext uri="{FF2B5EF4-FFF2-40B4-BE49-F238E27FC236}">
                  <a16:creationId xmlns:a16="http://schemas.microsoft.com/office/drawing/2014/main" id="{0707F6B5-8B5A-6908-B23A-C88C8300460F}"/>
                </a:ext>
              </a:extLst>
            </p:cNvPr>
            <p:cNvSpPr/>
            <p:nvPr/>
          </p:nvSpPr>
          <p:spPr>
            <a:xfrm>
              <a:off x="3262014" y="2405286"/>
              <a:ext cx="2179356" cy="699954"/>
            </a:xfrm>
            <a:prstGeom prst="rect">
              <a:avLst/>
            </a:prstGeom>
            <a:no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p:txBody>
        </p:sp>
      </p:grpSp>
      <p:sp>
        <p:nvSpPr>
          <p:cNvPr id="59" name="TextBox 58">
            <a:extLst>
              <a:ext uri="{FF2B5EF4-FFF2-40B4-BE49-F238E27FC236}">
                <a16:creationId xmlns:a16="http://schemas.microsoft.com/office/drawing/2014/main" id="{3FE7E74C-E69B-5FF7-F2BE-614C62EE5E93}"/>
              </a:ext>
            </a:extLst>
          </p:cNvPr>
          <p:cNvSpPr txBox="1"/>
          <p:nvPr/>
        </p:nvSpPr>
        <p:spPr>
          <a:xfrm>
            <a:off x="7062683" y="2332752"/>
            <a:ext cx="1327853" cy="600164"/>
          </a:xfrm>
          <a:prstGeom prst="rect">
            <a:avLst/>
          </a:prstGeom>
          <a:noFill/>
        </p:spPr>
        <p:txBody>
          <a:bodyPr wrap="square" rtlCol="0">
            <a:spAutoFit/>
          </a:bodyPr>
          <a:lstStyle/>
          <a:p>
            <a:r>
              <a:rPr lang="en-US" sz="1100" dirty="0"/>
              <a:t>Asbestos-Free</a:t>
            </a:r>
          </a:p>
          <a:p>
            <a:pPr marL="171450" indent="-171450">
              <a:buFont typeface="Arial" panose="020B0604020202020204" pitchFamily="34" charset="0"/>
              <a:buChar char="•"/>
            </a:pPr>
            <a:r>
              <a:rPr lang="en-US" sz="1100" dirty="0"/>
              <a:t>Brake Lining</a:t>
            </a:r>
          </a:p>
          <a:p>
            <a:pPr marL="171450" indent="-171450">
              <a:buFont typeface="Arial" panose="020B0604020202020204" pitchFamily="34" charset="0"/>
              <a:buChar char="•"/>
            </a:pPr>
            <a:r>
              <a:rPr lang="en-US" sz="1100" dirty="0"/>
              <a:t>Brake Shoes</a:t>
            </a:r>
          </a:p>
        </p:txBody>
      </p:sp>
    </p:spTree>
    <p:extLst>
      <p:ext uri="{BB962C8B-B14F-4D97-AF65-F5344CB8AC3E}">
        <p14:creationId xmlns:p14="http://schemas.microsoft.com/office/powerpoint/2010/main" val="4157336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545CD74-73FD-C0AB-34B2-641C61D3E5EF}"/>
              </a:ext>
            </a:extLst>
          </p:cNvPr>
          <p:cNvGraphicFramePr>
            <a:graphicFrameLocks noChangeAspect="1"/>
          </p:cNvGraphicFramePr>
          <p:nvPr>
            <p:custDataLst>
              <p:tags r:id="rId2"/>
            </p:custDataLst>
            <p:extLst>
              <p:ext uri="{D42A27DB-BD31-4B8C-83A1-F6EECF244321}">
                <p14:modId xmlns:p14="http://schemas.microsoft.com/office/powerpoint/2010/main" val="33593289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1"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A545CD74-73FD-C0AB-34B2-641C61D3E5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8" name="Rectangle 27">
            <a:extLst>
              <a:ext uri="{FF2B5EF4-FFF2-40B4-BE49-F238E27FC236}">
                <a16:creationId xmlns:a16="http://schemas.microsoft.com/office/drawing/2014/main" id="{45AD57F1-BE10-4D85-CBD4-33E92D9AB726}"/>
              </a:ext>
            </a:extLst>
          </p:cNvPr>
          <p:cNvSpPr/>
          <p:nvPr/>
        </p:nvSpPr>
        <p:spPr>
          <a:xfrm>
            <a:off x="9567012" y="1437172"/>
            <a:ext cx="2468847" cy="4630914"/>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29C61D2F-FE92-449E-CC71-C9263326CA4F}"/>
              </a:ext>
            </a:extLst>
          </p:cNvPr>
          <p:cNvSpPr>
            <a:spLocks noGrp="1"/>
          </p:cNvSpPr>
          <p:nvPr>
            <p:ph type="title"/>
          </p:nvPr>
        </p:nvSpPr>
        <p:spPr>
          <a:xfrm>
            <a:off x="173181" y="134522"/>
            <a:ext cx="8105580" cy="493554"/>
          </a:xfrm>
        </p:spPr>
        <p:txBody>
          <a:bodyPr vert="horz">
            <a:normAutofit/>
          </a:bodyPr>
          <a:lstStyle/>
          <a:p>
            <a:r>
              <a:rPr lang="en-IN" dirty="0"/>
              <a:t>State of the Art Manufacturing Facilities</a:t>
            </a:r>
            <a:endParaRPr lang="en-IN" dirty="0">
              <a:highlight>
                <a:srgbClr val="FFFF00"/>
              </a:highlight>
            </a:endParaRPr>
          </a:p>
        </p:txBody>
      </p:sp>
      <p:pic>
        <p:nvPicPr>
          <p:cNvPr id="7" name="Picture 6">
            <a:extLst>
              <a:ext uri="{FF2B5EF4-FFF2-40B4-BE49-F238E27FC236}">
                <a16:creationId xmlns:a16="http://schemas.microsoft.com/office/drawing/2014/main" id="{9952F484-BA2B-834F-A11A-247E09ABB1C0}"/>
              </a:ext>
            </a:extLst>
          </p:cNvPr>
          <p:cNvPicPr>
            <a:picLocks noChangeAspect="1"/>
          </p:cNvPicPr>
          <p:nvPr/>
        </p:nvPicPr>
        <p:blipFill rotWithShape="1">
          <a:blip r:embed="rId6"/>
          <a:srcRect l="5481" t="3955" r="3465" b="49564"/>
          <a:stretch/>
        </p:blipFill>
        <p:spPr>
          <a:xfrm>
            <a:off x="5076532" y="4734915"/>
            <a:ext cx="3831376" cy="1316752"/>
          </a:xfrm>
          <a:prstGeom prst="rect">
            <a:avLst/>
          </a:prstGeom>
        </p:spPr>
      </p:pic>
      <p:pic>
        <p:nvPicPr>
          <p:cNvPr id="10" name="Picture 9">
            <a:extLst>
              <a:ext uri="{FF2B5EF4-FFF2-40B4-BE49-F238E27FC236}">
                <a16:creationId xmlns:a16="http://schemas.microsoft.com/office/drawing/2014/main" id="{CCEB782E-104C-ECB8-5B10-94BF42755E8E}"/>
              </a:ext>
            </a:extLst>
          </p:cNvPr>
          <p:cNvPicPr>
            <a:picLocks noChangeAspect="1"/>
          </p:cNvPicPr>
          <p:nvPr/>
        </p:nvPicPr>
        <p:blipFill rotWithShape="1">
          <a:blip r:embed="rId6"/>
          <a:srcRect l="7089" t="53655" r="2892" b="3664"/>
          <a:stretch/>
        </p:blipFill>
        <p:spPr>
          <a:xfrm>
            <a:off x="443884" y="4734915"/>
            <a:ext cx="4125087" cy="1316752"/>
          </a:xfrm>
          <a:prstGeom prst="rect">
            <a:avLst/>
          </a:prstGeom>
        </p:spPr>
      </p:pic>
      <p:sp>
        <p:nvSpPr>
          <p:cNvPr id="19" name="TextBox 18">
            <a:extLst>
              <a:ext uri="{FF2B5EF4-FFF2-40B4-BE49-F238E27FC236}">
                <a16:creationId xmlns:a16="http://schemas.microsoft.com/office/drawing/2014/main" id="{D78CD94B-FDB9-C41C-278C-97D40F4FEB42}"/>
              </a:ext>
            </a:extLst>
          </p:cNvPr>
          <p:cNvSpPr txBox="1"/>
          <p:nvPr/>
        </p:nvSpPr>
        <p:spPr>
          <a:xfrm>
            <a:off x="412191" y="2268399"/>
            <a:ext cx="2779169" cy="1938992"/>
          </a:xfrm>
          <a:prstGeom prst="rect">
            <a:avLst/>
          </a:prstGeom>
          <a:noFill/>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uLnTx/>
                <a:uFillTx/>
                <a:latin typeface="Cambria" panose="02040503050406030204" pitchFamily="18" charset="0"/>
                <a:ea typeface="Cambria" panose="02040503050406030204" pitchFamily="18" charset="0"/>
                <a:cs typeface="Arial" panose="020B0604020202020204" pitchFamily="34" charset="0"/>
              </a:rPr>
              <a:t>Strategically located manufacturing facilities in Kolhapur, Maharashtra, spread over an area of  </a:t>
            </a:r>
            <a:r>
              <a:rPr lang="en-US" sz="2000" b="1" dirty="0">
                <a:solidFill>
                  <a:srgbClr val="F05922"/>
                </a:solidFill>
                <a:latin typeface="Cambria" panose="02040503050406030204" pitchFamily="18" charset="0"/>
                <a:ea typeface="Cambria" panose="02040503050406030204" pitchFamily="18" charset="0"/>
                <a:cs typeface="Arial" panose="020B0604020202020204" pitchFamily="34" charset="0"/>
              </a:rPr>
              <a:t>26+ </a:t>
            </a:r>
            <a:r>
              <a:rPr kumimoji="0" lang="en-US" sz="2000" b="1" u="none" strike="noStrike" kern="1200" cap="none" spc="0" normalizeH="0" baseline="0" noProof="0" dirty="0">
                <a:ln>
                  <a:noFill/>
                </a:ln>
                <a:solidFill>
                  <a:srgbClr val="F05922"/>
                </a:solidFill>
                <a:uLnTx/>
                <a:uFillTx/>
                <a:latin typeface="Cambria" panose="02040503050406030204" pitchFamily="18" charset="0"/>
                <a:ea typeface="Cambria" panose="02040503050406030204" pitchFamily="18" charset="0"/>
                <a:cs typeface="Arial" panose="020B0604020202020204" pitchFamily="34" charset="0"/>
              </a:rPr>
              <a:t>acres</a:t>
            </a:r>
          </a:p>
        </p:txBody>
      </p:sp>
      <p:pic>
        <p:nvPicPr>
          <p:cNvPr id="1026" name="Picture 2" descr="Industrial Icon Stock Vector (Royalty Free) 171795467 | Shutterstock">
            <a:extLst>
              <a:ext uri="{FF2B5EF4-FFF2-40B4-BE49-F238E27FC236}">
                <a16:creationId xmlns:a16="http://schemas.microsoft.com/office/drawing/2014/main" id="{76BEAFFF-25B3-9706-E596-DB0C7CDF40AD}"/>
              </a:ext>
            </a:extLst>
          </p:cNvPr>
          <p:cNvPicPr>
            <a:picLocks noChangeAspect="1" noChangeArrowheads="1"/>
          </p:cNvPicPr>
          <p:nvPr/>
        </p:nvPicPr>
        <p:blipFill rotWithShape="1">
          <a:blip r:embed="rId7">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b="12101"/>
          <a:stretch/>
        </p:blipFill>
        <p:spPr bwMode="auto">
          <a:xfrm>
            <a:off x="992398" y="1129395"/>
            <a:ext cx="1421358" cy="9528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A9A4E5F-F849-F49F-723D-5D51D4334331}"/>
              </a:ext>
            </a:extLst>
          </p:cNvPr>
          <p:cNvSpPr txBox="1"/>
          <p:nvPr/>
        </p:nvSpPr>
        <p:spPr>
          <a:xfrm>
            <a:off x="3463785" y="2268399"/>
            <a:ext cx="2779169" cy="1015663"/>
          </a:xfrm>
          <a:prstGeom prst="rect">
            <a:avLst/>
          </a:prstGeom>
          <a:noFill/>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uLnTx/>
                <a:uFillTx/>
                <a:latin typeface="Cambria" panose="02040503050406030204" pitchFamily="18" charset="0"/>
                <a:ea typeface="Cambria" panose="02040503050406030204" pitchFamily="18" charset="0"/>
                <a:cs typeface="Arial" panose="020B0604020202020204" pitchFamily="34" charset="0"/>
              </a:rPr>
              <a:t>Warehouse &amp; an Office in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05922"/>
                </a:solidFill>
                <a:latin typeface="Cambria" panose="02040503050406030204" pitchFamily="18" charset="0"/>
                <a:ea typeface="Cambria" panose="02040503050406030204" pitchFamily="18" charset="0"/>
                <a:cs typeface="Arial" panose="020B0604020202020204" pitchFamily="34" charset="0"/>
              </a:rPr>
              <a:t>Indianapolis, USA.</a:t>
            </a:r>
          </a:p>
        </p:txBody>
      </p:sp>
      <p:pic>
        <p:nvPicPr>
          <p:cNvPr id="31" name="Picture 4" descr="Warehouse Vector Icons Stock Vector (Royalty Free) 646492771 | Shutterstock">
            <a:extLst>
              <a:ext uri="{FF2B5EF4-FFF2-40B4-BE49-F238E27FC236}">
                <a16:creationId xmlns:a16="http://schemas.microsoft.com/office/drawing/2014/main" id="{5AFB35B8-A2CE-3CEC-BAE8-D05E0FDF1B3B}"/>
              </a:ext>
            </a:extLst>
          </p:cNvPr>
          <p:cNvPicPr>
            <a:picLocks noChangeAspect="1" noChangeArrowheads="1"/>
          </p:cNvPicPr>
          <p:nvPr/>
        </p:nvPicPr>
        <p:blipFill rotWithShape="1">
          <a:blip r:embed="rId8">
            <a:clrChange>
              <a:clrFrom>
                <a:srgbClr val="EBEDEC"/>
              </a:clrFrom>
              <a:clrTo>
                <a:srgbClr val="EBEDE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7332" t="56868" r="65140" b="24319"/>
          <a:stretch/>
        </p:blipFill>
        <p:spPr bwMode="auto">
          <a:xfrm>
            <a:off x="3958996" y="1124678"/>
            <a:ext cx="1355803" cy="957537"/>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1BDF5C54-F8DF-161D-5E72-0D837EF87374}"/>
              </a:ext>
            </a:extLst>
          </p:cNvPr>
          <p:cNvSpPr txBox="1"/>
          <p:nvPr/>
        </p:nvSpPr>
        <p:spPr>
          <a:xfrm>
            <a:off x="6364828" y="2268399"/>
            <a:ext cx="2779169" cy="2246769"/>
          </a:xfrm>
          <a:prstGeom prst="rect">
            <a:avLst/>
          </a:prstGeom>
          <a:noFill/>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uLnTx/>
                <a:uFillTx/>
                <a:latin typeface="Cambria" panose="02040503050406030204" pitchFamily="18" charset="0"/>
                <a:ea typeface="Cambria" panose="02040503050406030204" pitchFamily="18" charset="0"/>
                <a:cs typeface="Arial" panose="020B0604020202020204" pitchFamily="34" charset="0"/>
              </a:rPr>
              <a:t>Among the few companies to have facilities to produce next generation parts through </a:t>
            </a:r>
            <a:r>
              <a:rPr lang="en-US" sz="2000" b="1" dirty="0">
                <a:solidFill>
                  <a:srgbClr val="F05922"/>
                </a:solidFill>
                <a:latin typeface="Cambria" panose="02040503050406030204" pitchFamily="18" charset="0"/>
                <a:ea typeface="Cambria" panose="02040503050406030204" pitchFamily="18" charset="0"/>
                <a:cs typeface="Arial" panose="020B0604020202020204" pitchFamily="34" charset="0"/>
              </a:rPr>
              <a:t>lead-free</a:t>
            </a:r>
            <a:r>
              <a:rPr kumimoji="0" lang="en-US" sz="2000" u="none" strike="noStrike" kern="1200" cap="none" spc="0" normalizeH="0" baseline="0" noProof="0" dirty="0">
                <a:ln>
                  <a:noFill/>
                </a:ln>
                <a:uLnTx/>
                <a:uFillTx/>
                <a:latin typeface="Cambria" panose="02040503050406030204" pitchFamily="18" charset="0"/>
                <a:ea typeface="Cambria" panose="02040503050406030204" pitchFamily="18" charset="0"/>
                <a:cs typeface="Arial" panose="020B0604020202020204" pitchFamily="34" charset="0"/>
              </a:rPr>
              <a:t> material to ensure the future emission norms.</a:t>
            </a:r>
          </a:p>
        </p:txBody>
      </p:sp>
      <p:pic>
        <p:nvPicPr>
          <p:cNvPr id="40" name="Picture 8" descr="Green factory building icon Royalty Free Vector Image">
            <a:extLst>
              <a:ext uri="{FF2B5EF4-FFF2-40B4-BE49-F238E27FC236}">
                <a16:creationId xmlns:a16="http://schemas.microsoft.com/office/drawing/2014/main" id="{662D45E7-66BB-15C9-531C-CAD49404ECA5}"/>
              </a:ext>
            </a:extLst>
          </p:cNvPr>
          <p:cNvPicPr>
            <a:picLocks noChangeAspect="1" noChangeArrowheads="1"/>
          </p:cNvPicPr>
          <p:nvPr/>
        </p:nvPicPr>
        <p:blipFill rotWithShape="1">
          <a:blip r:embed="rId9" cstate="hq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1" r="1215" b="7957"/>
          <a:stretch/>
        </p:blipFill>
        <p:spPr bwMode="auto">
          <a:xfrm>
            <a:off x="7300283" y="1128903"/>
            <a:ext cx="978478" cy="954557"/>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a:extLst>
              <a:ext uri="{FF2B5EF4-FFF2-40B4-BE49-F238E27FC236}">
                <a16:creationId xmlns:a16="http://schemas.microsoft.com/office/drawing/2014/main" id="{0BEA8180-A4B3-3A06-FFC1-E0EBB72F0F5A}"/>
              </a:ext>
            </a:extLst>
          </p:cNvPr>
          <p:cNvCxnSpPr>
            <a:cxnSpLocks/>
          </p:cNvCxnSpPr>
          <p:nvPr/>
        </p:nvCxnSpPr>
        <p:spPr>
          <a:xfrm>
            <a:off x="0" y="4579759"/>
            <a:ext cx="91439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CE55874-CAE0-C1B1-CEC2-6E38E5588EF9}"/>
              </a:ext>
            </a:extLst>
          </p:cNvPr>
          <p:cNvCxnSpPr>
            <a:cxnSpLocks/>
          </p:cNvCxnSpPr>
          <p:nvPr/>
        </p:nvCxnSpPr>
        <p:spPr>
          <a:xfrm flipV="1">
            <a:off x="9143997" y="1233055"/>
            <a:ext cx="0" cy="3346705"/>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54D4878-8F88-A1C0-1B9D-1D9D3426DF12}"/>
              </a:ext>
            </a:extLst>
          </p:cNvPr>
          <p:cNvSpPr txBox="1"/>
          <p:nvPr/>
        </p:nvSpPr>
        <p:spPr>
          <a:xfrm>
            <a:off x="9567012" y="1129395"/>
            <a:ext cx="2468849" cy="307777"/>
          </a:xfrm>
          <a:prstGeom prst="rect">
            <a:avLst/>
          </a:prstGeom>
          <a:solidFill>
            <a:srgbClr val="F2A16A">
              <a:alpha val="50000"/>
            </a:srgbClr>
          </a:solidFill>
        </p:spPr>
        <p:txBody>
          <a:bodyPr wrap="square" rtlCol="0">
            <a:spAutoFit/>
          </a:bodyPr>
          <a:lstStyle/>
          <a:p>
            <a:pPr algn="ctr"/>
            <a:r>
              <a:rPr lang="pt-BR" sz="1400" b="1" dirty="0"/>
              <a:t>In-House </a:t>
            </a:r>
            <a:endParaRPr lang="en-US" sz="1400" b="1" dirty="0"/>
          </a:p>
        </p:txBody>
      </p:sp>
      <p:sp>
        <p:nvSpPr>
          <p:cNvPr id="20" name="TextBox 19">
            <a:extLst>
              <a:ext uri="{FF2B5EF4-FFF2-40B4-BE49-F238E27FC236}">
                <a16:creationId xmlns:a16="http://schemas.microsoft.com/office/drawing/2014/main" id="{08130F3F-664B-5D07-D62E-73A6987F89F0}"/>
              </a:ext>
            </a:extLst>
          </p:cNvPr>
          <p:cNvSpPr txBox="1"/>
          <p:nvPr/>
        </p:nvSpPr>
        <p:spPr>
          <a:xfrm>
            <a:off x="9567012" y="1525197"/>
            <a:ext cx="2468849" cy="584775"/>
          </a:xfrm>
          <a:prstGeom prst="rect">
            <a:avLst/>
          </a:prstGeom>
          <a:noFill/>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F05922"/>
                </a:solidFill>
                <a:uLnTx/>
                <a:uFillTx/>
                <a:latin typeface="Cambria" panose="02040503050406030204" pitchFamily="18" charset="0"/>
                <a:ea typeface="Cambria" panose="02040503050406030204" pitchFamily="18" charset="0"/>
                <a:cs typeface="Arial" panose="020B0604020202020204" pitchFamily="34" charset="0"/>
              </a:rPr>
              <a:t>Design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F05922"/>
                </a:solidFill>
                <a:uLnTx/>
                <a:uFillTx/>
                <a:latin typeface="Cambria" panose="02040503050406030204" pitchFamily="18" charset="0"/>
                <a:ea typeface="Cambria" panose="02040503050406030204" pitchFamily="18" charset="0"/>
                <a:cs typeface="Arial" panose="020B0604020202020204" pitchFamily="34" charset="0"/>
              </a:rPr>
              <a:t>Development Facilities</a:t>
            </a:r>
          </a:p>
        </p:txBody>
      </p:sp>
      <p:sp>
        <p:nvSpPr>
          <p:cNvPr id="22" name="TextBox 21">
            <a:extLst>
              <a:ext uri="{FF2B5EF4-FFF2-40B4-BE49-F238E27FC236}">
                <a16:creationId xmlns:a16="http://schemas.microsoft.com/office/drawing/2014/main" id="{F8C34F6E-2762-069E-5DC0-DDBE26AEF8AB}"/>
              </a:ext>
            </a:extLst>
          </p:cNvPr>
          <p:cNvSpPr txBox="1"/>
          <p:nvPr/>
        </p:nvSpPr>
        <p:spPr>
          <a:xfrm>
            <a:off x="9567012" y="2807009"/>
            <a:ext cx="2468849" cy="584775"/>
          </a:xfrm>
          <a:prstGeom prst="rect">
            <a:avLst/>
          </a:prstGeom>
          <a:noFill/>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F05922"/>
                </a:solidFill>
                <a:uLnTx/>
                <a:uFillTx/>
                <a:latin typeface="Cambria" panose="02040503050406030204" pitchFamily="18" charset="0"/>
                <a:ea typeface="Cambria" panose="02040503050406030204" pitchFamily="18" charset="0"/>
                <a:cs typeface="Arial" panose="020B0604020202020204" pitchFamily="34" charset="0"/>
              </a:rPr>
              <a:t>Alloy Powder Manufacturing</a:t>
            </a:r>
          </a:p>
        </p:txBody>
      </p:sp>
      <p:sp>
        <p:nvSpPr>
          <p:cNvPr id="24" name="TextBox 23">
            <a:extLst>
              <a:ext uri="{FF2B5EF4-FFF2-40B4-BE49-F238E27FC236}">
                <a16:creationId xmlns:a16="http://schemas.microsoft.com/office/drawing/2014/main" id="{C7ACA5ED-04D0-9D9A-060E-E7F2C444E1CE}"/>
              </a:ext>
            </a:extLst>
          </p:cNvPr>
          <p:cNvSpPr txBox="1"/>
          <p:nvPr/>
        </p:nvSpPr>
        <p:spPr>
          <a:xfrm>
            <a:off x="9567012" y="4088821"/>
            <a:ext cx="2468849" cy="584775"/>
          </a:xfrm>
          <a:prstGeom prst="rect">
            <a:avLst/>
          </a:prstGeom>
          <a:noFill/>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F05922"/>
                </a:solidFill>
                <a:uLnTx/>
                <a:uFillTx/>
                <a:latin typeface="Cambria" panose="02040503050406030204" pitchFamily="18" charset="0"/>
                <a:ea typeface="Cambria" panose="02040503050406030204" pitchFamily="18" charset="0"/>
                <a:cs typeface="Arial" panose="020B0604020202020204" pitchFamily="34" charset="0"/>
              </a:rPr>
              <a:t>Strip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F05922"/>
                </a:solidFill>
                <a:uLnTx/>
                <a:uFillTx/>
                <a:latin typeface="Cambria" panose="02040503050406030204" pitchFamily="18" charset="0"/>
                <a:ea typeface="Cambria" panose="02040503050406030204" pitchFamily="18" charset="0"/>
                <a:cs typeface="Arial" panose="020B0604020202020204" pitchFamily="34" charset="0"/>
              </a:rPr>
              <a:t>Manufacturing</a:t>
            </a:r>
          </a:p>
        </p:txBody>
      </p:sp>
      <p:sp>
        <p:nvSpPr>
          <p:cNvPr id="27" name="TextBox 26">
            <a:extLst>
              <a:ext uri="{FF2B5EF4-FFF2-40B4-BE49-F238E27FC236}">
                <a16:creationId xmlns:a16="http://schemas.microsoft.com/office/drawing/2014/main" id="{132B7248-8F95-CE30-A4A3-8AF2CC9561E3}"/>
              </a:ext>
            </a:extLst>
          </p:cNvPr>
          <p:cNvSpPr txBox="1"/>
          <p:nvPr/>
        </p:nvSpPr>
        <p:spPr>
          <a:xfrm>
            <a:off x="9567012" y="5370633"/>
            <a:ext cx="2468849" cy="584775"/>
          </a:xfrm>
          <a:prstGeom prst="rect">
            <a:avLst/>
          </a:prstGeom>
          <a:noFill/>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F05922"/>
                </a:solidFill>
                <a:uLnTx/>
                <a:uFillTx/>
                <a:latin typeface="Cambria" panose="02040503050406030204" pitchFamily="18" charset="0"/>
                <a:ea typeface="Cambria" panose="02040503050406030204" pitchFamily="18" charset="0"/>
                <a:cs typeface="Arial" panose="020B0604020202020204" pitchFamily="34" charset="0"/>
              </a:rPr>
              <a:t>Machining PTFE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F05922"/>
                </a:solidFill>
                <a:uLnTx/>
                <a:uFillTx/>
                <a:latin typeface="Cambria" panose="02040503050406030204" pitchFamily="18" charset="0"/>
                <a:ea typeface="Cambria" panose="02040503050406030204" pitchFamily="18" charset="0"/>
                <a:cs typeface="Arial" panose="020B0604020202020204" pitchFamily="34" charset="0"/>
              </a:rPr>
              <a:t>Coating</a:t>
            </a:r>
          </a:p>
        </p:txBody>
      </p:sp>
      <p:sp>
        <p:nvSpPr>
          <p:cNvPr id="29" name="Plus Sign 28">
            <a:extLst>
              <a:ext uri="{FF2B5EF4-FFF2-40B4-BE49-F238E27FC236}">
                <a16:creationId xmlns:a16="http://schemas.microsoft.com/office/drawing/2014/main" id="{52EB48F7-AAC2-198E-AD54-29D81B2B41EF}"/>
              </a:ext>
            </a:extLst>
          </p:cNvPr>
          <p:cNvSpPr/>
          <p:nvPr/>
        </p:nvSpPr>
        <p:spPr>
          <a:xfrm>
            <a:off x="10570376" y="2251587"/>
            <a:ext cx="462117" cy="425633"/>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Plus Sign 31">
            <a:extLst>
              <a:ext uri="{FF2B5EF4-FFF2-40B4-BE49-F238E27FC236}">
                <a16:creationId xmlns:a16="http://schemas.microsoft.com/office/drawing/2014/main" id="{1BC85485-2472-359C-9672-9778F292506F}"/>
              </a:ext>
            </a:extLst>
          </p:cNvPr>
          <p:cNvSpPr/>
          <p:nvPr/>
        </p:nvSpPr>
        <p:spPr>
          <a:xfrm>
            <a:off x="10570376" y="4809298"/>
            <a:ext cx="462117" cy="425633"/>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Plus Sign 33">
            <a:extLst>
              <a:ext uri="{FF2B5EF4-FFF2-40B4-BE49-F238E27FC236}">
                <a16:creationId xmlns:a16="http://schemas.microsoft.com/office/drawing/2014/main" id="{A54FE3E5-FBCE-5064-C9A2-4A32CC319FA6}"/>
              </a:ext>
            </a:extLst>
          </p:cNvPr>
          <p:cNvSpPr/>
          <p:nvPr/>
        </p:nvSpPr>
        <p:spPr>
          <a:xfrm>
            <a:off x="10571075" y="3581989"/>
            <a:ext cx="462117" cy="425633"/>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Slide Number Placeholder 3">
            <a:extLst>
              <a:ext uri="{FF2B5EF4-FFF2-40B4-BE49-F238E27FC236}">
                <a16:creationId xmlns:a16="http://schemas.microsoft.com/office/drawing/2014/main" id="{8272730B-187E-60F3-E348-02119C10E61A}"/>
              </a:ext>
            </a:extLst>
          </p:cNvPr>
          <p:cNvSpPr>
            <a:spLocks noGrp="1"/>
          </p:cNvSpPr>
          <p:nvPr>
            <p:ph type="sldNum" sz="quarter" idx="12"/>
          </p:nvPr>
        </p:nvSpPr>
        <p:spPr/>
        <p:txBody>
          <a:bodyPr/>
          <a:lstStyle/>
          <a:p>
            <a:fld id="{B2E900CB-CECB-4A6E-B4E0-9522E21C9B47}" type="slidenum">
              <a:rPr lang="en-IN" smtClean="0"/>
              <a:t>18</a:t>
            </a:fld>
            <a:endParaRPr lang="en-IN" dirty="0"/>
          </a:p>
        </p:txBody>
      </p:sp>
    </p:spTree>
    <p:extLst>
      <p:ext uri="{BB962C8B-B14F-4D97-AF65-F5344CB8AC3E}">
        <p14:creationId xmlns:p14="http://schemas.microsoft.com/office/powerpoint/2010/main" val="2402261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767857-0B8C-5A6A-D3AF-B9786DE4658F}"/>
              </a:ext>
            </a:extLst>
          </p:cNvPr>
          <p:cNvGraphicFramePr>
            <a:graphicFrameLocks noChangeAspect="1"/>
          </p:cNvGraphicFramePr>
          <p:nvPr>
            <p:custDataLst>
              <p:tags r:id="rId2"/>
            </p:custDataLst>
            <p:extLst>
              <p:ext uri="{D42A27DB-BD31-4B8C-83A1-F6EECF244321}">
                <p14:modId xmlns:p14="http://schemas.microsoft.com/office/powerpoint/2010/main" val="1725285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5"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16767857-0B8C-5A6A-D3AF-B9786DE4658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ACBD9F0-36B8-3E5D-249B-7632F312A64F}"/>
              </a:ext>
            </a:extLst>
          </p:cNvPr>
          <p:cNvSpPr>
            <a:spLocks noGrp="1"/>
          </p:cNvSpPr>
          <p:nvPr>
            <p:ph type="title"/>
          </p:nvPr>
        </p:nvSpPr>
        <p:spPr/>
        <p:txBody>
          <a:bodyPr vert="horz"/>
          <a:lstStyle/>
          <a:p>
            <a:r>
              <a:rPr lang="en-US" dirty="0"/>
              <a:t>Diversified Products: Bi-Metal Products</a:t>
            </a:r>
          </a:p>
        </p:txBody>
      </p:sp>
      <p:grpSp>
        <p:nvGrpSpPr>
          <p:cNvPr id="3" name="Group 2">
            <a:extLst>
              <a:ext uri="{FF2B5EF4-FFF2-40B4-BE49-F238E27FC236}">
                <a16:creationId xmlns:a16="http://schemas.microsoft.com/office/drawing/2014/main" id="{2FCF300F-A475-6CF3-A912-CD6A106ECDED}"/>
              </a:ext>
            </a:extLst>
          </p:cNvPr>
          <p:cNvGrpSpPr/>
          <p:nvPr/>
        </p:nvGrpSpPr>
        <p:grpSpPr>
          <a:xfrm>
            <a:off x="771446" y="1010386"/>
            <a:ext cx="2864987" cy="1547678"/>
            <a:chOff x="780816" y="1002194"/>
            <a:chExt cx="2664004" cy="1941803"/>
          </a:xfrm>
        </p:grpSpPr>
        <p:sp>
          <p:nvSpPr>
            <p:cNvPr id="9" name="Rectangle 8">
              <a:extLst>
                <a:ext uri="{FF2B5EF4-FFF2-40B4-BE49-F238E27FC236}">
                  <a16:creationId xmlns:a16="http://schemas.microsoft.com/office/drawing/2014/main" id="{6AEC96BB-98C9-9C8C-1B21-A9486F411228}"/>
                </a:ext>
              </a:extLst>
            </p:cNvPr>
            <p:cNvSpPr/>
            <p:nvPr/>
          </p:nvSpPr>
          <p:spPr>
            <a:xfrm>
              <a:off x="780816" y="1002194"/>
              <a:ext cx="2664000" cy="37432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bg1"/>
                  </a:solidFill>
                  <a:latin typeface="Cambria" panose="02040503050406030204" pitchFamily="18" charset="0"/>
                  <a:cs typeface="Arial" panose="020B0604020202020204" pitchFamily="34" charset="0"/>
                </a:rPr>
                <a:t>Bearings</a:t>
              </a:r>
            </a:p>
          </p:txBody>
        </p:sp>
        <p:pic>
          <p:nvPicPr>
            <p:cNvPr id="2050" name="Picture 2">
              <a:extLst>
                <a:ext uri="{FF2B5EF4-FFF2-40B4-BE49-F238E27FC236}">
                  <a16:creationId xmlns:a16="http://schemas.microsoft.com/office/drawing/2014/main" id="{B1AAB7D6-47B2-735A-8A40-52CE9A3D98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820" y="1369590"/>
              <a:ext cx="2664000" cy="15744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1EA5D6AE-C59B-B38D-E73C-2FEDDF6596AD}"/>
              </a:ext>
            </a:extLst>
          </p:cNvPr>
          <p:cNvGrpSpPr/>
          <p:nvPr/>
        </p:nvGrpSpPr>
        <p:grpSpPr>
          <a:xfrm>
            <a:off x="4765418" y="1010386"/>
            <a:ext cx="2865600" cy="1530518"/>
            <a:chOff x="4840044" y="1002194"/>
            <a:chExt cx="2664002" cy="1919289"/>
          </a:xfrm>
        </p:grpSpPr>
        <p:sp>
          <p:nvSpPr>
            <p:cNvPr id="12" name="Rectangle 11">
              <a:extLst>
                <a:ext uri="{FF2B5EF4-FFF2-40B4-BE49-F238E27FC236}">
                  <a16:creationId xmlns:a16="http://schemas.microsoft.com/office/drawing/2014/main" id="{BDEEE0D6-37F1-153B-D98F-B2F662F7EAF2}"/>
                </a:ext>
              </a:extLst>
            </p:cNvPr>
            <p:cNvSpPr/>
            <p:nvPr/>
          </p:nvSpPr>
          <p:spPr>
            <a:xfrm>
              <a:off x="4840044" y="1002194"/>
              <a:ext cx="2664000" cy="37432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bg1"/>
                  </a:solidFill>
                  <a:latin typeface="Cambria" panose="02040503050406030204" pitchFamily="18" charset="0"/>
                  <a:cs typeface="Arial" panose="020B0604020202020204" pitchFamily="34" charset="0"/>
                </a:rPr>
                <a:t>Bushes</a:t>
              </a:r>
            </a:p>
          </p:txBody>
        </p:sp>
        <p:pic>
          <p:nvPicPr>
            <p:cNvPr id="2052" name="Picture 4">
              <a:extLst>
                <a:ext uri="{FF2B5EF4-FFF2-40B4-BE49-F238E27FC236}">
                  <a16:creationId xmlns:a16="http://schemas.microsoft.com/office/drawing/2014/main" id="{552119C2-5A58-6AE5-FF0D-CFEE3AC17B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0046" y="1369588"/>
              <a:ext cx="2664000" cy="15518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F0A45D78-B556-FE46-5920-2C5008611933}"/>
              </a:ext>
            </a:extLst>
          </p:cNvPr>
          <p:cNvGrpSpPr/>
          <p:nvPr/>
        </p:nvGrpSpPr>
        <p:grpSpPr>
          <a:xfrm>
            <a:off x="8760000" y="1010386"/>
            <a:ext cx="2865600" cy="1530518"/>
            <a:chOff x="8899272" y="1002194"/>
            <a:chExt cx="2664000" cy="1919289"/>
          </a:xfrm>
        </p:grpSpPr>
        <p:sp>
          <p:nvSpPr>
            <p:cNvPr id="13" name="Rectangle 12">
              <a:extLst>
                <a:ext uri="{FF2B5EF4-FFF2-40B4-BE49-F238E27FC236}">
                  <a16:creationId xmlns:a16="http://schemas.microsoft.com/office/drawing/2014/main" id="{F8A9B54C-0750-EA79-B0C7-3C1246B8008A}"/>
                </a:ext>
              </a:extLst>
            </p:cNvPr>
            <p:cNvSpPr/>
            <p:nvPr/>
          </p:nvSpPr>
          <p:spPr>
            <a:xfrm>
              <a:off x="8899272" y="1002194"/>
              <a:ext cx="2664000" cy="37432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bg1"/>
                  </a:solidFill>
                  <a:latin typeface="Cambria" panose="02040503050406030204" pitchFamily="18" charset="0"/>
                  <a:cs typeface="Arial" panose="020B0604020202020204" pitchFamily="34" charset="0"/>
                </a:rPr>
                <a:t>Thrust Washers</a:t>
              </a:r>
            </a:p>
          </p:txBody>
        </p:sp>
        <p:pic>
          <p:nvPicPr>
            <p:cNvPr id="2054" name="Picture 6">
              <a:extLst>
                <a:ext uri="{FF2B5EF4-FFF2-40B4-BE49-F238E27FC236}">
                  <a16:creationId xmlns:a16="http://schemas.microsoft.com/office/drawing/2014/main" id="{3D29B276-EDBC-5CC4-CD67-6E68E63C30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99272" y="1369588"/>
              <a:ext cx="2664000" cy="1551895"/>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a:extLst>
              <a:ext uri="{FF2B5EF4-FFF2-40B4-BE49-F238E27FC236}">
                <a16:creationId xmlns:a16="http://schemas.microsoft.com/office/drawing/2014/main" id="{78187B05-D453-BB31-806A-9F8346FBAF8F}"/>
              </a:ext>
            </a:extLst>
          </p:cNvPr>
          <p:cNvSpPr/>
          <p:nvPr/>
        </p:nvSpPr>
        <p:spPr>
          <a:xfrm rot="16200000">
            <a:off x="-454842" y="5208360"/>
            <a:ext cx="1594143" cy="338097"/>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bg1"/>
                </a:solidFill>
                <a:latin typeface="Cambria" panose="02040503050406030204" pitchFamily="18" charset="0"/>
                <a:cs typeface="Arial" panose="020B0604020202020204" pitchFamily="34" charset="0"/>
              </a:rPr>
              <a:t>Applications</a:t>
            </a:r>
          </a:p>
        </p:txBody>
      </p:sp>
      <p:cxnSp>
        <p:nvCxnSpPr>
          <p:cNvPr id="18" name="Straight Connector 17">
            <a:extLst>
              <a:ext uri="{FF2B5EF4-FFF2-40B4-BE49-F238E27FC236}">
                <a16:creationId xmlns:a16="http://schemas.microsoft.com/office/drawing/2014/main" id="{EE45C521-EE81-147D-CF47-79D79E4D0C70}"/>
              </a:ext>
            </a:extLst>
          </p:cNvPr>
          <p:cNvCxnSpPr/>
          <p:nvPr/>
        </p:nvCxnSpPr>
        <p:spPr>
          <a:xfrm>
            <a:off x="599768" y="4468430"/>
            <a:ext cx="11159613" cy="0"/>
          </a:xfrm>
          <a:prstGeom prst="line">
            <a:avLst/>
          </a:prstGeom>
          <a:ln>
            <a:solidFill>
              <a:srgbClr val="F2A16A"/>
            </a:solidFill>
            <a:prstDash val="dash"/>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8DAE3558-5A0C-A0E2-5DE5-BDF83021AD1C}"/>
              </a:ext>
            </a:extLst>
          </p:cNvPr>
          <p:cNvPicPr>
            <a:picLocks noChangeAspect="1" noChangeArrowheads="1"/>
          </p:cNvPicPr>
          <p:nvPr/>
        </p:nvPicPr>
        <p:blipFill rotWithShape="1">
          <a:blip r:embed="rId9" cstate="hqprint">
            <a:clrChange>
              <a:clrFrom>
                <a:srgbClr val="FEFEFE"/>
              </a:clrFrom>
              <a:clrTo>
                <a:srgbClr val="FEFEFE">
                  <a:alpha val="0"/>
                </a:srgbClr>
              </a:clrTo>
            </a:clrChange>
            <a:extLst>
              <a:ext uri="{28A0092B-C50C-407E-A947-70E740481C1C}">
                <a14:useLocalDpi xmlns:a14="http://schemas.microsoft.com/office/drawing/2010/main" val="0"/>
              </a:ext>
            </a:extLst>
          </a:blip>
          <a:srcRect l="44756" t="15262" r="7257" b="19674"/>
          <a:stretch/>
        </p:blipFill>
        <p:spPr bwMode="auto">
          <a:xfrm>
            <a:off x="1023894" y="4629498"/>
            <a:ext cx="1180048" cy="900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8EEE73-49B5-B650-650B-76713896693F}"/>
              </a:ext>
            </a:extLst>
          </p:cNvPr>
          <p:cNvSpPr txBox="1"/>
          <p:nvPr/>
        </p:nvSpPr>
        <p:spPr>
          <a:xfrm>
            <a:off x="777059" y="5812253"/>
            <a:ext cx="1657223" cy="276999"/>
          </a:xfrm>
          <a:prstGeom prst="rect">
            <a:avLst/>
          </a:prstGeom>
          <a:noFill/>
        </p:spPr>
        <p:txBody>
          <a:bodyPr wrap="square">
            <a:spAutoFit/>
          </a:bodyPr>
          <a:lstStyle/>
          <a:p>
            <a:pPr algn="ctr">
              <a:defRPr/>
            </a:pPr>
            <a:r>
              <a:rPr lang="en-US" sz="1200" b="1" dirty="0">
                <a:cs typeface="Arial" panose="020B0604020202020204" pitchFamily="34" charset="0"/>
              </a:rPr>
              <a:t>Automotive Engines</a:t>
            </a:r>
          </a:p>
        </p:txBody>
      </p:sp>
      <p:pic>
        <p:nvPicPr>
          <p:cNvPr id="3076" name="Picture 4">
            <a:extLst>
              <a:ext uri="{FF2B5EF4-FFF2-40B4-BE49-F238E27FC236}">
                <a16:creationId xmlns:a16="http://schemas.microsoft.com/office/drawing/2014/main" id="{B0D67EEC-A32F-A162-12FC-6B7383E312C0}"/>
              </a:ext>
            </a:extLst>
          </p:cNvPr>
          <p:cNvPicPr>
            <a:picLocks noChangeAspect="1" noChangeArrowheads="1"/>
          </p:cNvPicPr>
          <p:nvPr/>
        </p:nvPicPr>
        <p:blipFill rotWithShape="1">
          <a:blip r:embed="rId10" cstate="hqprint">
            <a:clrChange>
              <a:clrFrom>
                <a:srgbClr val="FEFEFE"/>
              </a:clrFrom>
              <a:clrTo>
                <a:srgbClr val="FEFEFE">
                  <a:alpha val="0"/>
                </a:srgbClr>
              </a:clrTo>
            </a:clrChange>
            <a:extLst>
              <a:ext uri="{28A0092B-C50C-407E-A947-70E740481C1C}">
                <a14:useLocalDpi xmlns:a14="http://schemas.microsoft.com/office/drawing/2010/main" val="0"/>
              </a:ext>
            </a:extLst>
          </a:blip>
          <a:srcRect l="47075" t="16809" r="6903" b="18000"/>
          <a:stretch/>
        </p:blipFill>
        <p:spPr bwMode="auto">
          <a:xfrm>
            <a:off x="2804024" y="4629498"/>
            <a:ext cx="1129517" cy="900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47DD241-C4C0-E01D-1CBD-12215584E9F7}"/>
              </a:ext>
            </a:extLst>
          </p:cNvPr>
          <p:cNvSpPr txBox="1"/>
          <p:nvPr/>
        </p:nvSpPr>
        <p:spPr>
          <a:xfrm>
            <a:off x="6436736" y="5812252"/>
            <a:ext cx="1657223" cy="276999"/>
          </a:xfrm>
          <a:prstGeom prst="rect">
            <a:avLst/>
          </a:prstGeom>
          <a:noFill/>
        </p:spPr>
        <p:txBody>
          <a:bodyPr wrap="square">
            <a:spAutoFit/>
          </a:bodyPr>
          <a:lstStyle/>
          <a:p>
            <a:pPr algn="ctr">
              <a:defRPr/>
            </a:pPr>
            <a:r>
              <a:rPr lang="en-US" sz="1200" b="1" dirty="0">
                <a:cs typeface="Arial" panose="020B0604020202020204" pitchFamily="34" charset="0"/>
              </a:rPr>
              <a:t>Stationery Engines</a:t>
            </a:r>
          </a:p>
        </p:txBody>
      </p:sp>
      <p:sp>
        <p:nvSpPr>
          <p:cNvPr id="21" name="TextBox 20">
            <a:extLst>
              <a:ext uri="{FF2B5EF4-FFF2-40B4-BE49-F238E27FC236}">
                <a16:creationId xmlns:a16="http://schemas.microsoft.com/office/drawing/2014/main" id="{C10AA664-4131-B0D4-8876-0B3C5D55F32D}"/>
              </a:ext>
            </a:extLst>
          </p:cNvPr>
          <p:cNvSpPr txBox="1"/>
          <p:nvPr/>
        </p:nvSpPr>
        <p:spPr>
          <a:xfrm>
            <a:off x="2540170" y="5812253"/>
            <a:ext cx="1657223" cy="276999"/>
          </a:xfrm>
          <a:prstGeom prst="rect">
            <a:avLst/>
          </a:prstGeom>
          <a:noFill/>
        </p:spPr>
        <p:txBody>
          <a:bodyPr wrap="square">
            <a:spAutoFit/>
          </a:bodyPr>
          <a:lstStyle/>
          <a:p>
            <a:pPr algn="ctr">
              <a:defRPr/>
            </a:pPr>
            <a:r>
              <a:rPr lang="en-US" sz="1200" b="1" dirty="0">
                <a:cs typeface="Arial" panose="020B0604020202020204" pitchFamily="34" charset="0"/>
              </a:rPr>
              <a:t>Compressors</a:t>
            </a:r>
          </a:p>
        </p:txBody>
      </p:sp>
      <p:sp>
        <p:nvSpPr>
          <p:cNvPr id="22" name="TextBox 21">
            <a:extLst>
              <a:ext uri="{FF2B5EF4-FFF2-40B4-BE49-F238E27FC236}">
                <a16:creationId xmlns:a16="http://schemas.microsoft.com/office/drawing/2014/main" id="{3DFDA441-EE5A-1E7B-0347-A73C22CC2493}"/>
              </a:ext>
            </a:extLst>
          </p:cNvPr>
          <p:cNvSpPr txBox="1"/>
          <p:nvPr/>
        </p:nvSpPr>
        <p:spPr>
          <a:xfrm>
            <a:off x="4337895" y="5812252"/>
            <a:ext cx="1657223" cy="276999"/>
          </a:xfrm>
          <a:prstGeom prst="rect">
            <a:avLst/>
          </a:prstGeom>
          <a:noFill/>
        </p:spPr>
        <p:txBody>
          <a:bodyPr wrap="square">
            <a:spAutoFit/>
          </a:bodyPr>
          <a:lstStyle/>
          <a:p>
            <a:pPr algn="ctr">
              <a:defRPr/>
            </a:pPr>
            <a:r>
              <a:rPr lang="en-US" sz="1200" b="1" dirty="0">
                <a:cs typeface="Arial" panose="020B0604020202020204" pitchFamily="34" charset="0"/>
              </a:rPr>
              <a:t>Generators</a:t>
            </a:r>
          </a:p>
        </p:txBody>
      </p:sp>
      <p:sp>
        <p:nvSpPr>
          <p:cNvPr id="23" name="TextBox 22">
            <a:extLst>
              <a:ext uri="{FF2B5EF4-FFF2-40B4-BE49-F238E27FC236}">
                <a16:creationId xmlns:a16="http://schemas.microsoft.com/office/drawing/2014/main" id="{3CB80357-CABF-5B4E-57CC-BAAC7014F5F1}"/>
              </a:ext>
            </a:extLst>
          </p:cNvPr>
          <p:cNvSpPr txBox="1"/>
          <p:nvPr/>
        </p:nvSpPr>
        <p:spPr>
          <a:xfrm>
            <a:off x="10279559" y="5812253"/>
            <a:ext cx="1657223" cy="276999"/>
          </a:xfrm>
          <a:prstGeom prst="rect">
            <a:avLst/>
          </a:prstGeom>
          <a:noFill/>
        </p:spPr>
        <p:txBody>
          <a:bodyPr wrap="square">
            <a:spAutoFit/>
          </a:bodyPr>
          <a:lstStyle/>
          <a:p>
            <a:pPr algn="ctr">
              <a:defRPr/>
            </a:pPr>
            <a:r>
              <a:rPr lang="en-US" sz="1200" b="1" dirty="0">
                <a:cs typeface="Arial" panose="020B0604020202020204" pitchFamily="34" charset="0"/>
              </a:rPr>
              <a:t>Marine Engines</a:t>
            </a:r>
          </a:p>
        </p:txBody>
      </p:sp>
      <p:pic>
        <p:nvPicPr>
          <p:cNvPr id="3078" name="Picture 6">
            <a:extLst>
              <a:ext uri="{FF2B5EF4-FFF2-40B4-BE49-F238E27FC236}">
                <a16:creationId xmlns:a16="http://schemas.microsoft.com/office/drawing/2014/main" id="{A4C3DF25-2CF2-BD78-6D12-0354775EC42E}"/>
              </a:ext>
            </a:extLst>
          </p:cNvPr>
          <p:cNvPicPr>
            <a:picLocks noChangeAspect="1" noChangeArrowheads="1"/>
          </p:cNvPicPr>
          <p:nvPr/>
        </p:nvPicPr>
        <p:blipFill rotWithShape="1">
          <a:blip r:embed="rId11" cstate="hqprint">
            <a:clrChange>
              <a:clrFrom>
                <a:srgbClr val="FEFEFE"/>
              </a:clrFrom>
              <a:clrTo>
                <a:srgbClr val="FEFEFE">
                  <a:alpha val="0"/>
                </a:srgbClr>
              </a:clrTo>
            </a:clrChange>
            <a:extLst>
              <a:ext uri="{28A0092B-C50C-407E-A947-70E740481C1C}">
                <a14:useLocalDpi xmlns:a14="http://schemas.microsoft.com/office/drawing/2010/main" val="0"/>
              </a:ext>
            </a:extLst>
          </a:blip>
          <a:srcRect l="42602" t="16809" r="6067" b="18306"/>
          <a:stretch/>
        </p:blipFill>
        <p:spPr bwMode="auto">
          <a:xfrm>
            <a:off x="4533623" y="4629498"/>
            <a:ext cx="1265770" cy="900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2924B72D-FD6C-80DD-8695-701C3AA8A389}"/>
              </a:ext>
            </a:extLst>
          </p:cNvPr>
          <p:cNvPicPr>
            <a:picLocks noChangeAspect="1" noChangeArrowheads="1"/>
          </p:cNvPicPr>
          <p:nvPr/>
        </p:nvPicPr>
        <p:blipFill rotWithShape="1">
          <a:blip r:embed="rId12" cstate="hqprint">
            <a:clrChange>
              <a:clrFrom>
                <a:srgbClr val="FEFEFE"/>
              </a:clrFrom>
              <a:clrTo>
                <a:srgbClr val="FEFEFE">
                  <a:alpha val="0"/>
                </a:srgbClr>
              </a:clrTo>
            </a:clrChange>
            <a:extLst>
              <a:ext uri="{28A0092B-C50C-407E-A947-70E740481C1C}">
                <a14:useLocalDpi xmlns:a14="http://schemas.microsoft.com/office/drawing/2010/main" val="0"/>
              </a:ext>
            </a:extLst>
          </a:blip>
          <a:srcRect l="39972" t="24347" r="6067" b="16654"/>
          <a:stretch/>
        </p:blipFill>
        <p:spPr bwMode="auto">
          <a:xfrm>
            <a:off x="6399475" y="4629498"/>
            <a:ext cx="1463399" cy="900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9E3D5428-CE9E-731D-3BEC-6FCD880D6E89}"/>
              </a:ext>
            </a:extLst>
          </p:cNvPr>
          <p:cNvPicPr>
            <a:picLocks noChangeAspect="1" noChangeArrowheads="1"/>
          </p:cNvPicPr>
          <p:nvPr/>
        </p:nvPicPr>
        <p:blipFill rotWithShape="1">
          <a:blip r:embed="rId13" cstate="hqprint">
            <a:clrChange>
              <a:clrFrom>
                <a:srgbClr val="FEFEFE"/>
              </a:clrFrom>
              <a:clrTo>
                <a:srgbClr val="FEFEFE">
                  <a:alpha val="0"/>
                </a:srgbClr>
              </a:clrTo>
            </a:clrChange>
            <a:extLst>
              <a:ext uri="{28A0092B-C50C-407E-A947-70E740481C1C}">
                <a14:useLocalDpi xmlns:a14="http://schemas.microsoft.com/office/drawing/2010/main" val="0"/>
              </a:ext>
            </a:extLst>
          </a:blip>
          <a:srcRect l="40968" t="8479" r="7763" b="12255"/>
          <a:stretch/>
        </p:blipFill>
        <p:spPr bwMode="auto">
          <a:xfrm>
            <a:off x="10590742" y="4629498"/>
            <a:ext cx="1034858" cy="900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86D9E282-6BC7-E4E3-D156-B61B8E299471}"/>
              </a:ext>
            </a:extLst>
          </p:cNvPr>
          <p:cNvPicPr>
            <a:picLocks noChangeAspect="1" noChangeArrowheads="1"/>
          </p:cNvPicPr>
          <p:nvPr/>
        </p:nvPicPr>
        <p:blipFill rotWithShape="1">
          <a:blip r:embed="rId14" cstate="hqprint">
            <a:clrChange>
              <a:clrFrom>
                <a:srgbClr val="FEFEFE"/>
              </a:clrFrom>
              <a:clrTo>
                <a:srgbClr val="FEFEFE">
                  <a:alpha val="0"/>
                </a:srgbClr>
              </a:clrTo>
            </a:clrChange>
            <a:extLst>
              <a:ext uri="{28A0092B-C50C-407E-A947-70E740481C1C}">
                <a14:useLocalDpi xmlns:a14="http://schemas.microsoft.com/office/drawing/2010/main" val="0"/>
              </a:ext>
            </a:extLst>
          </a:blip>
          <a:srcRect l="37465" t="21449" r="6066" b="19410"/>
          <a:stretch/>
        </p:blipFill>
        <p:spPr bwMode="auto">
          <a:xfrm rot="10800000" flipH="1" flipV="1">
            <a:off x="8462956" y="4629498"/>
            <a:ext cx="1527702" cy="900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63ACD6E-4CF7-F752-3B2F-926BF088CFD3}"/>
              </a:ext>
            </a:extLst>
          </p:cNvPr>
          <p:cNvSpPr txBox="1"/>
          <p:nvPr/>
        </p:nvSpPr>
        <p:spPr>
          <a:xfrm>
            <a:off x="8535577" y="5812253"/>
            <a:ext cx="1657223" cy="276999"/>
          </a:xfrm>
          <a:prstGeom prst="rect">
            <a:avLst/>
          </a:prstGeom>
          <a:noFill/>
        </p:spPr>
        <p:txBody>
          <a:bodyPr wrap="square">
            <a:spAutoFit/>
          </a:bodyPr>
          <a:lstStyle/>
          <a:p>
            <a:pPr algn="ctr">
              <a:defRPr/>
            </a:pPr>
            <a:r>
              <a:rPr lang="en-US" sz="1200" b="1" dirty="0">
                <a:cs typeface="Arial" panose="020B0604020202020204" pitchFamily="34" charset="0"/>
              </a:rPr>
              <a:t>Earth Movers</a:t>
            </a:r>
          </a:p>
        </p:txBody>
      </p:sp>
      <p:sp>
        <p:nvSpPr>
          <p:cNvPr id="25" name="TextBox 24">
            <a:extLst>
              <a:ext uri="{FF2B5EF4-FFF2-40B4-BE49-F238E27FC236}">
                <a16:creationId xmlns:a16="http://schemas.microsoft.com/office/drawing/2014/main" id="{A188EF34-4484-D41B-734C-978A762F0A4A}"/>
              </a:ext>
            </a:extLst>
          </p:cNvPr>
          <p:cNvSpPr txBox="1"/>
          <p:nvPr/>
        </p:nvSpPr>
        <p:spPr>
          <a:xfrm>
            <a:off x="897668" y="3910384"/>
            <a:ext cx="2612537" cy="307777"/>
          </a:xfrm>
          <a:prstGeom prst="rect">
            <a:avLst/>
          </a:prstGeom>
          <a:solidFill>
            <a:srgbClr val="F2A16A">
              <a:alpha val="50000"/>
            </a:srgbClr>
          </a:solidFill>
        </p:spPr>
        <p:txBody>
          <a:bodyPr wrap="square" rtlCol="0">
            <a:spAutoFit/>
          </a:bodyPr>
          <a:lstStyle/>
          <a:p>
            <a:pPr algn="ctr"/>
            <a:r>
              <a:rPr lang="pt-BR" sz="1400" b="1" dirty="0"/>
              <a:t>30 to 175 mm dia</a:t>
            </a:r>
            <a:endParaRPr lang="en-US" sz="1400" b="1" dirty="0"/>
          </a:p>
        </p:txBody>
      </p:sp>
      <p:sp>
        <p:nvSpPr>
          <p:cNvPr id="27" name="TextBox 26">
            <a:extLst>
              <a:ext uri="{FF2B5EF4-FFF2-40B4-BE49-F238E27FC236}">
                <a16:creationId xmlns:a16="http://schemas.microsoft.com/office/drawing/2014/main" id="{EAC3E812-07A8-676B-87B3-62EE109AE28D}"/>
              </a:ext>
            </a:extLst>
          </p:cNvPr>
          <p:cNvSpPr txBox="1"/>
          <p:nvPr/>
        </p:nvSpPr>
        <p:spPr>
          <a:xfrm>
            <a:off x="771446" y="2660138"/>
            <a:ext cx="2864983" cy="984885"/>
          </a:xfrm>
          <a:prstGeom prst="rect">
            <a:avLst/>
          </a:prstGeom>
          <a:noFill/>
        </p:spPr>
        <p:txBody>
          <a:bodyPr wrap="square">
            <a:spAutoFit/>
          </a:bodyPr>
          <a:lstStyle/>
          <a:p>
            <a:pPr marL="176213" indent="-176213">
              <a:spcBef>
                <a:spcPts val="200"/>
              </a:spcBef>
              <a:spcAft>
                <a:spcPts val="200"/>
              </a:spcAft>
              <a:buFont typeface="Arial" panose="020B0604020202020204" pitchFamily="34" charset="0"/>
              <a:buChar char="•"/>
            </a:pPr>
            <a:r>
              <a:rPr lang="en-US" sz="1200" b="0" i="0" dirty="0">
                <a:solidFill>
                  <a:srgbClr val="363636"/>
                </a:solidFill>
                <a:effectLst/>
              </a:rPr>
              <a:t>Bearings for Connecting Rods</a:t>
            </a:r>
          </a:p>
          <a:p>
            <a:pPr marL="176213" indent="-176213">
              <a:spcBef>
                <a:spcPts val="200"/>
              </a:spcBef>
              <a:spcAft>
                <a:spcPts val="200"/>
              </a:spcAft>
              <a:buFont typeface="Arial" panose="020B0604020202020204" pitchFamily="34" charset="0"/>
              <a:buChar char="•"/>
            </a:pPr>
            <a:r>
              <a:rPr lang="en-US" sz="1200" b="0" i="0" dirty="0">
                <a:solidFill>
                  <a:srgbClr val="363636"/>
                </a:solidFill>
                <a:effectLst/>
              </a:rPr>
              <a:t>Bearings for Crank shafts</a:t>
            </a:r>
          </a:p>
          <a:p>
            <a:pPr marL="176213" indent="-176213">
              <a:spcBef>
                <a:spcPts val="200"/>
              </a:spcBef>
              <a:spcAft>
                <a:spcPts val="200"/>
              </a:spcAft>
              <a:buFont typeface="Arial" panose="020B0604020202020204" pitchFamily="34" charset="0"/>
              <a:buChar char="•"/>
            </a:pPr>
            <a:r>
              <a:rPr lang="en-US" sz="1200" b="0" i="0" dirty="0">
                <a:solidFill>
                  <a:srgbClr val="363636"/>
                </a:solidFill>
                <a:effectLst/>
              </a:rPr>
              <a:t>Flanged Bearings</a:t>
            </a:r>
          </a:p>
          <a:p>
            <a:pPr>
              <a:spcBef>
                <a:spcPts val="200"/>
              </a:spcBef>
              <a:spcAft>
                <a:spcPts val="200"/>
              </a:spcAft>
            </a:pPr>
            <a:endParaRPr lang="en-US" sz="1200" dirty="0"/>
          </a:p>
        </p:txBody>
      </p:sp>
      <p:sp>
        <p:nvSpPr>
          <p:cNvPr id="28" name="TextBox 27">
            <a:extLst>
              <a:ext uri="{FF2B5EF4-FFF2-40B4-BE49-F238E27FC236}">
                <a16:creationId xmlns:a16="http://schemas.microsoft.com/office/drawing/2014/main" id="{BCD2ADA3-C181-D178-10DA-F8F58B9E69F7}"/>
              </a:ext>
            </a:extLst>
          </p:cNvPr>
          <p:cNvSpPr txBox="1"/>
          <p:nvPr/>
        </p:nvSpPr>
        <p:spPr>
          <a:xfrm>
            <a:off x="4907614" y="3876451"/>
            <a:ext cx="2612537" cy="307777"/>
          </a:xfrm>
          <a:prstGeom prst="rect">
            <a:avLst/>
          </a:prstGeom>
          <a:solidFill>
            <a:srgbClr val="F2A16A">
              <a:alpha val="50000"/>
            </a:srgbClr>
          </a:solidFill>
        </p:spPr>
        <p:txBody>
          <a:bodyPr wrap="square" rtlCol="0">
            <a:spAutoFit/>
          </a:bodyPr>
          <a:lstStyle/>
          <a:p>
            <a:pPr algn="ctr"/>
            <a:r>
              <a:rPr lang="pt-BR" sz="1400" b="1" dirty="0"/>
              <a:t>15 to 130 mm dia</a:t>
            </a:r>
            <a:endParaRPr lang="en-US" sz="1400" b="1" dirty="0"/>
          </a:p>
        </p:txBody>
      </p:sp>
      <p:sp>
        <p:nvSpPr>
          <p:cNvPr id="29" name="TextBox 28">
            <a:extLst>
              <a:ext uri="{FF2B5EF4-FFF2-40B4-BE49-F238E27FC236}">
                <a16:creationId xmlns:a16="http://schemas.microsoft.com/office/drawing/2014/main" id="{2A009C4D-C2AF-794C-0387-DE803487D2B9}"/>
              </a:ext>
            </a:extLst>
          </p:cNvPr>
          <p:cNvSpPr txBox="1"/>
          <p:nvPr/>
        </p:nvSpPr>
        <p:spPr>
          <a:xfrm>
            <a:off x="4765419" y="2626205"/>
            <a:ext cx="2864984" cy="1200329"/>
          </a:xfrm>
          <a:prstGeom prst="rect">
            <a:avLst/>
          </a:prstGeom>
          <a:noFill/>
        </p:spPr>
        <p:txBody>
          <a:bodyPr wrap="square">
            <a:spAutoFit/>
          </a:bodyPr>
          <a:lstStyle/>
          <a:p>
            <a:pPr marL="176213" indent="-176213">
              <a:buFont typeface="Arial" panose="020B0604020202020204" pitchFamily="34" charset="0"/>
              <a:buChar char="•"/>
            </a:pPr>
            <a:r>
              <a:rPr lang="en-US" sz="1200" b="0" i="0" dirty="0">
                <a:solidFill>
                  <a:srgbClr val="363636"/>
                </a:solidFill>
                <a:effectLst/>
              </a:rPr>
              <a:t>Truncated Bushes for Connecting Rods</a:t>
            </a:r>
          </a:p>
          <a:p>
            <a:pPr marL="176213" indent="-176213">
              <a:buFont typeface="Arial" panose="020B0604020202020204" pitchFamily="34" charset="0"/>
              <a:buChar char="•"/>
            </a:pPr>
            <a:r>
              <a:rPr lang="en-US" sz="1200" b="0" i="0" dirty="0">
                <a:solidFill>
                  <a:srgbClr val="363636"/>
                </a:solidFill>
                <a:effectLst/>
              </a:rPr>
              <a:t>Ball Indented Bushes</a:t>
            </a:r>
          </a:p>
          <a:p>
            <a:pPr marL="176213" indent="-176213">
              <a:buFont typeface="Arial" panose="020B0604020202020204" pitchFamily="34" charset="0"/>
              <a:buChar char="•"/>
            </a:pPr>
            <a:r>
              <a:rPr lang="en-US" sz="1200" b="0" i="0" dirty="0">
                <a:solidFill>
                  <a:srgbClr val="363636"/>
                </a:solidFill>
                <a:effectLst/>
              </a:rPr>
              <a:t>Bushes for Connecting Rods</a:t>
            </a:r>
          </a:p>
          <a:p>
            <a:pPr marL="176213" indent="-176213">
              <a:buFont typeface="Arial" panose="020B0604020202020204" pitchFamily="34" charset="0"/>
              <a:buChar char="•"/>
            </a:pPr>
            <a:r>
              <a:rPr lang="en-US" sz="1200" b="0" i="0" dirty="0">
                <a:solidFill>
                  <a:srgbClr val="363636"/>
                </a:solidFill>
                <a:effectLst/>
              </a:rPr>
              <a:t>Cam Shafts</a:t>
            </a:r>
          </a:p>
          <a:p>
            <a:pPr marL="176213" indent="-176213">
              <a:buFont typeface="Arial" panose="020B0604020202020204" pitchFamily="34" charset="0"/>
              <a:buChar char="•"/>
            </a:pPr>
            <a:r>
              <a:rPr lang="en-US" sz="1200" b="0" i="0" dirty="0">
                <a:solidFill>
                  <a:srgbClr val="363636"/>
                </a:solidFill>
                <a:effectLst/>
              </a:rPr>
              <a:t>Rock Shafts</a:t>
            </a:r>
          </a:p>
          <a:p>
            <a:pPr marL="176213" indent="-176213">
              <a:buFont typeface="Arial" panose="020B0604020202020204" pitchFamily="34" charset="0"/>
              <a:buChar char="•"/>
            </a:pPr>
            <a:r>
              <a:rPr lang="en-US" sz="1200" b="0" i="0" dirty="0">
                <a:solidFill>
                  <a:srgbClr val="363636"/>
                </a:solidFill>
                <a:effectLst/>
              </a:rPr>
              <a:t>Rocker Arms</a:t>
            </a:r>
            <a:endParaRPr lang="en-US" sz="1200" dirty="0"/>
          </a:p>
        </p:txBody>
      </p:sp>
      <p:sp>
        <p:nvSpPr>
          <p:cNvPr id="30" name="TextBox 29">
            <a:extLst>
              <a:ext uri="{FF2B5EF4-FFF2-40B4-BE49-F238E27FC236}">
                <a16:creationId xmlns:a16="http://schemas.microsoft.com/office/drawing/2014/main" id="{06C86A0A-C4B1-6A33-9B61-47542E3E139D}"/>
              </a:ext>
            </a:extLst>
          </p:cNvPr>
          <p:cNvSpPr txBox="1"/>
          <p:nvPr/>
        </p:nvSpPr>
        <p:spPr>
          <a:xfrm>
            <a:off x="8820052" y="3876451"/>
            <a:ext cx="2612537" cy="307777"/>
          </a:xfrm>
          <a:prstGeom prst="rect">
            <a:avLst/>
          </a:prstGeom>
          <a:solidFill>
            <a:srgbClr val="F2A16A">
              <a:alpha val="50000"/>
            </a:srgbClr>
          </a:solidFill>
        </p:spPr>
        <p:txBody>
          <a:bodyPr wrap="square" rtlCol="0">
            <a:spAutoFit/>
          </a:bodyPr>
          <a:lstStyle/>
          <a:p>
            <a:pPr algn="ctr"/>
            <a:r>
              <a:rPr lang="pt-BR" sz="1400" b="1" dirty="0"/>
              <a:t>40 to 225 mm dia</a:t>
            </a:r>
            <a:endParaRPr lang="en-US" sz="1400" b="1" dirty="0"/>
          </a:p>
        </p:txBody>
      </p:sp>
      <p:sp>
        <p:nvSpPr>
          <p:cNvPr id="31" name="TextBox 30">
            <a:extLst>
              <a:ext uri="{FF2B5EF4-FFF2-40B4-BE49-F238E27FC236}">
                <a16:creationId xmlns:a16="http://schemas.microsoft.com/office/drawing/2014/main" id="{2F8265B8-340E-426E-CCC8-9A1C6223FB7F}"/>
              </a:ext>
            </a:extLst>
          </p:cNvPr>
          <p:cNvSpPr txBox="1"/>
          <p:nvPr/>
        </p:nvSpPr>
        <p:spPr>
          <a:xfrm>
            <a:off x="8759393" y="2626205"/>
            <a:ext cx="2864984" cy="538609"/>
          </a:xfrm>
          <a:prstGeom prst="rect">
            <a:avLst/>
          </a:prstGeom>
          <a:noFill/>
        </p:spPr>
        <p:txBody>
          <a:bodyPr wrap="square">
            <a:spAutoFit/>
          </a:bodyPr>
          <a:lstStyle/>
          <a:p>
            <a:pPr marL="176213" indent="-176213">
              <a:spcBef>
                <a:spcPts val="300"/>
              </a:spcBef>
              <a:spcAft>
                <a:spcPts val="300"/>
              </a:spcAft>
              <a:buFont typeface="Arial" panose="020B0604020202020204" pitchFamily="34" charset="0"/>
              <a:buChar char="•"/>
            </a:pPr>
            <a:r>
              <a:rPr lang="en-US" sz="1200" b="0" i="0" dirty="0">
                <a:solidFill>
                  <a:srgbClr val="363636"/>
                </a:solidFill>
                <a:effectLst/>
              </a:rPr>
              <a:t>Washers with Thrust Face Contours</a:t>
            </a:r>
          </a:p>
          <a:p>
            <a:pPr marL="176213" indent="-176213">
              <a:spcBef>
                <a:spcPts val="300"/>
              </a:spcBef>
              <a:spcAft>
                <a:spcPts val="300"/>
              </a:spcAft>
              <a:buFont typeface="Arial" panose="020B0604020202020204" pitchFamily="34" charset="0"/>
              <a:buChar char="•"/>
            </a:pPr>
            <a:r>
              <a:rPr lang="en-US" sz="1200" b="0" i="0" dirty="0">
                <a:solidFill>
                  <a:srgbClr val="363636"/>
                </a:solidFill>
                <a:effectLst/>
              </a:rPr>
              <a:t>Ring Type Thrust Washers</a:t>
            </a:r>
            <a:endParaRPr lang="en-US" sz="1200" dirty="0"/>
          </a:p>
        </p:txBody>
      </p:sp>
      <p:sp>
        <p:nvSpPr>
          <p:cNvPr id="7" name="Slide Number Placeholder 6">
            <a:extLst>
              <a:ext uri="{FF2B5EF4-FFF2-40B4-BE49-F238E27FC236}">
                <a16:creationId xmlns:a16="http://schemas.microsoft.com/office/drawing/2014/main" id="{2FDC34DC-4DBF-7E57-E11C-22817C9E0C19}"/>
              </a:ext>
            </a:extLst>
          </p:cNvPr>
          <p:cNvSpPr>
            <a:spLocks noGrp="1"/>
          </p:cNvSpPr>
          <p:nvPr>
            <p:ph type="sldNum" sz="quarter" idx="12"/>
          </p:nvPr>
        </p:nvSpPr>
        <p:spPr/>
        <p:txBody>
          <a:bodyPr/>
          <a:lstStyle/>
          <a:p>
            <a:fld id="{B2E900CB-CECB-4A6E-B4E0-9522E21C9B47}" type="slidenum">
              <a:rPr lang="en-IN" smtClean="0"/>
              <a:t>19</a:t>
            </a:fld>
            <a:endParaRPr lang="en-IN" dirty="0"/>
          </a:p>
        </p:txBody>
      </p:sp>
    </p:spTree>
    <p:extLst>
      <p:ext uri="{BB962C8B-B14F-4D97-AF65-F5344CB8AC3E}">
        <p14:creationId xmlns:p14="http://schemas.microsoft.com/office/powerpoint/2010/main" val="2050724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289CE25-7011-EC21-66E9-FA77A8BCD08E}"/>
              </a:ext>
            </a:extLst>
          </p:cNvPr>
          <p:cNvGraphicFramePr>
            <a:graphicFrameLocks noChangeAspect="1"/>
          </p:cNvGraphicFramePr>
          <p:nvPr>
            <p:custDataLst>
              <p:tags r:id="rId2"/>
            </p:custDataLst>
            <p:extLst>
              <p:ext uri="{D42A27DB-BD31-4B8C-83A1-F6EECF244321}">
                <p14:modId xmlns:p14="http://schemas.microsoft.com/office/powerpoint/2010/main" val="4248303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9"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2171636-9F19-2248-CB47-14258D4E3924}"/>
              </a:ext>
            </a:extLst>
          </p:cNvPr>
          <p:cNvSpPr>
            <a:spLocks noGrp="1"/>
          </p:cNvSpPr>
          <p:nvPr>
            <p:ph type="title"/>
          </p:nvPr>
        </p:nvSpPr>
        <p:spPr/>
        <p:txBody>
          <a:bodyPr vert="horz"/>
          <a:lstStyle/>
          <a:p>
            <a:r>
              <a:rPr lang="en-IN" dirty="0"/>
              <a:t>Safe Harbour</a:t>
            </a:r>
          </a:p>
        </p:txBody>
      </p:sp>
      <p:sp>
        <p:nvSpPr>
          <p:cNvPr id="6" name="TextBox 5">
            <a:extLst>
              <a:ext uri="{FF2B5EF4-FFF2-40B4-BE49-F238E27FC236}">
                <a16:creationId xmlns:a16="http://schemas.microsoft.com/office/drawing/2014/main" id="{FB944F56-54E2-47B9-80ED-A61B31C7786D}"/>
              </a:ext>
            </a:extLst>
          </p:cNvPr>
          <p:cNvSpPr txBox="1"/>
          <p:nvPr/>
        </p:nvSpPr>
        <p:spPr>
          <a:xfrm>
            <a:off x="441908" y="1142115"/>
            <a:ext cx="11146712" cy="4832092"/>
          </a:xfrm>
          <a:prstGeom prst="rect">
            <a:avLst/>
          </a:prstGeom>
          <a:noFill/>
        </p:spPr>
        <p:txBody>
          <a:bodyPr wrap="square">
            <a:spAutoFit/>
          </a:bodyPr>
          <a:lstStyle/>
          <a:p>
            <a:pPr algn="just"/>
            <a:r>
              <a:rPr lang="en-US" sz="1400" spc="20" dirty="0"/>
              <a:t>This presentation and the accompanying slides (the “Presentation”), which have been prepared by </a:t>
            </a:r>
            <a:r>
              <a:rPr lang="en-US" sz="1400" b="1" spc="20" dirty="0"/>
              <a:t>Menon Bearings Limited </a:t>
            </a:r>
            <a:r>
              <a:rPr lang="en-US" sz="1400" spc="20" dirty="0"/>
              <a:t>(the “Company”), have been prepared solely for information purposes and do not constitute any offer, recommendation or invitation to purchase or subscribe for any securities, and shall not form the basis or be relied on in connection with any contract or binding commitment whatsoever. No offering of securities of the Company will be made except by means of a statutory offering document containing detailed information about the Company.</a:t>
            </a:r>
          </a:p>
          <a:p>
            <a:pPr algn="just"/>
            <a:endParaRPr lang="en-US" sz="1400" spc="20" dirty="0"/>
          </a:p>
          <a:p>
            <a:pPr algn="just"/>
            <a:r>
              <a:rPr lang="en-US" sz="1400" spc="20" dirty="0"/>
              <a:t>This Presentation has been prepared by the Company based on information and data which the Company considers reliable, but the Company makes no representation or warranty, express or implied, whatsoever, and no reliance shall be placed on, the truth, accuracy, completeness, fairness and reasonableness of the contents of this Presentation. This Presentation may not be all inclusive and may not contain all of the information that you may consider material. Any liability in respect of the contents of, or any omission from, this Presentation is expressly excluded.</a:t>
            </a:r>
          </a:p>
          <a:p>
            <a:pPr algn="just"/>
            <a:endParaRPr lang="en-US" sz="1400" spc="20" dirty="0"/>
          </a:p>
          <a:p>
            <a:pPr algn="just"/>
            <a:r>
              <a:rPr lang="en-US" sz="1400" spc="20" dirty="0"/>
              <a:t>Certain matters discussed in this Presentation may contain statements regarding the Company’s market opportunity and business prospects that are individually and collectively forward-looking statements. Such forward-looking statements are not guarantees of future performance and are subject to known and unknown risks, uncertainties and assumptions that are difficult to predict. These risks and uncertainties include, but are not limited to, the performance of the Indian economy and of the economies of various international markets, the performance of the industry in India and world-wide, competition, the company’s ability to successfully implement its strategy, the Company’s future levels of growth and expansion, technological implementation, changes and advancements, changes in revenue, income or cash flows, the Company’s market preferences and its exposure to market risks, as well as other risks. The Company’s actual results, levels of activity, performance or achievements could differ materially and adversely from results expressed in or implied by this Presentation. The Company assumes no obligation to update any forward-looking information contained in this Presentation. Any forward-looking statements and projections made by third parties included in this Presentation are not adopted by the Company and the Company is not responsible for such third party statements and projections.</a:t>
            </a:r>
          </a:p>
          <a:p>
            <a:pPr algn="just"/>
            <a:endParaRPr lang="en-US" sz="1400" spc="20" dirty="0"/>
          </a:p>
        </p:txBody>
      </p:sp>
      <p:sp>
        <p:nvSpPr>
          <p:cNvPr id="3" name="Slide Number Placeholder 2">
            <a:extLst>
              <a:ext uri="{FF2B5EF4-FFF2-40B4-BE49-F238E27FC236}">
                <a16:creationId xmlns:a16="http://schemas.microsoft.com/office/drawing/2014/main" id="{198C087A-DE1D-EC14-0846-9B742ED893E3}"/>
              </a:ext>
            </a:extLst>
          </p:cNvPr>
          <p:cNvSpPr>
            <a:spLocks noGrp="1"/>
          </p:cNvSpPr>
          <p:nvPr>
            <p:ph type="sldNum" sz="quarter" idx="12"/>
          </p:nvPr>
        </p:nvSpPr>
        <p:spPr/>
        <p:txBody>
          <a:bodyPr/>
          <a:lstStyle/>
          <a:p>
            <a:fld id="{B2E900CB-CECB-4A6E-B4E0-9522E21C9B47}" type="slidenum">
              <a:rPr lang="en-IN" smtClean="0"/>
              <a:t>2</a:t>
            </a:fld>
            <a:endParaRPr lang="en-IN" dirty="0"/>
          </a:p>
        </p:txBody>
      </p:sp>
    </p:spTree>
    <p:extLst>
      <p:ext uri="{BB962C8B-B14F-4D97-AF65-F5344CB8AC3E}">
        <p14:creationId xmlns:p14="http://schemas.microsoft.com/office/powerpoint/2010/main" val="1136861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767857-0B8C-5A6A-D3AF-B9786DE4658F}"/>
              </a:ext>
            </a:extLst>
          </p:cNvPr>
          <p:cNvGraphicFramePr>
            <a:graphicFrameLocks noChangeAspect="1"/>
          </p:cNvGraphicFramePr>
          <p:nvPr>
            <p:custDataLst>
              <p:tags r:id="rId2"/>
            </p:custDataLst>
            <p:extLst>
              <p:ext uri="{D42A27DB-BD31-4B8C-83A1-F6EECF244321}">
                <p14:modId xmlns:p14="http://schemas.microsoft.com/office/powerpoint/2010/main" val="4154665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9"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16767857-0B8C-5A6A-D3AF-B9786DE4658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ACBD9F0-36B8-3E5D-249B-7632F312A64F}"/>
              </a:ext>
            </a:extLst>
          </p:cNvPr>
          <p:cNvSpPr>
            <a:spLocks noGrp="1"/>
          </p:cNvSpPr>
          <p:nvPr>
            <p:ph type="title"/>
          </p:nvPr>
        </p:nvSpPr>
        <p:spPr/>
        <p:txBody>
          <a:bodyPr vert="horz"/>
          <a:lstStyle/>
          <a:p>
            <a:r>
              <a:rPr lang="en-US" dirty="0"/>
              <a:t>Diversified Products: Aluminum Die-Cast</a:t>
            </a:r>
          </a:p>
        </p:txBody>
      </p:sp>
      <p:sp>
        <p:nvSpPr>
          <p:cNvPr id="10" name="Rectangle 9">
            <a:extLst>
              <a:ext uri="{FF2B5EF4-FFF2-40B4-BE49-F238E27FC236}">
                <a16:creationId xmlns:a16="http://schemas.microsoft.com/office/drawing/2014/main" id="{CF662857-6740-588A-1981-AB57660A223F}"/>
              </a:ext>
            </a:extLst>
          </p:cNvPr>
          <p:cNvSpPr/>
          <p:nvPr/>
        </p:nvSpPr>
        <p:spPr>
          <a:xfrm rot="16200000">
            <a:off x="-454842" y="5208360"/>
            <a:ext cx="1594143" cy="338097"/>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bg1"/>
                </a:solidFill>
                <a:latin typeface="Cambria" panose="02040503050406030204" pitchFamily="18" charset="0"/>
                <a:cs typeface="Arial" panose="020B0604020202020204" pitchFamily="34" charset="0"/>
              </a:rPr>
              <a:t>Applications</a:t>
            </a:r>
          </a:p>
        </p:txBody>
      </p:sp>
      <p:cxnSp>
        <p:nvCxnSpPr>
          <p:cNvPr id="11" name="Straight Connector 10">
            <a:extLst>
              <a:ext uri="{FF2B5EF4-FFF2-40B4-BE49-F238E27FC236}">
                <a16:creationId xmlns:a16="http://schemas.microsoft.com/office/drawing/2014/main" id="{F3830DA7-FD2C-BD26-BB02-7F071960F4F3}"/>
              </a:ext>
            </a:extLst>
          </p:cNvPr>
          <p:cNvCxnSpPr/>
          <p:nvPr/>
        </p:nvCxnSpPr>
        <p:spPr>
          <a:xfrm>
            <a:off x="599768" y="4468430"/>
            <a:ext cx="11159613" cy="0"/>
          </a:xfrm>
          <a:prstGeom prst="line">
            <a:avLst/>
          </a:prstGeom>
          <a:ln>
            <a:solidFill>
              <a:srgbClr val="F2A16A"/>
            </a:solidFill>
            <a:prstDash val="dash"/>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706EF0EC-FEFA-77BD-D09A-3E4E8E801458}"/>
              </a:ext>
            </a:extLst>
          </p:cNvPr>
          <p:cNvPicPr>
            <a:picLocks noChangeAspect="1" noChangeArrowheads="1"/>
          </p:cNvPicPr>
          <p:nvPr/>
        </p:nvPicPr>
        <p:blipFill rotWithShape="1">
          <a:blip r:embed="rId6" cstate="hqprint">
            <a:clrChange>
              <a:clrFrom>
                <a:srgbClr val="FEFEFE"/>
              </a:clrFrom>
              <a:clrTo>
                <a:srgbClr val="FEFEFE">
                  <a:alpha val="0"/>
                </a:srgbClr>
              </a:clrTo>
            </a:clrChange>
            <a:extLst>
              <a:ext uri="{28A0092B-C50C-407E-A947-70E740481C1C}">
                <a14:useLocalDpi xmlns:a14="http://schemas.microsoft.com/office/drawing/2010/main" val="0"/>
              </a:ext>
            </a:extLst>
          </a:blip>
          <a:srcRect l="44756" t="15262" r="7257" b="19674"/>
          <a:stretch/>
        </p:blipFill>
        <p:spPr bwMode="auto">
          <a:xfrm>
            <a:off x="1023894" y="4629498"/>
            <a:ext cx="1180048" cy="900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4307102-7D35-BFF2-AC5B-37080AFDA31C}"/>
              </a:ext>
            </a:extLst>
          </p:cNvPr>
          <p:cNvSpPr txBox="1"/>
          <p:nvPr/>
        </p:nvSpPr>
        <p:spPr>
          <a:xfrm>
            <a:off x="777059" y="5812253"/>
            <a:ext cx="1657223" cy="276999"/>
          </a:xfrm>
          <a:prstGeom prst="rect">
            <a:avLst/>
          </a:prstGeom>
          <a:noFill/>
        </p:spPr>
        <p:txBody>
          <a:bodyPr wrap="square">
            <a:spAutoFit/>
          </a:bodyPr>
          <a:lstStyle/>
          <a:p>
            <a:pPr algn="ctr">
              <a:defRPr/>
            </a:pPr>
            <a:r>
              <a:rPr lang="en-US" sz="1200" b="1" dirty="0">
                <a:cs typeface="Arial" panose="020B0604020202020204" pitchFamily="34" charset="0"/>
              </a:rPr>
              <a:t>Engines</a:t>
            </a:r>
          </a:p>
        </p:txBody>
      </p:sp>
      <p:pic>
        <p:nvPicPr>
          <p:cNvPr id="17" name="Picture 4">
            <a:extLst>
              <a:ext uri="{FF2B5EF4-FFF2-40B4-BE49-F238E27FC236}">
                <a16:creationId xmlns:a16="http://schemas.microsoft.com/office/drawing/2014/main" id="{0C50E639-C86D-F987-D231-F4D9268A8276}"/>
              </a:ext>
            </a:extLst>
          </p:cNvPr>
          <p:cNvPicPr>
            <a:picLocks noChangeAspect="1" noChangeArrowheads="1"/>
          </p:cNvPicPr>
          <p:nvPr/>
        </p:nvPicPr>
        <p:blipFill rotWithShape="1">
          <a:blip r:embed="rId7" cstate="hqprint">
            <a:clrChange>
              <a:clrFrom>
                <a:srgbClr val="FEFEFE"/>
              </a:clrFrom>
              <a:clrTo>
                <a:srgbClr val="FEFEFE">
                  <a:alpha val="0"/>
                </a:srgbClr>
              </a:clrTo>
            </a:clrChange>
            <a:extLst>
              <a:ext uri="{28A0092B-C50C-407E-A947-70E740481C1C}">
                <a14:useLocalDpi xmlns:a14="http://schemas.microsoft.com/office/drawing/2010/main" val="0"/>
              </a:ext>
            </a:extLst>
          </a:blip>
          <a:srcRect l="47075" t="16809" r="6903" b="18000"/>
          <a:stretch/>
        </p:blipFill>
        <p:spPr bwMode="auto">
          <a:xfrm>
            <a:off x="2804024" y="4629498"/>
            <a:ext cx="1129517" cy="900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856E93B-8181-ED7B-F6CB-D3D34FAE67BD}"/>
              </a:ext>
            </a:extLst>
          </p:cNvPr>
          <p:cNvSpPr txBox="1"/>
          <p:nvPr/>
        </p:nvSpPr>
        <p:spPr>
          <a:xfrm>
            <a:off x="6436736" y="5812252"/>
            <a:ext cx="1657223" cy="276999"/>
          </a:xfrm>
          <a:prstGeom prst="rect">
            <a:avLst/>
          </a:prstGeom>
          <a:noFill/>
        </p:spPr>
        <p:txBody>
          <a:bodyPr wrap="square">
            <a:spAutoFit/>
          </a:bodyPr>
          <a:lstStyle/>
          <a:p>
            <a:pPr algn="ctr">
              <a:defRPr/>
            </a:pPr>
            <a:r>
              <a:rPr lang="en-US" sz="1200" b="1" dirty="0">
                <a:cs typeface="Arial" panose="020B0604020202020204" pitchFamily="34" charset="0"/>
              </a:rPr>
              <a:t>Oil &amp; Gas</a:t>
            </a:r>
          </a:p>
        </p:txBody>
      </p:sp>
      <p:sp>
        <p:nvSpPr>
          <p:cNvPr id="32" name="TextBox 31">
            <a:extLst>
              <a:ext uri="{FF2B5EF4-FFF2-40B4-BE49-F238E27FC236}">
                <a16:creationId xmlns:a16="http://schemas.microsoft.com/office/drawing/2014/main" id="{5B4D3EC5-4F8A-1D17-C651-306C13F28B1F}"/>
              </a:ext>
            </a:extLst>
          </p:cNvPr>
          <p:cNvSpPr txBox="1"/>
          <p:nvPr/>
        </p:nvSpPr>
        <p:spPr>
          <a:xfrm>
            <a:off x="2540170" y="5812253"/>
            <a:ext cx="1657223" cy="276999"/>
          </a:xfrm>
          <a:prstGeom prst="rect">
            <a:avLst/>
          </a:prstGeom>
          <a:noFill/>
        </p:spPr>
        <p:txBody>
          <a:bodyPr wrap="square">
            <a:spAutoFit/>
          </a:bodyPr>
          <a:lstStyle/>
          <a:p>
            <a:pPr algn="ctr">
              <a:defRPr/>
            </a:pPr>
            <a:r>
              <a:rPr lang="en-US" sz="1200" b="1" dirty="0">
                <a:cs typeface="Arial" panose="020B0604020202020204" pitchFamily="34" charset="0"/>
              </a:rPr>
              <a:t>Compressors</a:t>
            </a:r>
          </a:p>
        </p:txBody>
      </p:sp>
      <p:sp>
        <p:nvSpPr>
          <p:cNvPr id="33" name="TextBox 32">
            <a:extLst>
              <a:ext uri="{FF2B5EF4-FFF2-40B4-BE49-F238E27FC236}">
                <a16:creationId xmlns:a16="http://schemas.microsoft.com/office/drawing/2014/main" id="{9E23F2C8-3FED-B13E-46DD-13540DA0EFC4}"/>
              </a:ext>
            </a:extLst>
          </p:cNvPr>
          <p:cNvSpPr txBox="1"/>
          <p:nvPr/>
        </p:nvSpPr>
        <p:spPr>
          <a:xfrm>
            <a:off x="4337895" y="5812252"/>
            <a:ext cx="1657223" cy="276999"/>
          </a:xfrm>
          <a:prstGeom prst="rect">
            <a:avLst/>
          </a:prstGeom>
          <a:noFill/>
        </p:spPr>
        <p:txBody>
          <a:bodyPr wrap="square">
            <a:spAutoFit/>
          </a:bodyPr>
          <a:lstStyle/>
          <a:p>
            <a:pPr algn="ctr">
              <a:defRPr/>
            </a:pPr>
            <a:r>
              <a:rPr lang="en-US" sz="1200" b="1" dirty="0">
                <a:cs typeface="Arial" panose="020B0604020202020204" pitchFamily="34" charset="0"/>
              </a:rPr>
              <a:t>2W/3W</a:t>
            </a:r>
          </a:p>
        </p:txBody>
      </p:sp>
      <p:sp>
        <p:nvSpPr>
          <p:cNvPr id="34" name="TextBox 33">
            <a:extLst>
              <a:ext uri="{FF2B5EF4-FFF2-40B4-BE49-F238E27FC236}">
                <a16:creationId xmlns:a16="http://schemas.microsoft.com/office/drawing/2014/main" id="{5F092B47-5B65-6B8C-A6BA-304E44988AC4}"/>
              </a:ext>
            </a:extLst>
          </p:cNvPr>
          <p:cNvSpPr txBox="1"/>
          <p:nvPr/>
        </p:nvSpPr>
        <p:spPr>
          <a:xfrm>
            <a:off x="10279559" y="5812253"/>
            <a:ext cx="1657223" cy="276999"/>
          </a:xfrm>
          <a:prstGeom prst="rect">
            <a:avLst/>
          </a:prstGeom>
          <a:noFill/>
        </p:spPr>
        <p:txBody>
          <a:bodyPr wrap="square">
            <a:spAutoFit/>
          </a:bodyPr>
          <a:lstStyle/>
          <a:p>
            <a:pPr algn="ctr">
              <a:defRPr/>
            </a:pPr>
            <a:r>
              <a:rPr lang="en-US" sz="1200" b="1" dirty="0">
                <a:cs typeface="Arial" panose="020B0604020202020204" pitchFamily="34" charset="0"/>
              </a:rPr>
              <a:t>Safety Equipment's</a:t>
            </a:r>
          </a:p>
        </p:txBody>
      </p:sp>
      <p:pic>
        <p:nvPicPr>
          <p:cNvPr id="36" name="Picture 8">
            <a:extLst>
              <a:ext uri="{FF2B5EF4-FFF2-40B4-BE49-F238E27FC236}">
                <a16:creationId xmlns:a16="http://schemas.microsoft.com/office/drawing/2014/main" id="{4AC6E755-E8C5-BB97-2167-8E3EF6B5B8B4}"/>
              </a:ext>
            </a:extLst>
          </p:cNvPr>
          <p:cNvPicPr>
            <a:picLocks noChangeAspect="1" noChangeArrowheads="1"/>
          </p:cNvPicPr>
          <p:nvPr/>
        </p:nvPicPr>
        <p:blipFill rotWithShape="1">
          <a:blip r:embed="rId8" cstate="hqprint">
            <a:clrChange>
              <a:clrFrom>
                <a:srgbClr val="FEFEFE"/>
              </a:clrFrom>
              <a:clrTo>
                <a:srgbClr val="FEFEFE">
                  <a:alpha val="0"/>
                </a:srgbClr>
              </a:clrTo>
            </a:clrChange>
            <a:extLst>
              <a:ext uri="{28A0092B-C50C-407E-A947-70E740481C1C}">
                <a14:useLocalDpi xmlns:a14="http://schemas.microsoft.com/office/drawing/2010/main" val="0"/>
              </a:ext>
            </a:extLst>
          </a:blip>
          <a:srcRect l="39972" t="24347" r="6067" b="16654"/>
          <a:stretch/>
        </p:blipFill>
        <p:spPr bwMode="auto">
          <a:xfrm>
            <a:off x="6399475" y="4629498"/>
            <a:ext cx="1463399" cy="90000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6A9B49-DEAC-03BE-43B1-122059D27125}"/>
              </a:ext>
            </a:extLst>
          </p:cNvPr>
          <p:cNvSpPr txBox="1"/>
          <p:nvPr/>
        </p:nvSpPr>
        <p:spPr>
          <a:xfrm>
            <a:off x="8535577" y="5812253"/>
            <a:ext cx="1657223" cy="276999"/>
          </a:xfrm>
          <a:prstGeom prst="rect">
            <a:avLst/>
          </a:prstGeom>
          <a:noFill/>
        </p:spPr>
        <p:txBody>
          <a:bodyPr wrap="square">
            <a:spAutoFit/>
          </a:bodyPr>
          <a:lstStyle/>
          <a:p>
            <a:pPr algn="ctr">
              <a:defRPr/>
            </a:pPr>
            <a:r>
              <a:rPr lang="en-US" sz="1200" b="1" dirty="0">
                <a:cs typeface="Arial" panose="020B0604020202020204" pitchFamily="34" charset="0"/>
              </a:rPr>
              <a:t>Pumps</a:t>
            </a:r>
          </a:p>
        </p:txBody>
      </p:sp>
      <p:pic>
        <p:nvPicPr>
          <p:cNvPr id="5122" name="Picture 2" descr="Hurricane Pumps 4kw - 380v Centrifugal Pump - Hurricane Pumps - For Sale -  Buy Quality Centrifugal Pump 5kw For Sale,100 Hp Mixed Flow Centrifugal Pump  Unit For Sale,Centrifugal Pump With Pneumatic">
            <a:extLst>
              <a:ext uri="{FF2B5EF4-FFF2-40B4-BE49-F238E27FC236}">
                <a16:creationId xmlns:a16="http://schemas.microsoft.com/office/drawing/2014/main" id="{79758BF7-6374-A36A-25DA-7709B6C5D176}"/>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13646" y="4528956"/>
            <a:ext cx="1101084" cy="110108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roducts offered by G V K Fire &amp; Safety Equipments in Chintal, Hyderabad -  Justdial">
            <a:extLst>
              <a:ext uri="{FF2B5EF4-FFF2-40B4-BE49-F238E27FC236}">
                <a16:creationId xmlns:a16="http://schemas.microsoft.com/office/drawing/2014/main" id="{984DCA4A-9C90-A373-91B9-BAE6D59A8367}"/>
              </a:ext>
            </a:extLst>
          </p:cNvPr>
          <p:cNvPicPr>
            <a:picLocks noChangeAspect="1" noChangeArrowheads="1"/>
          </p:cNvPicPr>
          <p:nvPr/>
        </p:nvPicPr>
        <p:blipFill>
          <a:blip r:embed="rId10">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10489045" y="4706115"/>
            <a:ext cx="1238250" cy="92392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3862CF7F-CC77-225C-1A57-04B43C783386}"/>
              </a:ext>
            </a:extLst>
          </p:cNvPr>
          <p:cNvSpPr txBox="1"/>
          <p:nvPr/>
        </p:nvSpPr>
        <p:spPr>
          <a:xfrm>
            <a:off x="173180" y="928392"/>
            <a:ext cx="6591413" cy="400110"/>
          </a:xfrm>
          <a:prstGeom prst="rect">
            <a:avLst/>
          </a:prstGeom>
          <a:noFill/>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F05922"/>
                </a:solidFill>
                <a:uLnTx/>
                <a:uFillTx/>
                <a:latin typeface="Cambria" panose="02040503050406030204" pitchFamily="18" charset="0"/>
                <a:ea typeface="Cambria" panose="02040503050406030204" pitchFamily="18" charset="0"/>
                <a:cs typeface="Arial" panose="020B0604020202020204" pitchFamily="34" charset="0"/>
              </a:rPr>
              <a:t>Aluminum Products with wide range of applications</a:t>
            </a:r>
          </a:p>
        </p:txBody>
      </p:sp>
      <p:sp>
        <p:nvSpPr>
          <p:cNvPr id="41" name="Rectangle 40">
            <a:extLst>
              <a:ext uri="{FF2B5EF4-FFF2-40B4-BE49-F238E27FC236}">
                <a16:creationId xmlns:a16="http://schemas.microsoft.com/office/drawing/2014/main" id="{1F658C8C-40B9-A703-4B38-56DBB5F9571A}"/>
              </a:ext>
            </a:extLst>
          </p:cNvPr>
          <p:cNvSpPr/>
          <p:nvPr/>
        </p:nvSpPr>
        <p:spPr>
          <a:xfrm>
            <a:off x="451118" y="1603186"/>
            <a:ext cx="5544000" cy="8960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en-US" sz="1400" dirty="0">
                <a:solidFill>
                  <a:schemeClr val="tx1"/>
                </a:solidFill>
              </a:rPr>
              <a:t>Up to</a:t>
            </a:r>
          </a:p>
          <a:p>
            <a:pPr algn="ctr">
              <a:spcBef>
                <a:spcPts val="200"/>
              </a:spcBef>
              <a:spcAft>
                <a:spcPts val="200"/>
              </a:spcAft>
            </a:pPr>
            <a:r>
              <a:rPr lang="en-US" sz="2200" b="1" dirty="0">
                <a:solidFill>
                  <a:srgbClr val="F05922"/>
                </a:solidFill>
              </a:rPr>
              <a:t>4.5 Kgs./Piece</a:t>
            </a:r>
          </a:p>
          <a:p>
            <a:pPr algn="ctr">
              <a:spcBef>
                <a:spcPts val="200"/>
              </a:spcBef>
              <a:spcAft>
                <a:spcPts val="200"/>
              </a:spcAft>
            </a:pPr>
            <a:r>
              <a:rPr lang="en-US" sz="1400" dirty="0">
                <a:solidFill>
                  <a:schemeClr val="tx1"/>
                </a:solidFill>
              </a:rPr>
              <a:t>High Pressure Aluminum Die Cast &amp; Machined Component</a:t>
            </a:r>
            <a:endParaRPr lang="en-US" dirty="0">
              <a:solidFill>
                <a:schemeClr val="tx1"/>
              </a:solidFill>
            </a:endParaRPr>
          </a:p>
        </p:txBody>
      </p:sp>
      <p:sp>
        <p:nvSpPr>
          <p:cNvPr id="42" name="Rectangle 41">
            <a:extLst>
              <a:ext uri="{FF2B5EF4-FFF2-40B4-BE49-F238E27FC236}">
                <a16:creationId xmlns:a16="http://schemas.microsoft.com/office/drawing/2014/main" id="{0BAED09E-5EAC-5E35-397C-A9B200EBDADD}"/>
              </a:ext>
            </a:extLst>
          </p:cNvPr>
          <p:cNvSpPr/>
          <p:nvPr/>
        </p:nvSpPr>
        <p:spPr>
          <a:xfrm>
            <a:off x="451118" y="2953524"/>
            <a:ext cx="5544000" cy="860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Up to</a:t>
            </a:r>
          </a:p>
          <a:p>
            <a:pPr algn="ctr"/>
            <a:r>
              <a:rPr lang="en-US" sz="2200" b="1" dirty="0">
                <a:solidFill>
                  <a:srgbClr val="F05922"/>
                </a:solidFill>
              </a:rPr>
              <a:t>15 Kgs./Piece</a:t>
            </a:r>
          </a:p>
          <a:p>
            <a:pPr algn="ctr"/>
            <a:r>
              <a:rPr lang="en-US" sz="1400" dirty="0">
                <a:solidFill>
                  <a:schemeClr val="tx1"/>
                </a:solidFill>
              </a:rPr>
              <a:t>Gravity/ Tilt Gravity Aluminum Die Cast &amp; Machined Components</a:t>
            </a:r>
          </a:p>
        </p:txBody>
      </p:sp>
      <p:pic>
        <p:nvPicPr>
          <p:cNvPr id="5130" name="Picture 10">
            <a:extLst>
              <a:ext uri="{FF2B5EF4-FFF2-40B4-BE49-F238E27FC236}">
                <a16:creationId xmlns:a16="http://schemas.microsoft.com/office/drawing/2014/main" id="{5F69735F-2B6F-B3CE-5BD6-54CB35FDC59A}"/>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436736" y="1451523"/>
            <a:ext cx="1691148" cy="126836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C478C2A1-B687-98F1-F76F-814529BDC6B8}"/>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8383752" y="1452684"/>
            <a:ext cx="1689600" cy="12672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4C23EB49-2F5C-0BF6-0714-4B28ACDA83DC}"/>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6436736" y="2880951"/>
            <a:ext cx="1689600" cy="126720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a:extLst>
              <a:ext uri="{FF2B5EF4-FFF2-40B4-BE49-F238E27FC236}">
                <a16:creationId xmlns:a16="http://schemas.microsoft.com/office/drawing/2014/main" id="{85EB357D-0F94-C284-9AF6-6D553C029F4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3753" y="2871532"/>
            <a:ext cx="3635068" cy="1267195"/>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a:extLst>
              <a:ext uri="{FF2B5EF4-FFF2-40B4-BE49-F238E27FC236}">
                <a16:creationId xmlns:a16="http://schemas.microsoft.com/office/drawing/2014/main" id="{48CBDF84-3994-3986-D98C-26EAD47FD61E}"/>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10329220" y="1452684"/>
            <a:ext cx="1689600" cy="1267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aggio Ape Electric Auto Rickshaw, Cargo 3 Wheeler Launch Price Rs 2.83 L">
            <a:extLst>
              <a:ext uri="{FF2B5EF4-FFF2-40B4-BE49-F238E27FC236}">
                <a16:creationId xmlns:a16="http://schemas.microsoft.com/office/drawing/2014/main" id="{34D927A3-F2BE-9E77-EA41-568909D038DF}"/>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6906" y="4645788"/>
            <a:ext cx="1238297" cy="92752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F1D11DC-C8B0-75F8-F9B7-6589DCB392B1}"/>
              </a:ext>
            </a:extLst>
          </p:cNvPr>
          <p:cNvSpPr>
            <a:spLocks noGrp="1"/>
          </p:cNvSpPr>
          <p:nvPr>
            <p:ph type="sldNum" sz="quarter" idx="12"/>
          </p:nvPr>
        </p:nvSpPr>
        <p:spPr/>
        <p:txBody>
          <a:bodyPr/>
          <a:lstStyle/>
          <a:p>
            <a:fld id="{B2E900CB-CECB-4A6E-B4E0-9522E21C9B47}" type="slidenum">
              <a:rPr lang="en-IN" smtClean="0"/>
              <a:t>20</a:t>
            </a:fld>
            <a:endParaRPr lang="en-IN" dirty="0"/>
          </a:p>
        </p:txBody>
      </p:sp>
    </p:spTree>
    <p:extLst>
      <p:ext uri="{BB962C8B-B14F-4D97-AF65-F5344CB8AC3E}">
        <p14:creationId xmlns:p14="http://schemas.microsoft.com/office/powerpoint/2010/main" val="547463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767857-0B8C-5A6A-D3AF-B9786DE4658F}"/>
              </a:ext>
            </a:extLst>
          </p:cNvPr>
          <p:cNvGraphicFramePr>
            <a:graphicFrameLocks noChangeAspect="1"/>
          </p:cNvGraphicFramePr>
          <p:nvPr>
            <p:custDataLst>
              <p:tags r:id="rId2"/>
            </p:custDataLst>
            <p:extLst>
              <p:ext uri="{D42A27DB-BD31-4B8C-83A1-F6EECF244321}">
                <p14:modId xmlns:p14="http://schemas.microsoft.com/office/powerpoint/2010/main" val="687552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3"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16767857-0B8C-5A6A-D3AF-B9786DE4658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ACBD9F0-36B8-3E5D-249B-7632F312A64F}"/>
              </a:ext>
            </a:extLst>
          </p:cNvPr>
          <p:cNvSpPr>
            <a:spLocks noGrp="1"/>
          </p:cNvSpPr>
          <p:nvPr>
            <p:ph type="title"/>
          </p:nvPr>
        </p:nvSpPr>
        <p:spPr/>
        <p:txBody>
          <a:bodyPr vert="horz"/>
          <a:lstStyle/>
          <a:p>
            <a:r>
              <a:rPr lang="en-US" dirty="0"/>
              <a:t>Diversified Products: Brakes</a:t>
            </a:r>
          </a:p>
        </p:txBody>
      </p:sp>
      <p:sp>
        <p:nvSpPr>
          <p:cNvPr id="10" name="Rectangle 9">
            <a:extLst>
              <a:ext uri="{FF2B5EF4-FFF2-40B4-BE49-F238E27FC236}">
                <a16:creationId xmlns:a16="http://schemas.microsoft.com/office/drawing/2014/main" id="{CF662857-6740-588A-1981-AB57660A223F}"/>
              </a:ext>
            </a:extLst>
          </p:cNvPr>
          <p:cNvSpPr/>
          <p:nvPr/>
        </p:nvSpPr>
        <p:spPr>
          <a:xfrm rot="16200000">
            <a:off x="-454842" y="5208360"/>
            <a:ext cx="1594143" cy="338097"/>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bg1"/>
                </a:solidFill>
                <a:latin typeface="Cambria" panose="02040503050406030204" pitchFamily="18" charset="0"/>
                <a:cs typeface="Arial" panose="020B0604020202020204" pitchFamily="34" charset="0"/>
              </a:rPr>
              <a:t>Applications</a:t>
            </a:r>
          </a:p>
        </p:txBody>
      </p:sp>
      <p:cxnSp>
        <p:nvCxnSpPr>
          <p:cNvPr id="11" name="Straight Connector 10">
            <a:extLst>
              <a:ext uri="{FF2B5EF4-FFF2-40B4-BE49-F238E27FC236}">
                <a16:creationId xmlns:a16="http://schemas.microsoft.com/office/drawing/2014/main" id="{F3830DA7-FD2C-BD26-BB02-7F071960F4F3}"/>
              </a:ext>
            </a:extLst>
          </p:cNvPr>
          <p:cNvCxnSpPr/>
          <p:nvPr/>
        </p:nvCxnSpPr>
        <p:spPr>
          <a:xfrm>
            <a:off x="599768" y="4468430"/>
            <a:ext cx="11159613" cy="0"/>
          </a:xfrm>
          <a:prstGeom prst="line">
            <a:avLst/>
          </a:prstGeom>
          <a:ln>
            <a:solidFill>
              <a:srgbClr val="F2A16A"/>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862CF7F-CC77-225C-1A57-04B43C783386}"/>
              </a:ext>
            </a:extLst>
          </p:cNvPr>
          <p:cNvSpPr txBox="1"/>
          <p:nvPr/>
        </p:nvSpPr>
        <p:spPr>
          <a:xfrm>
            <a:off x="173180" y="936086"/>
            <a:ext cx="12677581" cy="384721"/>
          </a:xfrm>
          <a:prstGeom prst="rect">
            <a:avLst/>
          </a:prstGeom>
          <a:noFill/>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IN" sz="1900" b="1" dirty="0">
                <a:solidFill>
                  <a:srgbClr val="F05922"/>
                </a:solidFill>
                <a:latin typeface="Cambria" panose="02040503050406030204" pitchFamily="18" charset="0"/>
                <a:ea typeface="Cambria" panose="02040503050406030204" pitchFamily="18" charset="0"/>
                <a:cs typeface="Arial" panose="020B0604020202020204" pitchFamily="34" charset="0"/>
              </a:rPr>
              <a:t>New Product Line in eco-antifriction (asbestos free) materials and products like Brake Lining, Brake Shoes</a:t>
            </a:r>
            <a:endParaRPr kumimoji="0" lang="en-US" sz="1900" b="1" u="none" strike="noStrike" kern="1200" cap="none" spc="0" normalizeH="0" baseline="0" noProof="0" dirty="0">
              <a:ln>
                <a:noFill/>
              </a:ln>
              <a:solidFill>
                <a:srgbClr val="F05922"/>
              </a:solidFill>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Slide Number Placeholder 2">
            <a:extLst>
              <a:ext uri="{FF2B5EF4-FFF2-40B4-BE49-F238E27FC236}">
                <a16:creationId xmlns:a16="http://schemas.microsoft.com/office/drawing/2014/main" id="{BF1D11DC-C8B0-75F8-F9B7-6589DCB392B1}"/>
              </a:ext>
            </a:extLst>
          </p:cNvPr>
          <p:cNvSpPr>
            <a:spLocks noGrp="1"/>
          </p:cNvSpPr>
          <p:nvPr>
            <p:ph type="sldNum" sz="quarter" idx="12"/>
          </p:nvPr>
        </p:nvSpPr>
        <p:spPr/>
        <p:txBody>
          <a:bodyPr/>
          <a:lstStyle/>
          <a:p>
            <a:fld id="{B2E900CB-CECB-4A6E-B4E0-9522E21C9B47}" type="slidenum">
              <a:rPr lang="en-IN" smtClean="0"/>
              <a:t>21</a:t>
            </a:fld>
            <a:endParaRPr lang="en-IN" dirty="0"/>
          </a:p>
        </p:txBody>
      </p:sp>
      <p:sp>
        <p:nvSpPr>
          <p:cNvPr id="6" name="TextBox 5">
            <a:extLst>
              <a:ext uri="{FF2B5EF4-FFF2-40B4-BE49-F238E27FC236}">
                <a16:creationId xmlns:a16="http://schemas.microsoft.com/office/drawing/2014/main" id="{7B48999F-9F9F-C1C5-6191-7E21C7A899AF}"/>
              </a:ext>
            </a:extLst>
          </p:cNvPr>
          <p:cNvSpPr txBox="1"/>
          <p:nvPr/>
        </p:nvSpPr>
        <p:spPr>
          <a:xfrm>
            <a:off x="263017" y="1494152"/>
            <a:ext cx="11339048" cy="2636619"/>
          </a:xfrm>
          <a:prstGeom prst="rect">
            <a:avLst/>
          </a:prstGeom>
          <a:noFill/>
        </p:spPr>
        <p:txBody>
          <a:bodyPr wrap="square">
            <a:spAutoFit/>
          </a:bodyPr>
          <a:lstStyle/>
          <a:p>
            <a:pPr marL="285750" indent="-285750">
              <a:spcBef>
                <a:spcPts val="800"/>
              </a:spcBef>
              <a:spcAft>
                <a:spcPts val="800"/>
              </a:spcAft>
              <a:buFont typeface="Arial" panose="020B0604020202020204" pitchFamily="34" charset="0"/>
              <a:buChar char="•"/>
            </a:pPr>
            <a:r>
              <a:rPr lang="en-IN" sz="1400" dirty="0">
                <a:solidFill>
                  <a:srgbClr val="333333"/>
                </a:solidFill>
                <a:effectLst/>
                <a:ea typeface="Calibri" panose="020F0502020204030204" pitchFamily="34" charset="0"/>
                <a:cs typeface="Times New Roman" panose="02020603050405020304" pitchFamily="18" charset="0"/>
              </a:rPr>
              <a:t>Eco-friendly brake friction materials are formulated without copper, lead, tin, antimony trisulfide to minimize their potential negative environmental impacts.</a:t>
            </a:r>
          </a:p>
          <a:p>
            <a:pPr marL="285750" indent="-285750">
              <a:spcBef>
                <a:spcPts val="800"/>
              </a:spcBef>
              <a:spcAft>
                <a:spcPts val="800"/>
              </a:spcAft>
              <a:buFont typeface="Arial" panose="020B0604020202020204" pitchFamily="34" charset="0"/>
              <a:buChar char="•"/>
            </a:pPr>
            <a:r>
              <a:rPr lang="en-IN" sz="1400" dirty="0">
                <a:solidFill>
                  <a:srgbClr val="333333"/>
                </a:solidFill>
                <a:cs typeface="Times New Roman" panose="02020603050405020304" pitchFamily="18" charset="0"/>
              </a:rPr>
              <a:t>Asbestos is a naturally occurring mineral composed of flexible fibre that are resistant to heat, electricity and corrosion. These qualities make the mineral useful. However, asbestos exposure is highly toxic.</a:t>
            </a:r>
          </a:p>
          <a:p>
            <a:pPr marL="285750" indent="-285750">
              <a:spcBef>
                <a:spcPts val="800"/>
              </a:spcBef>
              <a:spcAft>
                <a:spcPts val="800"/>
              </a:spcAft>
              <a:buFont typeface="Arial" panose="020B0604020202020204" pitchFamily="34" charset="0"/>
              <a:buChar char="•"/>
            </a:pPr>
            <a:r>
              <a:rPr lang="en-IN" sz="1400" dirty="0">
                <a:solidFill>
                  <a:srgbClr val="333333"/>
                </a:solidFill>
                <a:cs typeface="Times New Roman" panose="02020603050405020304" pitchFamily="18" charset="0"/>
              </a:rPr>
              <a:t>Professional automotive technicians and home mechanics who repair and replace brakes and clutches may be exposed to asbestos dust which can be cancer causing.</a:t>
            </a:r>
          </a:p>
          <a:p>
            <a:pPr marL="285750" indent="-285750">
              <a:spcBef>
                <a:spcPts val="800"/>
              </a:spcBef>
              <a:spcAft>
                <a:spcPts val="800"/>
              </a:spcAft>
              <a:buFont typeface="Arial" panose="020B0604020202020204" pitchFamily="34" charset="0"/>
              <a:buChar char="•"/>
            </a:pPr>
            <a:r>
              <a:rPr lang="en-IN" sz="1400" dirty="0">
                <a:solidFill>
                  <a:srgbClr val="333333"/>
                </a:solidFill>
                <a:cs typeface="Times New Roman" panose="02020603050405020304" pitchFamily="18" charset="0"/>
              </a:rPr>
              <a:t>Non-Asbestos Organic (NAO) Brake Lining is made from organic materials like rubber, glass.</a:t>
            </a:r>
          </a:p>
          <a:p>
            <a:pPr marL="285750" indent="-285750">
              <a:spcBef>
                <a:spcPts val="800"/>
              </a:spcBef>
              <a:spcAft>
                <a:spcPts val="800"/>
              </a:spcAft>
              <a:buFont typeface="Arial" panose="020B0604020202020204" pitchFamily="34" charset="0"/>
              <a:buChar char="•"/>
            </a:pPr>
            <a:r>
              <a:rPr lang="en-IN" sz="1400" b="1" dirty="0">
                <a:solidFill>
                  <a:srgbClr val="333333"/>
                </a:solidFill>
                <a:cs typeface="Times New Roman" panose="02020603050405020304" pitchFamily="18" charset="0"/>
              </a:rPr>
              <a:t>Applications </a:t>
            </a:r>
            <a:r>
              <a:rPr lang="en-IN" sz="1400" dirty="0">
                <a:solidFill>
                  <a:srgbClr val="333333"/>
                </a:solidFill>
                <a:cs typeface="Times New Roman" panose="02020603050405020304" pitchFamily="18" charset="0"/>
              </a:rPr>
              <a:t>in Commercial Vehicles (both Light &amp; Heavy).</a:t>
            </a:r>
          </a:p>
        </p:txBody>
      </p:sp>
      <p:pic>
        <p:nvPicPr>
          <p:cNvPr id="31" name="Picture 30" descr="A picture containing diagram&#10;&#10;Description automatically generated">
            <a:extLst>
              <a:ext uri="{FF2B5EF4-FFF2-40B4-BE49-F238E27FC236}">
                <a16:creationId xmlns:a16="http://schemas.microsoft.com/office/drawing/2014/main" id="{524AF60D-AFA8-E34B-11BA-1F0599439469}"/>
              </a:ext>
            </a:extLst>
          </p:cNvPr>
          <p:cNvPicPr>
            <a:picLocks noChangeAspect="1"/>
          </p:cNvPicPr>
          <p:nvPr/>
        </p:nvPicPr>
        <p:blipFill rotWithShape="1">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l="68262" t="50000" b="32702"/>
          <a:stretch/>
        </p:blipFill>
        <p:spPr>
          <a:xfrm>
            <a:off x="3598606" y="4522845"/>
            <a:ext cx="1695220" cy="1186284"/>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3BDB8FF8-A4C5-8197-6E6D-84E10B8C47FC}"/>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716" t="75598" r="33425" b="8255"/>
          <a:stretch/>
        </p:blipFill>
        <p:spPr>
          <a:xfrm>
            <a:off x="1272470" y="4522845"/>
            <a:ext cx="1969601" cy="1186284"/>
          </a:xfrm>
          <a:prstGeom prst="rect">
            <a:avLst/>
          </a:prstGeom>
        </p:spPr>
      </p:pic>
      <p:sp>
        <p:nvSpPr>
          <p:cNvPr id="46" name="TextBox 45">
            <a:extLst>
              <a:ext uri="{FF2B5EF4-FFF2-40B4-BE49-F238E27FC236}">
                <a16:creationId xmlns:a16="http://schemas.microsoft.com/office/drawing/2014/main" id="{8045C4DA-E646-B91C-8A22-1E0460518191}"/>
              </a:ext>
            </a:extLst>
          </p:cNvPr>
          <p:cNvSpPr txBox="1"/>
          <p:nvPr/>
        </p:nvSpPr>
        <p:spPr>
          <a:xfrm>
            <a:off x="2540170" y="5812253"/>
            <a:ext cx="1657223" cy="276999"/>
          </a:xfrm>
          <a:prstGeom prst="rect">
            <a:avLst/>
          </a:prstGeom>
          <a:noFill/>
        </p:spPr>
        <p:txBody>
          <a:bodyPr wrap="square">
            <a:spAutoFit/>
          </a:bodyPr>
          <a:lstStyle/>
          <a:p>
            <a:pPr algn="ctr">
              <a:defRPr/>
            </a:pPr>
            <a:r>
              <a:rPr lang="en-US" sz="1200" b="1" dirty="0">
                <a:cs typeface="Arial" panose="020B0604020202020204" pitchFamily="34" charset="0"/>
              </a:rPr>
              <a:t>LCV</a:t>
            </a:r>
          </a:p>
        </p:txBody>
      </p:sp>
      <p:pic>
        <p:nvPicPr>
          <p:cNvPr id="47" name="Picture 46" descr="A picture containing truck, road, outdoor, transport&#10;&#10;Description automatically generated">
            <a:extLst>
              <a:ext uri="{FF2B5EF4-FFF2-40B4-BE49-F238E27FC236}">
                <a16:creationId xmlns:a16="http://schemas.microsoft.com/office/drawing/2014/main" id="{94101BE0-DFCB-9EF2-0AF2-FFAA203D3EBC}"/>
              </a:ext>
            </a:extLst>
          </p:cNvPr>
          <p:cNvPicPr>
            <a:picLocks noChangeAspect="1"/>
          </p:cNvPicPr>
          <p:nvPr/>
        </p:nvPicPr>
        <p:blipFill rotWithShape="1">
          <a:blip r:embed="rId7">
            <a:clrChange>
              <a:clrFrom>
                <a:srgbClr val="F5F3F3"/>
              </a:clrFrom>
              <a:clrTo>
                <a:srgbClr val="F5F3F3">
                  <a:alpha val="0"/>
                </a:srgbClr>
              </a:clrTo>
            </a:clrChange>
            <a:extLst>
              <a:ext uri="{28A0092B-C50C-407E-A947-70E740481C1C}">
                <a14:useLocalDpi xmlns:a14="http://schemas.microsoft.com/office/drawing/2010/main" val="0"/>
              </a:ext>
            </a:extLst>
          </a:blip>
          <a:srcRect l="13381" t="12323" r="3583" b="9705"/>
          <a:stretch/>
        </p:blipFill>
        <p:spPr>
          <a:xfrm>
            <a:off x="6538716" y="4511027"/>
            <a:ext cx="1969602" cy="1106167"/>
          </a:xfrm>
          <a:prstGeom prst="rect">
            <a:avLst/>
          </a:prstGeom>
        </p:spPr>
      </p:pic>
      <p:pic>
        <p:nvPicPr>
          <p:cNvPr id="48" name="Picture 47" descr="A picture containing truck, road, outdoor, green&#10;&#10;Description automatically generated">
            <a:extLst>
              <a:ext uri="{FF2B5EF4-FFF2-40B4-BE49-F238E27FC236}">
                <a16:creationId xmlns:a16="http://schemas.microsoft.com/office/drawing/2014/main" id="{AD5E262A-D064-9CA4-1E9B-7ED9BF66BA0E}"/>
              </a:ext>
            </a:extLst>
          </p:cNvPr>
          <p:cNvPicPr>
            <a:picLocks noChangeAspect="1"/>
          </p:cNvPicPr>
          <p:nvPr/>
        </p:nvPicPr>
        <p:blipFill rotWithShape="1">
          <a:blip r:embed="rId8">
            <a:clrChange>
              <a:clrFrom>
                <a:srgbClr val="F3F0F1"/>
              </a:clrFrom>
              <a:clrTo>
                <a:srgbClr val="F3F0F1">
                  <a:alpha val="0"/>
                </a:srgbClr>
              </a:clrTo>
            </a:clrChange>
            <a:extLst>
              <a:ext uri="{28A0092B-C50C-407E-A947-70E740481C1C}">
                <a14:useLocalDpi xmlns:a14="http://schemas.microsoft.com/office/drawing/2010/main" val="0"/>
              </a:ext>
            </a:extLst>
          </a:blip>
          <a:srcRect l="2785" t="11883" r="1546" b="5260"/>
          <a:stretch/>
        </p:blipFill>
        <p:spPr>
          <a:xfrm>
            <a:off x="9285185" y="4522845"/>
            <a:ext cx="2120088" cy="1094349"/>
          </a:xfrm>
          <a:prstGeom prst="rect">
            <a:avLst/>
          </a:prstGeom>
        </p:spPr>
      </p:pic>
      <p:sp>
        <p:nvSpPr>
          <p:cNvPr id="49" name="TextBox 48">
            <a:extLst>
              <a:ext uri="{FF2B5EF4-FFF2-40B4-BE49-F238E27FC236}">
                <a16:creationId xmlns:a16="http://schemas.microsoft.com/office/drawing/2014/main" id="{23FD775F-25DD-BF90-219B-DF0FFFE0862C}"/>
              </a:ext>
            </a:extLst>
          </p:cNvPr>
          <p:cNvSpPr txBox="1"/>
          <p:nvPr/>
        </p:nvSpPr>
        <p:spPr>
          <a:xfrm>
            <a:off x="8165202" y="5783414"/>
            <a:ext cx="1657223" cy="276999"/>
          </a:xfrm>
          <a:prstGeom prst="rect">
            <a:avLst/>
          </a:prstGeom>
          <a:noFill/>
        </p:spPr>
        <p:txBody>
          <a:bodyPr wrap="square">
            <a:spAutoFit/>
          </a:bodyPr>
          <a:lstStyle/>
          <a:p>
            <a:pPr algn="ctr">
              <a:defRPr/>
            </a:pPr>
            <a:r>
              <a:rPr lang="en-US" sz="1200" b="1" dirty="0">
                <a:cs typeface="Arial" panose="020B0604020202020204" pitchFamily="34" charset="0"/>
              </a:rPr>
              <a:t>HCV</a:t>
            </a:r>
          </a:p>
        </p:txBody>
      </p:sp>
    </p:spTree>
    <p:extLst>
      <p:ext uri="{BB962C8B-B14F-4D97-AF65-F5344CB8AC3E}">
        <p14:creationId xmlns:p14="http://schemas.microsoft.com/office/powerpoint/2010/main" val="787321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9B90B9C-E475-EE8E-EA1E-28B4A5EF0259}"/>
              </a:ext>
            </a:extLst>
          </p:cNvPr>
          <p:cNvGraphicFramePr>
            <a:graphicFrameLocks noChangeAspect="1"/>
          </p:cNvGraphicFramePr>
          <p:nvPr>
            <p:custDataLst>
              <p:tags r:id="rId2"/>
            </p:custDataLst>
            <p:extLst>
              <p:ext uri="{D42A27DB-BD31-4B8C-83A1-F6EECF244321}">
                <p14:modId xmlns:p14="http://schemas.microsoft.com/office/powerpoint/2010/main" val="3395600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7" name="think-cell Slide" r:id="rId18" imgW="425" imgH="424" progId="TCLayout.ActiveDocument.1">
                  <p:embed/>
                </p:oleObj>
              </mc:Choice>
              <mc:Fallback>
                <p:oleObj name="think-cell Slide" r:id="rId18" imgW="425" imgH="424" progId="TCLayout.ActiveDocument.1">
                  <p:embed/>
                  <p:pic>
                    <p:nvPicPr>
                      <p:cNvPr id="3" name="Object 2" hidden="1">
                        <a:extLst>
                          <a:ext uri="{FF2B5EF4-FFF2-40B4-BE49-F238E27FC236}">
                            <a16:creationId xmlns:a16="http://schemas.microsoft.com/office/drawing/2014/main" id="{A9B90B9C-E475-EE8E-EA1E-28B4A5EF0259}"/>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2580B7E-ADCF-1F72-4D9E-FA639B677080}"/>
              </a:ext>
            </a:extLst>
          </p:cNvPr>
          <p:cNvSpPr>
            <a:spLocks noGrp="1"/>
          </p:cNvSpPr>
          <p:nvPr>
            <p:ph type="title"/>
          </p:nvPr>
        </p:nvSpPr>
        <p:spPr/>
        <p:txBody>
          <a:bodyPr vert="horz"/>
          <a:lstStyle/>
          <a:p>
            <a:r>
              <a:rPr lang="en-US" dirty="0"/>
              <a:t>Current Capacities &amp; Capex Plan</a:t>
            </a:r>
          </a:p>
        </p:txBody>
      </p:sp>
      <p:graphicFrame>
        <p:nvGraphicFramePr>
          <p:cNvPr id="14" name="Chart 13">
            <a:extLst>
              <a:ext uri="{FF2B5EF4-FFF2-40B4-BE49-F238E27FC236}">
                <a16:creationId xmlns:a16="http://schemas.microsoft.com/office/drawing/2014/main" id="{B2399774-60FA-23CF-57FB-57F223642D4B}"/>
              </a:ext>
            </a:extLst>
          </p:cNvPr>
          <p:cNvGraphicFramePr/>
          <p:nvPr>
            <p:custDataLst>
              <p:tags r:id="rId3"/>
            </p:custDataLst>
            <p:extLst>
              <p:ext uri="{D42A27DB-BD31-4B8C-83A1-F6EECF244321}">
                <p14:modId xmlns:p14="http://schemas.microsoft.com/office/powerpoint/2010/main" val="732956680"/>
              </p:ext>
            </p:extLst>
          </p:nvPr>
        </p:nvGraphicFramePr>
        <p:xfrm>
          <a:off x="258763" y="2051050"/>
          <a:ext cx="2873375" cy="2143125"/>
        </p:xfrm>
        <a:graphic>
          <a:graphicData uri="http://schemas.openxmlformats.org/drawingml/2006/chart">
            <c:chart xmlns:c="http://schemas.openxmlformats.org/drawingml/2006/chart" xmlns:r="http://schemas.openxmlformats.org/officeDocument/2006/relationships" r:id="rId20"/>
          </a:graphicData>
        </a:graphic>
      </p:graphicFrame>
      <p:cxnSp>
        <p:nvCxnSpPr>
          <p:cNvPr id="18" name="Straight Connector 17">
            <a:extLst>
              <a:ext uri="{FF2B5EF4-FFF2-40B4-BE49-F238E27FC236}">
                <a16:creationId xmlns:a16="http://schemas.microsoft.com/office/drawing/2014/main" id="{8BC08094-80A7-B75F-AF88-3E5C8B8FFDE6}"/>
              </a:ext>
            </a:extLst>
          </p:cNvPr>
          <p:cNvCxnSpPr/>
          <p:nvPr>
            <p:custDataLst>
              <p:tags r:id="rId4"/>
            </p:custDataLst>
          </p:nvPr>
        </p:nvCxnSpPr>
        <p:spPr bwMode="auto">
          <a:xfrm>
            <a:off x="2327275" y="189547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6D013195-5320-6131-80D3-0D22803FA013}"/>
              </a:ext>
            </a:extLst>
          </p:cNvPr>
          <p:cNvCxnSpPr/>
          <p:nvPr>
            <p:custDataLst>
              <p:tags r:id="rId5"/>
            </p:custDataLst>
          </p:nvPr>
        </p:nvCxnSpPr>
        <p:spPr bwMode="auto">
          <a:xfrm>
            <a:off x="1063625" y="1895475"/>
            <a:ext cx="12636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93ADAEE-06AC-A60E-E6D0-D6ABC7615104}"/>
              </a:ext>
            </a:extLst>
          </p:cNvPr>
          <p:cNvCxnSpPr/>
          <p:nvPr>
            <p:custDataLst>
              <p:tags r:id="rId6"/>
            </p:custDataLst>
          </p:nvPr>
        </p:nvCxnSpPr>
        <p:spPr bwMode="auto">
          <a:xfrm flipV="1">
            <a:off x="1063625" y="1895475"/>
            <a:ext cx="0" cy="26511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2">
            <a:extLst>
              <a:ext uri="{FF2B5EF4-FFF2-40B4-BE49-F238E27FC236}">
                <a16:creationId xmlns:a16="http://schemas.microsoft.com/office/drawing/2014/main" id="{51BF0D4E-63D6-92FB-AB76-DAFA341AB12A}"/>
              </a:ext>
            </a:extLst>
          </p:cNvPr>
          <p:cNvSpPr>
            <a:spLocks noGrp="1"/>
          </p:cNvSpPr>
          <p:nvPr>
            <p:custDataLst>
              <p:tags r:id="rId7"/>
            </p:custDataLst>
          </p:nvPr>
        </p:nvSpPr>
        <p:spPr bwMode="auto">
          <a:xfrm>
            <a:off x="2171700" y="4162425"/>
            <a:ext cx="3127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EBD6A1A-F94C-46F3-A2E8-04C32CEF1D20}" type="datetime'''''''''''''''''''''''''F''''''''''Y''2''3'">
              <a:rPr lang="en-US" altLang="en-US" sz="1200" smtClean="0"/>
              <a:pPr/>
              <a:t>FY23</a:t>
            </a:fld>
            <a:endParaRPr lang="en-US" sz="1200" dirty="0"/>
          </a:p>
        </p:txBody>
      </p:sp>
      <p:sp>
        <p:nvSpPr>
          <p:cNvPr id="48" name="Text Placeholder 2">
            <a:extLst>
              <a:ext uri="{FF2B5EF4-FFF2-40B4-BE49-F238E27FC236}">
                <a16:creationId xmlns:a16="http://schemas.microsoft.com/office/drawing/2014/main" id="{6CCC356B-0C41-9DF9-EB60-04842BAB655D}"/>
              </a:ext>
            </a:extLst>
          </p:cNvPr>
          <p:cNvSpPr>
            <a:spLocks noGrp="1"/>
          </p:cNvSpPr>
          <p:nvPr>
            <p:custDataLst>
              <p:tags r:id="rId8"/>
            </p:custDataLst>
          </p:nvPr>
        </p:nvSpPr>
        <p:spPr bwMode="auto">
          <a:xfrm>
            <a:off x="908050" y="4162425"/>
            <a:ext cx="3127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3C2E9E3-25AD-4262-871F-EA91A4D22A14}" type="datetime'''''''''''''''''''''F''''''''''Y''''''2''''''''2'''''''''''''">
              <a:rPr lang="en-US" altLang="en-US" sz="1200" smtClean="0"/>
              <a:pPr/>
              <a:t>FY22</a:t>
            </a:fld>
            <a:endParaRPr lang="en-US" sz="1200" dirty="0"/>
          </a:p>
        </p:txBody>
      </p:sp>
      <p:sp>
        <p:nvSpPr>
          <p:cNvPr id="13" name="Text Placeholder 2">
            <a:extLst>
              <a:ext uri="{FF2B5EF4-FFF2-40B4-BE49-F238E27FC236}">
                <a16:creationId xmlns:a16="http://schemas.microsoft.com/office/drawing/2014/main" id="{18DF4EB0-4F68-E41A-2CDA-CB016F5FCC71}"/>
              </a:ext>
            </a:extLst>
          </p:cNvPr>
          <p:cNvSpPr>
            <a:spLocks noGrp="1"/>
          </p:cNvSpPr>
          <p:nvPr>
            <p:custDataLst>
              <p:tags r:id="rId9"/>
            </p:custDataLst>
          </p:nvPr>
        </p:nvSpPr>
        <p:spPr bwMode="auto">
          <a:xfrm>
            <a:off x="1508125" y="1778000"/>
            <a:ext cx="376238"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AA6B6F3-0833-493D-A7AC-B71E4454B624}" type="datetime'''''+''''''7''''''''''''%'''''''''">
              <a:rPr lang="en-US" altLang="en-US" sz="1200" b="1" smtClean="0">
                <a:effectLst/>
              </a:rPr>
              <a:pPr/>
              <a:t>+7%</a:t>
            </a:fld>
            <a:endParaRPr lang="en-US" sz="1200" b="1" dirty="0"/>
          </a:p>
        </p:txBody>
      </p:sp>
      <p:sp>
        <p:nvSpPr>
          <p:cNvPr id="64" name="Rectangle 63">
            <a:extLst>
              <a:ext uri="{FF2B5EF4-FFF2-40B4-BE49-F238E27FC236}">
                <a16:creationId xmlns:a16="http://schemas.microsoft.com/office/drawing/2014/main" id="{F3D2946D-6A4C-F7B1-DD4F-BBDA2E2ADBEE}"/>
              </a:ext>
            </a:extLst>
          </p:cNvPr>
          <p:cNvSpPr/>
          <p:nvPr/>
        </p:nvSpPr>
        <p:spPr>
          <a:xfrm>
            <a:off x="433079" y="1143635"/>
            <a:ext cx="2525710" cy="28575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bg1"/>
                </a:solidFill>
                <a:latin typeface="Cambria" panose="02040503050406030204" pitchFamily="18" charset="0"/>
                <a:cs typeface="Arial" panose="020B0604020202020204" pitchFamily="34" charset="0"/>
              </a:rPr>
              <a:t>Bi-Metals Capacity</a:t>
            </a:r>
            <a:r>
              <a:rPr lang="en-IN" sz="1200" dirty="0">
                <a:solidFill>
                  <a:schemeClr val="bg1"/>
                </a:solidFill>
                <a:latin typeface="Cambria" panose="02040503050406030204" pitchFamily="18" charset="0"/>
                <a:cs typeface="Arial" panose="020B0604020202020204" pitchFamily="34" charset="0"/>
              </a:rPr>
              <a:t> (in lakhs)</a:t>
            </a:r>
            <a:endParaRPr lang="en-IN" sz="1400" dirty="0">
              <a:solidFill>
                <a:schemeClr val="bg1"/>
              </a:solidFill>
              <a:latin typeface="Cambria" panose="02040503050406030204" pitchFamily="18" charset="0"/>
              <a:cs typeface="Arial" panose="020B0604020202020204" pitchFamily="34" charset="0"/>
            </a:endParaRPr>
          </a:p>
        </p:txBody>
      </p:sp>
      <p:graphicFrame>
        <p:nvGraphicFramePr>
          <p:cNvPr id="17" name="Chart 16">
            <a:extLst>
              <a:ext uri="{FF2B5EF4-FFF2-40B4-BE49-F238E27FC236}">
                <a16:creationId xmlns:a16="http://schemas.microsoft.com/office/drawing/2014/main" id="{0FF0D5F3-2140-52ED-240D-E68360AD3F72}"/>
              </a:ext>
            </a:extLst>
          </p:cNvPr>
          <p:cNvGraphicFramePr/>
          <p:nvPr>
            <p:custDataLst>
              <p:tags r:id="rId10"/>
            </p:custDataLst>
            <p:extLst>
              <p:ext uri="{D42A27DB-BD31-4B8C-83A1-F6EECF244321}">
                <p14:modId xmlns:p14="http://schemas.microsoft.com/office/powerpoint/2010/main" val="507674337"/>
              </p:ext>
            </p:extLst>
          </p:nvPr>
        </p:nvGraphicFramePr>
        <p:xfrm>
          <a:off x="3273425" y="2051050"/>
          <a:ext cx="3452813" cy="2143125"/>
        </p:xfrm>
        <a:graphic>
          <a:graphicData uri="http://schemas.openxmlformats.org/drawingml/2006/chart">
            <c:chart xmlns:c="http://schemas.openxmlformats.org/drawingml/2006/chart" xmlns:r="http://schemas.openxmlformats.org/officeDocument/2006/relationships" r:id="rId21"/>
          </a:graphicData>
        </a:graphic>
      </p:graphicFrame>
      <p:cxnSp>
        <p:nvCxnSpPr>
          <p:cNvPr id="50" name="Straight Connector 49">
            <a:extLst>
              <a:ext uri="{FF2B5EF4-FFF2-40B4-BE49-F238E27FC236}">
                <a16:creationId xmlns:a16="http://schemas.microsoft.com/office/drawing/2014/main" id="{D043E7DB-2339-D1D8-A808-CAB7A35ABF49}"/>
              </a:ext>
            </a:extLst>
          </p:cNvPr>
          <p:cNvCxnSpPr/>
          <p:nvPr>
            <p:custDataLst>
              <p:tags r:id="rId11"/>
            </p:custDataLst>
          </p:nvPr>
        </p:nvCxnSpPr>
        <p:spPr bwMode="auto">
          <a:xfrm>
            <a:off x="5629275" y="189547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C84BEB99-3D00-B5D1-EE29-B6067D3D04AB}"/>
              </a:ext>
            </a:extLst>
          </p:cNvPr>
          <p:cNvCxnSpPr/>
          <p:nvPr>
            <p:custDataLst>
              <p:tags r:id="rId12"/>
            </p:custDataLst>
          </p:nvPr>
        </p:nvCxnSpPr>
        <p:spPr bwMode="auto">
          <a:xfrm flipV="1">
            <a:off x="4367213" y="1895475"/>
            <a:ext cx="0" cy="1524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649EDE48-D778-AC98-4CD5-C92DEB91C1EA}"/>
              </a:ext>
            </a:extLst>
          </p:cNvPr>
          <p:cNvCxnSpPr/>
          <p:nvPr>
            <p:custDataLst>
              <p:tags r:id="rId13"/>
            </p:custDataLst>
          </p:nvPr>
        </p:nvCxnSpPr>
        <p:spPr bwMode="auto">
          <a:xfrm>
            <a:off x="4367213" y="1895475"/>
            <a:ext cx="1262062"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1" name="Text Placeholder 2">
            <a:extLst>
              <a:ext uri="{FF2B5EF4-FFF2-40B4-BE49-F238E27FC236}">
                <a16:creationId xmlns:a16="http://schemas.microsoft.com/office/drawing/2014/main" id="{FF914E9D-A2E4-9894-DACA-28E5D087EA5C}"/>
              </a:ext>
            </a:extLst>
          </p:cNvPr>
          <p:cNvSpPr>
            <a:spLocks noGrp="1"/>
          </p:cNvSpPr>
          <p:nvPr>
            <p:custDataLst>
              <p:tags r:id="rId14"/>
            </p:custDataLst>
          </p:nvPr>
        </p:nvSpPr>
        <p:spPr bwMode="auto">
          <a:xfrm>
            <a:off x="4211638" y="4162425"/>
            <a:ext cx="3127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2A3828B-4A7A-4106-B94F-7C42F756F8F9}" type="datetime'F''''''''''''''''Y''2''''''''2'">
              <a:rPr lang="en-US" altLang="en-US" sz="1200" smtClean="0"/>
              <a:pPr/>
              <a:t>FY22</a:t>
            </a:fld>
            <a:endParaRPr lang="en-US" sz="1200" dirty="0"/>
          </a:p>
        </p:txBody>
      </p:sp>
      <p:sp>
        <p:nvSpPr>
          <p:cNvPr id="23" name="Text Placeholder 2">
            <a:extLst>
              <a:ext uri="{FF2B5EF4-FFF2-40B4-BE49-F238E27FC236}">
                <a16:creationId xmlns:a16="http://schemas.microsoft.com/office/drawing/2014/main" id="{4C3062B8-001A-252B-B2B7-2920717E7387}"/>
              </a:ext>
            </a:extLst>
          </p:cNvPr>
          <p:cNvSpPr>
            <a:spLocks noGrp="1"/>
          </p:cNvSpPr>
          <p:nvPr>
            <p:custDataLst>
              <p:tags r:id="rId15"/>
            </p:custDataLst>
          </p:nvPr>
        </p:nvSpPr>
        <p:spPr bwMode="auto">
          <a:xfrm>
            <a:off x="5473700" y="4162425"/>
            <a:ext cx="3127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BECB2B4-2C22-4CF1-8F5F-D87C87210F0D}" type="datetime'''''F''''''Y''''''''''''''''''''2''''''''''''''3'">
              <a:rPr lang="en-US" altLang="en-US" sz="1200" smtClean="0"/>
              <a:pPr/>
              <a:t>FY23</a:t>
            </a:fld>
            <a:endParaRPr lang="en-US" sz="1200" dirty="0"/>
          </a:p>
        </p:txBody>
      </p:sp>
      <p:sp>
        <p:nvSpPr>
          <p:cNvPr id="34" name="Text Placeholder 2">
            <a:extLst>
              <a:ext uri="{FF2B5EF4-FFF2-40B4-BE49-F238E27FC236}">
                <a16:creationId xmlns:a16="http://schemas.microsoft.com/office/drawing/2014/main" id="{18DF4EB0-4F68-E41A-2CDA-CB016F5FCC71}"/>
              </a:ext>
            </a:extLst>
          </p:cNvPr>
          <p:cNvSpPr>
            <a:spLocks noGrp="1"/>
          </p:cNvSpPr>
          <p:nvPr>
            <p:custDataLst>
              <p:tags r:id="rId16"/>
            </p:custDataLst>
          </p:nvPr>
        </p:nvSpPr>
        <p:spPr bwMode="auto">
          <a:xfrm>
            <a:off x="4864100" y="1778000"/>
            <a:ext cx="268288"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204DABD-1D63-4C66-8F4B-8DD7A13114D3}" type="datetime'''''''''''''''''''''''0''''''''%'''''''''''''''''''''''''''''">
              <a:rPr lang="en-US" altLang="en-US" sz="1200" b="1" smtClean="0">
                <a:effectLst/>
              </a:rPr>
              <a:pPr marL="0" lvl="0" indent="0" algn="ctr">
                <a:spcBef>
                  <a:spcPct val="0"/>
                </a:spcBef>
                <a:spcAft>
                  <a:spcPct val="0"/>
                </a:spcAft>
                <a:buNone/>
              </a:pPr>
              <a:t>0%</a:t>
            </a:fld>
            <a:endParaRPr lang="en-US" sz="1200" b="1" dirty="0"/>
          </a:p>
        </p:txBody>
      </p:sp>
      <p:sp>
        <p:nvSpPr>
          <p:cNvPr id="73" name="Rectangle 72">
            <a:extLst>
              <a:ext uri="{FF2B5EF4-FFF2-40B4-BE49-F238E27FC236}">
                <a16:creationId xmlns:a16="http://schemas.microsoft.com/office/drawing/2014/main" id="{A43BCC44-0A4A-CD36-7E5D-6B57BEFC4311}"/>
              </a:ext>
            </a:extLst>
          </p:cNvPr>
          <p:cNvSpPr/>
          <p:nvPr/>
        </p:nvSpPr>
        <p:spPr>
          <a:xfrm>
            <a:off x="3736185" y="1154748"/>
            <a:ext cx="2525703" cy="2794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err="1">
                <a:solidFill>
                  <a:schemeClr val="bg1"/>
                </a:solidFill>
                <a:latin typeface="Cambria" panose="02040503050406030204" pitchFamily="18" charset="0"/>
                <a:cs typeface="Arial" panose="020B0604020202020204" pitchFamily="34" charset="0"/>
              </a:rPr>
              <a:t>Alkop</a:t>
            </a:r>
            <a:r>
              <a:rPr lang="en-IN" sz="1400" dirty="0">
                <a:solidFill>
                  <a:schemeClr val="bg1"/>
                </a:solidFill>
                <a:latin typeface="Cambria" panose="02040503050406030204" pitchFamily="18" charset="0"/>
                <a:cs typeface="Arial" panose="020B0604020202020204" pitchFamily="34" charset="0"/>
              </a:rPr>
              <a:t> Capacity </a:t>
            </a:r>
            <a:r>
              <a:rPr lang="en-IN" sz="1200" dirty="0">
                <a:solidFill>
                  <a:schemeClr val="bg1"/>
                </a:solidFill>
                <a:latin typeface="Cambria" panose="02040503050406030204" pitchFamily="18" charset="0"/>
                <a:cs typeface="Arial" panose="020B0604020202020204" pitchFamily="34" charset="0"/>
              </a:rPr>
              <a:t>(in MT)</a:t>
            </a:r>
            <a:endParaRPr lang="en-IN" sz="1400" dirty="0">
              <a:solidFill>
                <a:schemeClr val="bg1"/>
              </a:solidFill>
              <a:latin typeface="Cambria" panose="02040503050406030204" pitchFamily="18" charset="0"/>
              <a:cs typeface="Arial" panose="020B0604020202020204" pitchFamily="34" charset="0"/>
            </a:endParaRPr>
          </a:p>
        </p:txBody>
      </p:sp>
      <p:sp>
        <p:nvSpPr>
          <p:cNvPr id="21" name="TextBox 20">
            <a:extLst>
              <a:ext uri="{FF2B5EF4-FFF2-40B4-BE49-F238E27FC236}">
                <a16:creationId xmlns:a16="http://schemas.microsoft.com/office/drawing/2014/main" id="{4F4FC84C-BE63-FE44-0E04-B861F878EE68}"/>
              </a:ext>
            </a:extLst>
          </p:cNvPr>
          <p:cNvSpPr txBox="1"/>
          <p:nvPr/>
        </p:nvSpPr>
        <p:spPr>
          <a:xfrm>
            <a:off x="7123185" y="2192281"/>
            <a:ext cx="4434809" cy="707886"/>
          </a:xfrm>
          <a:prstGeom prst="rect">
            <a:avLst/>
          </a:prstGeom>
          <a:noFill/>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uLnTx/>
                <a:uFillTx/>
                <a:ea typeface="Cambria" panose="02040503050406030204" pitchFamily="18" charset="0"/>
                <a:cs typeface="Arial" panose="020B0604020202020204" pitchFamily="34" charset="0"/>
              </a:rPr>
              <a:t>Planned a capex of </a:t>
            </a:r>
            <a:r>
              <a:rPr lang="en-US" sz="2400" b="1" dirty="0">
                <a:solidFill>
                  <a:srgbClr val="F05922"/>
                </a:solidFill>
                <a:ea typeface="Cambria" panose="02040503050406030204" pitchFamily="18" charset="0"/>
                <a:cs typeface="Arial" panose="020B0604020202020204" pitchFamily="34" charset="0"/>
              </a:rPr>
              <a:t>₹ 30 Cr </a:t>
            </a:r>
            <a:r>
              <a:rPr lang="en-US" sz="1600" dirty="0">
                <a:ea typeface="Cambria" panose="02040503050406030204" pitchFamily="18" charset="0"/>
                <a:cs typeface="Arial" panose="020B0604020202020204" pitchFamily="34" charset="0"/>
              </a:rPr>
              <a:t>till</a:t>
            </a:r>
            <a:r>
              <a:rPr lang="en-US" sz="2000" b="1" dirty="0">
                <a:solidFill>
                  <a:srgbClr val="F05922"/>
                </a:solidFill>
                <a:ea typeface="Cambria" panose="02040503050406030204" pitchFamily="18" charset="0"/>
                <a:cs typeface="Arial" panose="020B0604020202020204" pitchFamily="34" charset="0"/>
              </a:rPr>
              <a:t> </a:t>
            </a:r>
            <a:r>
              <a:rPr lang="en-US" sz="2400" b="1" dirty="0">
                <a:solidFill>
                  <a:srgbClr val="F05922"/>
                </a:solidFill>
                <a:ea typeface="Cambria" panose="02040503050406030204" pitchFamily="18" charset="0"/>
                <a:cs typeface="Arial" panose="020B0604020202020204" pitchFamily="34" charset="0"/>
              </a:rPr>
              <a:t>FY25 </a:t>
            </a:r>
            <a:r>
              <a:rPr kumimoji="0" lang="en-US" sz="1600" u="none" strike="noStrike" kern="1200" cap="none" spc="0" normalizeH="0" baseline="0" noProof="0" dirty="0">
                <a:ln>
                  <a:noFill/>
                </a:ln>
                <a:uLnTx/>
                <a:uFillTx/>
                <a:ea typeface="Cambria" panose="02040503050406030204" pitchFamily="18" charset="0"/>
                <a:cs typeface="Arial" panose="020B0604020202020204" pitchFamily="34" charset="0"/>
              </a:rPr>
              <a:t>on Plant &amp; Machinery of which </a:t>
            </a:r>
            <a:endParaRPr lang="en-US" dirty="0">
              <a:ea typeface="Cambria" panose="02040503050406030204" pitchFamily="18"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719CF296-5FBA-9CAD-7D4A-B4C251C391F8}"/>
              </a:ext>
            </a:extLst>
          </p:cNvPr>
          <p:cNvCxnSpPr>
            <a:stCxn id="21" idx="2"/>
          </p:cNvCxnSpPr>
          <p:nvPr/>
        </p:nvCxnSpPr>
        <p:spPr>
          <a:xfrm flipH="1">
            <a:off x="7935464" y="2900167"/>
            <a:ext cx="1405126" cy="90073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6" name="Straight Arrow Connector 25">
            <a:extLst>
              <a:ext uri="{FF2B5EF4-FFF2-40B4-BE49-F238E27FC236}">
                <a16:creationId xmlns:a16="http://schemas.microsoft.com/office/drawing/2014/main" id="{33CAF07C-6839-F598-7E57-E97F717B1980}"/>
              </a:ext>
            </a:extLst>
          </p:cNvPr>
          <p:cNvCxnSpPr>
            <a:stCxn id="21" idx="2"/>
          </p:cNvCxnSpPr>
          <p:nvPr/>
        </p:nvCxnSpPr>
        <p:spPr>
          <a:xfrm>
            <a:off x="9340590" y="2900167"/>
            <a:ext cx="1514757" cy="90073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7" name="TextBox 26">
            <a:extLst>
              <a:ext uri="{FF2B5EF4-FFF2-40B4-BE49-F238E27FC236}">
                <a16:creationId xmlns:a16="http://schemas.microsoft.com/office/drawing/2014/main" id="{7F4548EC-1277-BD40-54D6-F099CF3A996D}"/>
              </a:ext>
            </a:extLst>
          </p:cNvPr>
          <p:cNvSpPr txBox="1"/>
          <p:nvPr/>
        </p:nvSpPr>
        <p:spPr>
          <a:xfrm>
            <a:off x="9729669" y="3947644"/>
            <a:ext cx="2142840" cy="892552"/>
          </a:xfrm>
          <a:prstGeom prst="rect">
            <a:avLst/>
          </a:prstGeom>
          <a:noFill/>
        </p:spPr>
        <p:txBody>
          <a:bodyPr wrap="square" rtlCol="0">
            <a:spAutoFit/>
          </a:bodyPr>
          <a:lstStyle/>
          <a:p>
            <a:pPr algn="ctr"/>
            <a:r>
              <a:rPr lang="en-US" sz="2400" b="1" dirty="0">
                <a:solidFill>
                  <a:srgbClr val="F05922"/>
                </a:solidFill>
                <a:ea typeface="Cambria" panose="02040503050406030204" pitchFamily="18" charset="0"/>
                <a:cs typeface="Arial" panose="020B0604020202020204" pitchFamily="34" charset="0"/>
              </a:rPr>
              <a:t>60%</a:t>
            </a:r>
            <a:r>
              <a:rPr kumimoji="0" lang="en-US" u="none" strike="noStrike" kern="1200" cap="none" spc="0" normalizeH="0" baseline="0" noProof="0" dirty="0">
                <a:ln>
                  <a:noFill/>
                </a:ln>
                <a:uLnTx/>
                <a:uFillTx/>
                <a:ea typeface="Cambria" panose="02040503050406030204" pitchFamily="18" charset="0"/>
                <a:cs typeface="Arial" panose="020B0604020202020204" pitchFamily="34" charset="0"/>
              </a:rPr>
              <a:t> </a:t>
            </a:r>
          </a:p>
          <a:p>
            <a:pPr algn="ctr"/>
            <a:r>
              <a:rPr lang="en-US" sz="1400" dirty="0">
                <a:ea typeface="Cambria" panose="02040503050406030204" pitchFamily="18" charset="0"/>
                <a:cs typeface="Arial" panose="020B0604020202020204" pitchFamily="34" charset="0"/>
              </a:rPr>
              <a:t>to be allocated to higher margin </a:t>
            </a:r>
            <a:r>
              <a:rPr lang="en-US" sz="1400" b="1" dirty="0">
                <a:ea typeface="Cambria" panose="02040503050406030204" pitchFamily="18" charset="0"/>
                <a:cs typeface="Arial" panose="020B0604020202020204" pitchFamily="34" charset="0"/>
              </a:rPr>
              <a:t>Alkop division </a:t>
            </a:r>
            <a:endParaRPr lang="en-US" b="1" dirty="0">
              <a:ea typeface="Cambria" panose="02040503050406030204" pitchFamily="18" charset="0"/>
              <a:cs typeface="Arial" panose="020B0604020202020204" pitchFamily="34" charset="0"/>
            </a:endParaRPr>
          </a:p>
        </p:txBody>
      </p:sp>
      <p:cxnSp>
        <p:nvCxnSpPr>
          <p:cNvPr id="30" name="Straight Connector 29">
            <a:extLst>
              <a:ext uri="{FF2B5EF4-FFF2-40B4-BE49-F238E27FC236}">
                <a16:creationId xmlns:a16="http://schemas.microsoft.com/office/drawing/2014/main" id="{9532F6BD-0A81-C589-3FAB-8C2A19F27D76}"/>
              </a:ext>
            </a:extLst>
          </p:cNvPr>
          <p:cNvCxnSpPr>
            <a:cxnSpLocks/>
          </p:cNvCxnSpPr>
          <p:nvPr/>
        </p:nvCxnSpPr>
        <p:spPr>
          <a:xfrm>
            <a:off x="6581832" y="1122563"/>
            <a:ext cx="0" cy="4829182"/>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5" name="TextBox 34">
            <a:extLst>
              <a:ext uri="{FF2B5EF4-FFF2-40B4-BE49-F238E27FC236}">
                <a16:creationId xmlns:a16="http://schemas.microsoft.com/office/drawing/2014/main" id="{FB386F02-E409-81F2-73CA-ED20215F6003}"/>
              </a:ext>
            </a:extLst>
          </p:cNvPr>
          <p:cNvSpPr txBox="1"/>
          <p:nvPr/>
        </p:nvSpPr>
        <p:spPr>
          <a:xfrm>
            <a:off x="557263" y="4421188"/>
            <a:ext cx="1012721" cy="708025"/>
          </a:xfrm>
          <a:prstGeom prst="rect">
            <a:avLst/>
          </a:prstGeom>
          <a:noFill/>
        </p:spPr>
        <p:txBody>
          <a:bodyPr wrap="square" rtlCol="0">
            <a:spAutoFit/>
          </a:bodyPr>
          <a:lstStyle/>
          <a:p>
            <a:pPr algn="ctr"/>
            <a:r>
              <a:rPr lang="en-US" sz="1600" b="1" dirty="0">
                <a:solidFill>
                  <a:srgbClr val="FF0000"/>
                </a:solidFill>
              </a:rPr>
              <a:t>70%</a:t>
            </a:r>
            <a:r>
              <a:rPr lang="en-US" sz="1200" dirty="0"/>
              <a:t> Capacity Utilizations</a:t>
            </a:r>
          </a:p>
        </p:txBody>
      </p:sp>
      <p:sp>
        <p:nvSpPr>
          <p:cNvPr id="36" name="TextBox 35">
            <a:extLst>
              <a:ext uri="{FF2B5EF4-FFF2-40B4-BE49-F238E27FC236}">
                <a16:creationId xmlns:a16="http://schemas.microsoft.com/office/drawing/2014/main" id="{0039744E-908A-A6BC-D1D1-852855EE42D7}"/>
              </a:ext>
            </a:extLst>
          </p:cNvPr>
          <p:cNvSpPr txBox="1"/>
          <p:nvPr/>
        </p:nvSpPr>
        <p:spPr>
          <a:xfrm>
            <a:off x="1820913" y="4421188"/>
            <a:ext cx="1012721" cy="708025"/>
          </a:xfrm>
          <a:prstGeom prst="rect">
            <a:avLst/>
          </a:prstGeom>
          <a:noFill/>
        </p:spPr>
        <p:txBody>
          <a:bodyPr wrap="square" rtlCol="0">
            <a:spAutoFit/>
          </a:bodyPr>
          <a:lstStyle/>
          <a:p>
            <a:pPr algn="ctr"/>
            <a:r>
              <a:rPr lang="en-US" sz="1600" b="1" dirty="0">
                <a:solidFill>
                  <a:srgbClr val="FF0000"/>
                </a:solidFill>
              </a:rPr>
              <a:t>68%</a:t>
            </a:r>
            <a:r>
              <a:rPr lang="en-US" sz="1200" dirty="0"/>
              <a:t> Capacity Utilizations</a:t>
            </a:r>
          </a:p>
        </p:txBody>
      </p:sp>
      <p:sp>
        <p:nvSpPr>
          <p:cNvPr id="37" name="TextBox 36">
            <a:extLst>
              <a:ext uri="{FF2B5EF4-FFF2-40B4-BE49-F238E27FC236}">
                <a16:creationId xmlns:a16="http://schemas.microsoft.com/office/drawing/2014/main" id="{6E083050-1485-D601-85C8-A2AF204B03E8}"/>
              </a:ext>
            </a:extLst>
          </p:cNvPr>
          <p:cNvSpPr txBox="1"/>
          <p:nvPr/>
        </p:nvSpPr>
        <p:spPr>
          <a:xfrm>
            <a:off x="3847657" y="4421188"/>
            <a:ext cx="1012721" cy="708025"/>
          </a:xfrm>
          <a:prstGeom prst="rect">
            <a:avLst/>
          </a:prstGeom>
          <a:noFill/>
        </p:spPr>
        <p:txBody>
          <a:bodyPr wrap="square" rtlCol="0">
            <a:spAutoFit/>
          </a:bodyPr>
          <a:lstStyle/>
          <a:p>
            <a:pPr algn="ctr"/>
            <a:r>
              <a:rPr lang="en-US" sz="1600" b="1" dirty="0">
                <a:solidFill>
                  <a:srgbClr val="FF0000"/>
                </a:solidFill>
              </a:rPr>
              <a:t>70%</a:t>
            </a:r>
            <a:r>
              <a:rPr lang="en-US" sz="1200" dirty="0"/>
              <a:t> Capacity Utilizations</a:t>
            </a:r>
          </a:p>
        </p:txBody>
      </p:sp>
      <p:sp>
        <p:nvSpPr>
          <p:cNvPr id="38" name="TextBox 37">
            <a:extLst>
              <a:ext uri="{FF2B5EF4-FFF2-40B4-BE49-F238E27FC236}">
                <a16:creationId xmlns:a16="http://schemas.microsoft.com/office/drawing/2014/main" id="{599AF333-C228-CEEA-A621-27C7B0111482}"/>
              </a:ext>
            </a:extLst>
          </p:cNvPr>
          <p:cNvSpPr txBox="1"/>
          <p:nvPr/>
        </p:nvSpPr>
        <p:spPr>
          <a:xfrm>
            <a:off x="5111307" y="4421188"/>
            <a:ext cx="1012721" cy="708025"/>
          </a:xfrm>
          <a:prstGeom prst="rect">
            <a:avLst/>
          </a:prstGeom>
          <a:noFill/>
        </p:spPr>
        <p:txBody>
          <a:bodyPr wrap="square" rtlCol="0">
            <a:spAutoFit/>
          </a:bodyPr>
          <a:lstStyle/>
          <a:p>
            <a:pPr algn="ctr"/>
            <a:r>
              <a:rPr lang="en-US" sz="1600" b="1" dirty="0">
                <a:solidFill>
                  <a:srgbClr val="FF0000"/>
                </a:solidFill>
              </a:rPr>
              <a:t>70%</a:t>
            </a:r>
            <a:r>
              <a:rPr lang="en-US" sz="1200" dirty="0"/>
              <a:t> Capacity Utilizations</a:t>
            </a:r>
          </a:p>
        </p:txBody>
      </p:sp>
      <p:sp>
        <p:nvSpPr>
          <p:cNvPr id="40" name="TextBox 39">
            <a:extLst>
              <a:ext uri="{FF2B5EF4-FFF2-40B4-BE49-F238E27FC236}">
                <a16:creationId xmlns:a16="http://schemas.microsoft.com/office/drawing/2014/main" id="{E6560D74-4791-1DBD-920E-108CF319C23C}"/>
              </a:ext>
            </a:extLst>
          </p:cNvPr>
          <p:cNvSpPr txBox="1"/>
          <p:nvPr/>
        </p:nvSpPr>
        <p:spPr>
          <a:xfrm>
            <a:off x="6837413" y="3947644"/>
            <a:ext cx="2300148" cy="892552"/>
          </a:xfrm>
          <a:prstGeom prst="rect">
            <a:avLst/>
          </a:prstGeom>
          <a:noFill/>
        </p:spPr>
        <p:txBody>
          <a:bodyPr wrap="square" rtlCol="0">
            <a:spAutoFit/>
          </a:bodyPr>
          <a:lstStyle/>
          <a:p>
            <a:pPr algn="ctr"/>
            <a:r>
              <a:rPr lang="en-US" sz="2400" b="1" dirty="0">
                <a:solidFill>
                  <a:srgbClr val="F05922"/>
                </a:solidFill>
                <a:ea typeface="Cambria" panose="02040503050406030204" pitchFamily="18" charset="0"/>
                <a:cs typeface="Arial" panose="020B0604020202020204" pitchFamily="34" charset="0"/>
              </a:rPr>
              <a:t>40%</a:t>
            </a:r>
            <a:r>
              <a:rPr kumimoji="0" lang="en-US" u="none" strike="noStrike" kern="1200" cap="none" spc="0" normalizeH="0" baseline="0" noProof="0" dirty="0">
                <a:ln>
                  <a:noFill/>
                </a:ln>
                <a:uLnTx/>
                <a:uFillTx/>
                <a:ea typeface="Cambria" panose="02040503050406030204" pitchFamily="18" charset="0"/>
                <a:cs typeface="Arial" panose="020B0604020202020204" pitchFamily="34" charset="0"/>
              </a:rPr>
              <a:t> </a:t>
            </a:r>
          </a:p>
          <a:p>
            <a:pPr algn="ctr"/>
            <a:r>
              <a:rPr lang="en-US" sz="1400" dirty="0">
                <a:ea typeface="Cambria" panose="02040503050406030204" pitchFamily="18" charset="0"/>
                <a:cs typeface="Arial" panose="020B0604020202020204" pitchFamily="34" charset="0"/>
              </a:rPr>
              <a:t>for </a:t>
            </a:r>
            <a:r>
              <a:rPr lang="en-US" sz="1400" b="1" dirty="0">
                <a:ea typeface="Cambria" panose="02040503050406030204" pitchFamily="18" charset="0"/>
                <a:cs typeface="Arial" panose="020B0604020202020204" pitchFamily="34" charset="0"/>
              </a:rPr>
              <a:t>Bi-Metal Division</a:t>
            </a:r>
            <a:r>
              <a:rPr lang="en-US" sz="1400" dirty="0">
                <a:ea typeface="Cambria" panose="02040503050406030204" pitchFamily="18" charset="0"/>
                <a:cs typeface="Arial" panose="020B0604020202020204" pitchFamily="34" charset="0"/>
              </a:rPr>
              <a:t> to cater to increased market demand</a:t>
            </a:r>
            <a:endParaRPr lang="en-US" b="1" dirty="0">
              <a:ea typeface="Cambria" panose="02040503050406030204" pitchFamily="18" charset="0"/>
              <a:cs typeface="Arial" panose="020B0604020202020204" pitchFamily="34" charset="0"/>
            </a:endParaRPr>
          </a:p>
        </p:txBody>
      </p:sp>
      <p:sp>
        <p:nvSpPr>
          <p:cNvPr id="41" name="Slide Number Placeholder 40">
            <a:extLst>
              <a:ext uri="{FF2B5EF4-FFF2-40B4-BE49-F238E27FC236}">
                <a16:creationId xmlns:a16="http://schemas.microsoft.com/office/drawing/2014/main" id="{8D687D23-64DE-9516-AF32-7DDAADD2CF6F}"/>
              </a:ext>
            </a:extLst>
          </p:cNvPr>
          <p:cNvSpPr>
            <a:spLocks noGrp="1"/>
          </p:cNvSpPr>
          <p:nvPr>
            <p:ph type="sldNum" sz="quarter" idx="12"/>
          </p:nvPr>
        </p:nvSpPr>
        <p:spPr/>
        <p:txBody>
          <a:bodyPr/>
          <a:lstStyle/>
          <a:p>
            <a:fld id="{B2E900CB-CECB-4A6E-B4E0-9522E21C9B47}" type="slidenum">
              <a:rPr lang="en-IN" smtClean="0"/>
              <a:t>22</a:t>
            </a:fld>
            <a:endParaRPr lang="en-IN" dirty="0"/>
          </a:p>
        </p:txBody>
      </p:sp>
      <p:sp>
        <p:nvSpPr>
          <p:cNvPr id="12" name="TextBox 11">
            <a:extLst>
              <a:ext uri="{FF2B5EF4-FFF2-40B4-BE49-F238E27FC236}">
                <a16:creationId xmlns:a16="http://schemas.microsoft.com/office/drawing/2014/main" id="{5883F8E1-53DA-861B-EB9A-7268A1F6AA7A}"/>
              </a:ext>
            </a:extLst>
          </p:cNvPr>
          <p:cNvSpPr txBox="1"/>
          <p:nvPr/>
        </p:nvSpPr>
        <p:spPr>
          <a:xfrm>
            <a:off x="433079" y="5628640"/>
            <a:ext cx="5828803" cy="523220"/>
          </a:xfrm>
          <a:prstGeom prst="rect">
            <a:avLst/>
          </a:prstGeom>
          <a:noFill/>
        </p:spPr>
        <p:txBody>
          <a:bodyPr wrap="square" rtlCol="0">
            <a:spAutoFit/>
          </a:bodyPr>
          <a:lstStyle/>
          <a:p>
            <a:pPr algn="ctr"/>
            <a:r>
              <a:rPr lang="en-US" sz="1400" b="1" u="sng" dirty="0"/>
              <a:t>Increase in bi-metals capacity as we have put up new lines to cater to the surged demand</a:t>
            </a:r>
            <a:endParaRPr lang="en-US" sz="1200" b="1" u="sng" dirty="0"/>
          </a:p>
        </p:txBody>
      </p:sp>
    </p:spTree>
    <p:extLst>
      <p:ext uri="{BB962C8B-B14F-4D97-AF65-F5344CB8AC3E}">
        <p14:creationId xmlns:p14="http://schemas.microsoft.com/office/powerpoint/2010/main" val="745102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9B90B9C-E475-EE8E-EA1E-28B4A5EF025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1"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A9B90B9C-E475-EE8E-EA1E-28B4A5EF02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2580B7E-ADCF-1F72-4D9E-FA639B677080}"/>
              </a:ext>
            </a:extLst>
          </p:cNvPr>
          <p:cNvSpPr>
            <a:spLocks noGrp="1"/>
          </p:cNvSpPr>
          <p:nvPr>
            <p:ph type="title"/>
          </p:nvPr>
        </p:nvSpPr>
        <p:spPr/>
        <p:txBody>
          <a:bodyPr vert="horz"/>
          <a:lstStyle/>
          <a:p>
            <a:r>
              <a:rPr lang="en-US" dirty="0"/>
              <a:t>In-House Engineering &amp; Development</a:t>
            </a:r>
          </a:p>
        </p:txBody>
      </p:sp>
      <p:sp>
        <p:nvSpPr>
          <p:cNvPr id="14" name="TextBox 13">
            <a:extLst>
              <a:ext uri="{FF2B5EF4-FFF2-40B4-BE49-F238E27FC236}">
                <a16:creationId xmlns:a16="http://schemas.microsoft.com/office/drawing/2014/main" id="{DC2076D9-CC8C-F9D2-E7F7-6CC003341A55}"/>
              </a:ext>
            </a:extLst>
          </p:cNvPr>
          <p:cNvSpPr txBox="1"/>
          <p:nvPr/>
        </p:nvSpPr>
        <p:spPr>
          <a:xfrm>
            <a:off x="1278195" y="5125670"/>
            <a:ext cx="9379974" cy="830997"/>
          </a:xfrm>
          <a:prstGeom prst="rect">
            <a:avLst/>
          </a:prstGeom>
          <a:noFill/>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dirty="0">
                <a:ln>
                  <a:noFill/>
                </a:ln>
                <a:uLnTx/>
                <a:uFillTx/>
                <a:latin typeface="Cambria" panose="02040503050406030204" pitchFamily="18" charset="0"/>
                <a:ea typeface="Cambria" panose="02040503050406030204" pitchFamily="18" charset="0"/>
                <a:cs typeface="Arial" panose="020B0604020202020204" pitchFamily="34" charset="0"/>
              </a:rPr>
              <a:t>Significant</a:t>
            </a:r>
            <a:r>
              <a:rPr kumimoji="0" lang="en-US" sz="2400" u="none" strike="noStrike" kern="1200" cap="none" spc="0" normalizeH="0" baseline="0" noProof="0" dirty="0">
                <a:ln>
                  <a:noFill/>
                </a:ln>
                <a:solidFill>
                  <a:srgbClr val="F05922"/>
                </a:solidFill>
                <a:uLnTx/>
                <a:uFillTx/>
                <a:latin typeface="Cambria" panose="02040503050406030204" pitchFamily="18" charset="0"/>
                <a:ea typeface="Cambria" panose="02040503050406030204" pitchFamily="18" charset="0"/>
                <a:cs typeface="Arial" panose="020B0604020202020204" pitchFamily="34" charset="0"/>
              </a:rPr>
              <a:t> </a:t>
            </a:r>
            <a:r>
              <a:rPr kumimoji="0" lang="en-US" sz="2400" b="1" u="none" strike="noStrike" kern="1200" cap="none" spc="0" normalizeH="0" baseline="0" noProof="0" dirty="0">
                <a:ln>
                  <a:noFill/>
                </a:ln>
                <a:solidFill>
                  <a:srgbClr val="F05922"/>
                </a:solidFill>
                <a:uLnTx/>
                <a:uFillTx/>
                <a:latin typeface="Cambria" panose="02040503050406030204" pitchFamily="18" charset="0"/>
                <a:ea typeface="Cambria" panose="02040503050406030204" pitchFamily="18" charset="0"/>
                <a:cs typeface="Arial" panose="020B0604020202020204" pitchFamily="34" charset="0"/>
              </a:rPr>
              <a:t>savings in Cost </a:t>
            </a:r>
            <a:r>
              <a:rPr kumimoji="0" lang="en-US" u="none" strike="noStrike" kern="1200" cap="none" spc="0" normalizeH="0" baseline="0" noProof="0" dirty="0">
                <a:ln>
                  <a:noFill/>
                </a:ln>
                <a:uLnTx/>
                <a:uFillTx/>
                <a:latin typeface="Cambria" panose="02040503050406030204" pitchFamily="18" charset="0"/>
                <a:ea typeface="Cambria" panose="02040503050406030204" pitchFamily="18" charset="0"/>
                <a:cs typeface="Arial" panose="020B0604020202020204" pitchFamily="34" charset="0"/>
              </a:rPr>
              <a:t>due to in-house development of machines &amp; tooling capabilities offer us</a:t>
            </a:r>
            <a:r>
              <a:rPr kumimoji="0" lang="en-US" sz="2400" b="1" u="none" strike="noStrike" kern="1200" cap="none" spc="0" normalizeH="0" baseline="0" noProof="0" dirty="0">
                <a:ln>
                  <a:noFill/>
                </a:ln>
                <a:solidFill>
                  <a:srgbClr val="F05922"/>
                </a:solidFill>
                <a:uLnTx/>
                <a:uFillTx/>
                <a:latin typeface="Cambria" panose="02040503050406030204" pitchFamily="18" charset="0"/>
                <a:ea typeface="Cambria" panose="02040503050406030204" pitchFamily="18" charset="0"/>
                <a:cs typeface="Arial" panose="020B0604020202020204" pitchFamily="34" charset="0"/>
              </a:rPr>
              <a:t> competitive advantage over peers</a:t>
            </a:r>
          </a:p>
        </p:txBody>
      </p:sp>
      <p:sp>
        <p:nvSpPr>
          <p:cNvPr id="4" name="Rectangle 3">
            <a:extLst>
              <a:ext uri="{FF2B5EF4-FFF2-40B4-BE49-F238E27FC236}">
                <a16:creationId xmlns:a16="http://schemas.microsoft.com/office/drawing/2014/main" id="{E2D9A274-FA1A-3C71-F3AF-C1CF18B0CD89}"/>
              </a:ext>
            </a:extLst>
          </p:cNvPr>
          <p:cNvSpPr/>
          <p:nvPr/>
        </p:nvSpPr>
        <p:spPr>
          <a:xfrm>
            <a:off x="173179" y="3749790"/>
            <a:ext cx="3858047" cy="12027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Dedicated team of </a:t>
            </a:r>
            <a:r>
              <a:rPr lang="en-US" sz="1400" b="1" dirty="0">
                <a:solidFill>
                  <a:schemeClr val="tx1"/>
                </a:solidFill>
              </a:rPr>
              <a:t>Experienced Engineers </a:t>
            </a:r>
            <a:r>
              <a:rPr lang="en-US" sz="1400" dirty="0">
                <a:solidFill>
                  <a:schemeClr val="tx1"/>
                </a:solidFill>
              </a:rPr>
              <a:t>having expertise in various engineering applications &amp; problem-solving skills to provide total </a:t>
            </a:r>
            <a:r>
              <a:rPr lang="en-US" sz="1400" b="1" dirty="0">
                <a:solidFill>
                  <a:schemeClr val="tx1"/>
                </a:solidFill>
              </a:rPr>
              <a:t>Engineering Solutions to our customers </a:t>
            </a:r>
          </a:p>
        </p:txBody>
      </p:sp>
      <p:sp>
        <p:nvSpPr>
          <p:cNvPr id="5" name="Rectangle 4">
            <a:extLst>
              <a:ext uri="{FF2B5EF4-FFF2-40B4-BE49-F238E27FC236}">
                <a16:creationId xmlns:a16="http://schemas.microsoft.com/office/drawing/2014/main" id="{B7222610-CF9D-4E6F-7BD6-3760321AED01}"/>
              </a:ext>
            </a:extLst>
          </p:cNvPr>
          <p:cNvSpPr/>
          <p:nvPr/>
        </p:nvSpPr>
        <p:spPr>
          <a:xfrm>
            <a:off x="4166977" y="3749790"/>
            <a:ext cx="3858047" cy="12027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Engineering Department to </a:t>
            </a:r>
            <a:r>
              <a:rPr lang="en-US" sz="1400" b="1" dirty="0">
                <a:solidFill>
                  <a:schemeClr val="tx1"/>
                </a:solidFill>
              </a:rPr>
              <a:t>Design SPM, Tooling, Gauges &amp; Fixtures </a:t>
            </a:r>
            <a:r>
              <a:rPr lang="en-US" sz="1400" dirty="0">
                <a:solidFill>
                  <a:schemeClr val="tx1"/>
                </a:solidFill>
              </a:rPr>
              <a:t>using Solid Works &amp; Auto CAD which ensures </a:t>
            </a:r>
            <a:r>
              <a:rPr lang="en-US" sz="1400" b="1" dirty="0">
                <a:solidFill>
                  <a:schemeClr val="tx1"/>
                </a:solidFill>
              </a:rPr>
              <a:t>First Time Right Samples &amp; minimum development time</a:t>
            </a:r>
          </a:p>
        </p:txBody>
      </p:sp>
      <p:sp>
        <p:nvSpPr>
          <p:cNvPr id="6" name="Rectangle 5">
            <a:extLst>
              <a:ext uri="{FF2B5EF4-FFF2-40B4-BE49-F238E27FC236}">
                <a16:creationId xmlns:a16="http://schemas.microsoft.com/office/drawing/2014/main" id="{95E9CE23-289F-AAE3-E81C-4DBC3585CAF4}"/>
              </a:ext>
            </a:extLst>
          </p:cNvPr>
          <p:cNvSpPr/>
          <p:nvPr/>
        </p:nvSpPr>
        <p:spPr>
          <a:xfrm>
            <a:off x="8160774" y="3749790"/>
            <a:ext cx="3858047" cy="12027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In-house Tool Room </a:t>
            </a:r>
            <a:r>
              <a:rPr lang="en-US" sz="1400" dirty="0">
                <a:solidFill>
                  <a:schemeClr val="tx1"/>
                </a:solidFill>
              </a:rPr>
              <a:t>consist of Turning m/c, Boring m/c, Bench Grinders, Center less Grinders etc. </a:t>
            </a:r>
            <a:r>
              <a:rPr lang="en-US" sz="1400" b="1" dirty="0">
                <a:solidFill>
                  <a:schemeClr val="tx1"/>
                </a:solidFill>
              </a:rPr>
              <a:t>for faster and precise tooling development</a:t>
            </a:r>
          </a:p>
        </p:txBody>
      </p:sp>
      <p:sp>
        <p:nvSpPr>
          <p:cNvPr id="12" name="Rectangle 11">
            <a:extLst>
              <a:ext uri="{FF2B5EF4-FFF2-40B4-BE49-F238E27FC236}">
                <a16:creationId xmlns:a16="http://schemas.microsoft.com/office/drawing/2014/main" id="{A900E287-8467-2516-D021-CB8EB45FD570}"/>
              </a:ext>
            </a:extLst>
          </p:cNvPr>
          <p:cNvSpPr/>
          <p:nvPr/>
        </p:nvSpPr>
        <p:spPr>
          <a:xfrm>
            <a:off x="147434" y="2242663"/>
            <a:ext cx="2664542" cy="84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05922"/>
                </a:solidFill>
              </a:rPr>
              <a:t>21 BFC Machines</a:t>
            </a:r>
          </a:p>
          <a:p>
            <a:pPr algn="ctr"/>
            <a:r>
              <a:rPr lang="en-US" sz="2000" b="1" dirty="0">
                <a:solidFill>
                  <a:srgbClr val="F05922"/>
                </a:solidFill>
              </a:rPr>
              <a:t>(16 - 400 MT Capacity)</a:t>
            </a:r>
          </a:p>
        </p:txBody>
      </p:sp>
      <p:sp>
        <p:nvSpPr>
          <p:cNvPr id="15" name="Rectangle 14">
            <a:extLst>
              <a:ext uri="{FF2B5EF4-FFF2-40B4-BE49-F238E27FC236}">
                <a16:creationId xmlns:a16="http://schemas.microsoft.com/office/drawing/2014/main" id="{B739EADC-4422-0BF0-52B3-71CF0EF1CAE1}"/>
              </a:ext>
            </a:extLst>
          </p:cNvPr>
          <p:cNvSpPr/>
          <p:nvPr/>
        </p:nvSpPr>
        <p:spPr>
          <a:xfrm>
            <a:off x="9424122" y="2242664"/>
            <a:ext cx="2664542" cy="84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05922"/>
                </a:solidFill>
              </a:rPr>
              <a:t>200+ Special Purpose</a:t>
            </a:r>
          </a:p>
          <a:p>
            <a:pPr algn="ctr"/>
            <a:r>
              <a:rPr lang="en-US" sz="2000" b="1" dirty="0">
                <a:solidFill>
                  <a:srgbClr val="F05922"/>
                </a:solidFill>
              </a:rPr>
              <a:t>Machines</a:t>
            </a:r>
          </a:p>
        </p:txBody>
      </p:sp>
      <p:pic>
        <p:nvPicPr>
          <p:cNvPr id="17" name="Picture 16">
            <a:extLst>
              <a:ext uri="{FF2B5EF4-FFF2-40B4-BE49-F238E27FC236}">
                <a16:creationId xmlns:a16="http://schemas.microsoft.com/office/drawing/2014/main" id="{6D4DF9D0-4E11-CE08-D609-C4258220C239}"/>
              </a:ext>
            </a:extLst>
          </p:cNvPr>
          <p:cNvPicPr>
            <a:picLocks noChangeAspect="1"/>
          </p:cNvPicPr>
          <p:nvPr/>
        </p:nvPicPr>
        <p:blipFill>
          <a:blip r:embed="rId6"/>
          <a:stretch>
            <a:fillRect/>
          </a:stretch>
        </p:blipFill>
        <p:spPr>
          <a:xfrm>
            <a:off x="3179031" y="1942050"/>
            <a:ext cx="2422096" cy="1494417"/>
          </a:xfrm>
          <a:prstGeom prst="rect">
            <a:avLst/>
          </a:prstGeom>
        </p:spPr>
      </p:pic>
      <p:pic>
        <p:nvPicPr>
          <p:cNvPr id="19" name="Picture 18">
            <a:extLst>
              <a:ext uri="{FF2B5EF4-FFF2-40B4-BE49-F238E27FC236}">
                <a16:creationId xmlns:a16="http://schemas.microsoft.com/office/drawing/2014/main" id="{B0BF657A-BF03-E472-AE8D-4F3A76B54404}"/>
              </a:ext>
            </a:extLst>
          </p:cNvPr>
          <p:cNvPicPr>
            <a:picLocks noChangeAspect="1"/>
          </p:cNvPicPr>
          <p:nvPr/>
        </p:nvPicPr>
        <p:blipFill rotWithShape="1">
          <a:blip r:embed="rId7"/>
          <a:srcRect r="21179"/>
          <a:stretch/>
        </p:blipFill>
        <p:spPr>
          <a:xfrm>
            <a:off x="5968182" y="1905250"/>
            <a:ext cx="3310840" cy="1523750"/>
          </a:xfrm>
          <a:prstGeom prst="rect">
            <a:avLst/>
          </a:prstGeom>
        </p:spPr>
      </p:pic>
      <p:sp>
        <p:nvSpPr>
          <p:cNvPr id="21" name="TextBox 20">
            <a:extLst>
              <a:ext uri="{FF2B5EF4-FFF2-40B4-BE49-F238E27FC236}">
                <a16:creationId xmlns:a16="http://schemas.microsoft.com/office/drawing/2014/main" id="{BC713D57-610E-B4CF-F4F5-DCF9FB159F79}"/>
              </a:ext>
            </a:extLst>
          </p:cNvPr>
          <p:cNvSpPr txBox="1"/>
          <p:nvPr/>
        </p:nvSpPr>
        <p:spPr>
          <a:xfrm>
            <a:off x="5968182" y="1086693"/>
            <a:ext cx="3310840" cy="707886"/>
          </a:xfrm>
          <a:prstGeom prst="rect">
            <a:avLst/>
          </a:prstGeom>
          <a:noFill/>
        </p:spPr>
        <p:txBody>
          <a:bodyPr wrap="square">
            <a:spAutoFit/>
          </a:bodyPr>
          <a:lstStyle/>
          <a:p>
            <a:pPr algn="ctr"/>
            <a:r>
              <a:rPr lang="en-US" sz="2000" b="1" dirty="0">
                <a:solidFill>
                  <a:srgbClr val="F05922"/>
                </a:solidFill>
              </a:rPr>
              <a:t>In-House Tool Room</a:t>
            </a:r>
          </a:p>
          <a:p>
            <a:pPr algn="ctr"/>
            <a:r>
              <a:rPr lang="en-US" sz="2000" b="1" dirty="0">
                <a:solidFill>
                  <a:srgbClr val="F05922"/>
                </a:solidFill>
              </a:rPr>
              <a:t>for faster Development</a:t>
            </a:r>
          </a:p>
        </p:txBody>
      </p:sp>
      <p:sp>
        <p:nvSpPr>
          <p:cNvPr id="23" name="TextBox 22">
            <a:extLst>
              <a:ext uri="{FF2B5EF4-FFF2-40B4-BE49-F238E27FC236}">
                <a16:creationId xmlns:a16="http://schemas.microsoft.com/office/drawing/2014/main" id="{C3140955-D128-B2A4-638C-150C87BF1FAA}"/>
              </a:ext>
            </a:extLst>
          </p:cNvPr>
          <p:cNvSpPr txBox="1"/>
          <p:nvPr/>
        </p:nvSpPr>
        <p:spPr>
          <a:xfrm>
            <a:off x="3179031" y="1122599"/>
            <a:ext cx="2422096" cy="707886"/>
          </a:xfrm>
          <a:prstGeom prst="rect">
            <a:avLst/>
          </a:prstGeom>
          <a:noFill/>
        </p:spPr>
        <p:txBody>
          <a:bodyPr wrap="square">
            <a:spAutoFit/>
          </a:bodyPr>
          <a:lstStyle/>
          <a:p>
            <a:pPr algn="ctr"/>
            <a:r>
              <a:rPr lang="en-US" sz="2000" b="1" dirty="0">
                <a:solidFill>
                  <a:srgbClr val="F05922"/>
                </a:solidFill>
              </a:rPr>
              <a:t>In house Machine</a:t>
            </a:r>
          </a:p>
          <a:p>
            <a:pPr algn="ctr"/>
            <a:r>
              <a:rPr lang="en-US" sz="2000" b="1" dirty="0">
                <a:solidFill>
                  <a:srgbClr val="F05922"/>
                </a:solidFill>
              </a:rPr>
              <a:t>Building Capability</a:t>
            </a:r>
          </a:p>
        </p:txBody>
      </p:sp>
      <p:sp>
        <p:nvSpPr>
          <p:cNvPr id="7" name="Slide Number Placeholder 6">
            <a:extLst>
              <a:ext uri="{FF2B5EF4-FFF2-40B4-BE49-F238E27FC236}">
                <a16:creationId xmlns:a16="http://schemas.microsoft.com/office/drawing/2014/main" id="{E1F2EC4C-DFD2-A9CE-ABA2-184663BEBDA7}"/>
              </a:ext>
            </a:extLst>
          </p:cNvPr>
          <p:cNvSpPr>
            <a:spLocks noGrp="1"/>
          </p:cNvSpPr>
          <p:nvPr>
            <p:ph type="sldNum" sz="quarter" idx="12"/>
          </p:nvPr>
        </p:nvSpPr>
        <p:spPr/>
        <p:txBody>
          <a:bodyPr/>
          <a:lstStyle/>
          <a:p>
            <a:fld id="{B2E900CB-CECB-4A6E-B4E0-9522E21C9B47}" type="slidenum">
              <a:rPr lang="en-IN" smtClean="0"/>
              <a:t>23</a:t>
            </a:fld>
            <a:endParaRPr lang="en-IN" dirty="0"/>
          </a:p>
        </p:txBody>
      </p:sp>
    </p:spTree>
    <p:extLst>
      <p:ext uri="{BB962C8B-B14F-4D97-AF65-F5344CB8AC3E}">
        <p14:creationId xmlns:p14="http://schemas.microsoft.com/office/powerpoint/2010/main" val="996151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F581768-C3DD-65F7-F172-114843B757A1}"/>
              </a:ext>
            </a:extLst>
          </p:cNvPr>
          <p:cNvGraphicFramePr>
            <a:graphicFrameLocks noChangeAspect="1"/>
          </p:cNvGraphicFramePr>
          <p:nvPr>
            <p:custDataLst>
              <p:tags r:id="rId2"/>
            </p:custDataLst>
            <p:extLst>
              <p:ext uri="{D42A27DB-BD31-4B8C-83A1-F6EECF244321}">
                <p14:modId xmlns:p14="http://schemas.microsoft.com/office/powerpoint/2010/main" val="236757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5"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CF581768-C3DD-65F7-F172-114843B757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9E68E62-F55E-088C-FBBC-8EBE5E0E9AA6}"/>
              </a:ext>
            </a:extLst>
          </p:cNvPr>
          <p:cNvSpPr>
            <a:spLocks noGrp="1"/>
          </p:cNvSpPr>
          <p:nvPr>
            <p:ph type="title"/>
          </p:nvPr>
        </p:nvSpPr>
        <p:spPr/>
        <p:txBody>
          <a:bodyPr vert="horz"/>
          <a:lstStyle/>
          <a:p>
            <a:r>
              <a:rPr lang="en-IN" dirty="0"/>
              <a:t>Quality Assurance</a:t>
            </a:r>
          </a:p>
        </p:txBody>
      </p:sp>
      <p:sp>
        <p:nvSpPr>
          <p:cNvPr id="47" name="TextBox 46">
            <a:extLst>
              <a:ext uri="{FF2B5EF4-FFF2-40B4-BE49-F238E27FC236}">
                <a16:creationId xmlns:a16="http://schemas.microsoft.com/office/drawing/2014/main" id="{668A38E1-091E-477F-7211-7EF3440E2585}"/>
              </a:ext>
            </a:extLst>
          </p:cNvPr>
          <p:cNvSpPr txBox="1"/>
          <p:nvPr/>
        </p:nvSpPr>
        <p:spPr>
          <a:xfrm>
            <a:off x="1250094" y="1324458"/>
            <a:ext cx="1871427" cy="538609"/>
          </a:xfrm>
          <a:prstGeom prst="rect">
            <a:avLst/>
          </a:prstGeom>
          <a:noFill/>
        </p:spPr>
        <p:txBody>
          <a:bodyPr wrap="square" lIns="0" tIns="0" rIns="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05922"/>
                </a:solidFill>
                <a:effectLst/>
                <a:uLnTx/>
                <a:uFillTx/>
                <a:latin typeface="Cambria" panose="02040503050406030204" pitchFamily="18" charset="0"/>
                <a:ea typeface="Cambria" panose="02040503050406030204" pitchFamily="18" charset="0"/>
              </a:rPr>
              <a:t>Online &amp; Continuous Activity</a:t>
            </a:r>
          </a:p>
        </p:txBody>
      </p:sp>
      <p:pic>
        <p:nvPicPr>
          <p:cNvPr id="49" name="Picture 2" descr="Data Integration Icons - Download Free Vector Icons | Noun Project">
            <a:extLst>
              <a:ext uri="{FF2B5EF4-FFF2-40B4-BE49-F238E27FC236}">
                <a16:creationId xmlns:a16="http://schemas.microsoft.com/office/drawing/2014/main" id="{46F6BD1E-E796-E531-D128-13405553B5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202" y="1324458"/>
            <a:ext cx="636964" cy="65674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2C495B21-9EDC-4950-1D91-3361C0AA1C41}"/>
              </a:ext>
            </a:extLst>
          </p:cNvPr>
          <p:cNvPicPr>
            <a:picLocks/>
          </p:cNvPicPr>
          <p:nvPr/>
        </p:nvPicPr>
        <p:blipFill rotWithShape="1">
          <a:blip r:embed="rId7"/>
          <a:srcRect l="5109" t="8097" r="60765" b="26685"/>
          <a:stretch/>
        </p:blipFill>
        <p:spPr>
          <a:xfrm>
            <a:off x="10516482" y="1053912"/>
            <a:ext cx="1080000" cy="1080000"/>
          </a:xfrm>
          <a:prstGeom prst="rect">
            <a:avLst/>
          </a:prstGeom>
        </p:spPr>
      </p:pic>
      <p:pic>
        <p:nvPicPr>
          <p:cNvPr id="81" name="Picture 80">
            <a:extLst>
              <a:ext uri="{FF2B5EF4-FFF2-40B4-BE49-F238E27FC236}">
                <a16:creationId xmlns:a16="http://schemas.microsoft.com/office/drawing/2014/main" id="{6EB5F043-818A-834E-1608-3564BB5547AE}"/>
              </a:ext>
            </a:extLst>
          </p:cNvPr>
          <p:cNvPicPr>
            <a:picLocks/>
          </p:cNvPicPr>
          <p:nvPr/>
        </p:nvPicPr>
        <p:blipFill rotWithShape="1">
          <a:blip r:embed="rId7"/>
          <a:srcRect l="58001" t="9392" r="8193" b="28196"/>
          <a:stretch/>
        </p:blipFill>
        <p:spPr>
          <a:xfrm>
            <a:off x="10516482" y="2804435"/>
            <a:ext cx="1080000" cy="1080000"/>
          </a:xfrm>
          <a:prstGeom prst="rect">
            <a:avLst/>
          </a:prstGeom>
        </p:spPr>
      </p:pic>
      <p:pic>
        <p:nvPicPr>
          <p:cNvPr id="83" name="Picture 82">
            <a:extLst>
              <a:ext uri="{FF2B5EF4-FFF2-40B4-BE49-F238E27FC236}">
                <a16:creationId xmlns:a16="http://schemas.microsoft.com/office/drawing/2014/main" id="{1A66CB3B-FBF1-A372-2233-BB34BA17EBEC}"/>
              </a:ext>
            </a:extLst>
          </p:cNvPr>
          <p:cNvPicPr>
            <a:picLocks/>
          </p:cNvPicPr>
          <p:nvPr/>
        </p:nvPicPr>
        <p:blipFill rotWithShape="1">
          <a:blip r:embed="rId8"/>
          <a:srcRect l="2540" t="15910" r="56845" b="28495"/>
          <a:stretch/>
        </p:blipFill>
        <p:spPr>
          <a:xfrm>
            <a:off x="10516482" y="4554958"/>
            <a:ext cx="1080000" cy="1080000"/>
          </a:xfrm>
          <a:prstGeom prst="rect">
            <a:avLst/>
          </a:prstGeom>
        </p:spPr>
      </p:pic>
      <p:sp>
        <p:nvSpPr>
          <p:cNvPr id="85" name="TextBox 84">
            <a:extLst>
              <a:ext uri="{FF2B5EF4-FFF2-40B4-BE49-F238E27FC236}">
                <a16:creationId xmlns:a16="http://schemas.microsoft.com/office/drawing/2014/main" id="{9897FA58-1490-4359-C94D-6219A8C803A9}"/>
              </a:ext>
            </a:extLst>
          </p:cNvPr>
          <p:cNvSpPr txBox="1"/>
          <p:nvPr/>
        </p:nvSpPr>
        <p:spPr>
          <a:xfrm>
            <a:off x="10208941" y="2197565"/>
            <a:ext cx="1695081" cy="461665"/>
          </a:xfrm>
          <a:prstGeom prst="rect">
            <a:avLst/>
          </a:prstGeom>
          <a:noFill/>
        </p:spPr>
        <p:txBody>
          <a:bodyPr wrap="square" rtlCol="0">
            <a:spAutoFit/>
          </a:bodyPr>
          <a:lstStyle/>
          <a:p>
            <a:pPr algn="ctr"/>
            <a:r>
              <a:rPr lang="en-IN" sz="1200" dirty="0"/>
              <a:t>Co-ordinate Measuring Machine</a:t>
            </a:r>
          </a:p>
        </p:txBody>
      </p:sp>
      <p:sp>
        <p:nvSpPr>
          <p:cNvPr id="87" name="TextBox 86">
            <a:extLst>
              <a:ext uri="{FF2B5EF4-FFF2-40B4-BE49-F238E27FC236}">
                <a16:creationId xmlns:a16="http://schemas.microsoft.com/office/drawing/2014/main" id="{021B6A31-E0CA-8356-72EF-77F7FA47B9F3}"/>
              </a:ext>
            </a:extLst>
          </p:cNvPr>
          <p:cNvSpPr txBox="1"/>
          <p:nvPr/>
        </p:nvSpPr>
        <p:spPr>
          <a:xfrm>
            <a:off x="10208941" y="3928682"/>
            <a:ext cx="1695081" cy="461665"/>
          </a:xfrm>
          <a:prstGeom prst="rect">
            <a:avLst/>
          </a:prstGeom>
          <a:noFill/>
        </p:spPr>
        <p:txBody>
          <a:bodyPr wrap="square" rtlCol="0">
            <a:spAutoFit/>
          </a:bodyPr>
          <a:lstStyle/>
          <a:p>
            <a:pPr algn="ctr"/>
            <a:r>
              <a:rPr lang="en-IN" sz="1200" dirty="0"/>
              <a:t>Spectrometer for Material Testing</a:t>
            </a:r>
          </a:p>
        </p:txBody>
      </p:sp>
      <p:sp>
        <p:nvSpPr>
          <p:cNvPr id="89" name="TextBox 88">
            <a:extLst>
              <a:ext uri="{FF2B5EF4-FFF2-40B4-BE49-F238E27FC236}">
                <a16:creationId xmlns:a16="http://schemas.microsoft.com/office/drawing/2014/main" id="{FECEB253-A5CF-2010-8996-56D63A936066}"/>
              </a:ext>
            </a:extLst>
          </p:cNvPr>
          <p:cNvSpPr txBox="1"/>
          <p:nvPr/>
        </p:nvSpPr>
        <p:spPr>
          <a:xfrm>
            <a:off x="10208941" y="5729469"/>
            <a:ext cx="1695081" cy="276999"/>
          </a:xfrm>
          <a:prstGeom prst="rect">
            <a:avLst/>
          </a:prstGeom>
          <a:noFill/>
        </p:spPr>
        <p:txBody>
          <a:bodyPr wrap="square" rtlCol="0">
            <a:spAutoFit/>
          </a:bodyPr>
          <a:lstStyle/>
          <a:p>
            <a:pPr algn="ctr"/>
            <a:r>
              <a:rPr lang="en-IN" sz="1200" dirty="0"/>
              <a:t>Fatigue Testing Machine</a:t>
            </a:r>
          </a:p>
        </p:txBody>
      </p:sp>
      <p:sp>
        <p:nvSpPr>
          <p:cNvPr id="91" name="Rectangle 90">
            <a:extLst>
              <a:ext uri="{FF2B5EF4-FFF2-40B4-BE49-F238E27FC236}">
                <a16:creationId xmlns:a16="http://schemas.microsoft.com/office/drawing/2014/main" id="{BDA3E98E-8901-8B68-DADD-2B5CABE20081}"/>
              </a:ext>
            </a:extLst>
          </p:cNvPr>
          <p:cNvSpPr/>
          <p:nvPr/>
        </p:nvSpPr>
        <p:spPr>
          <a:xfrm>
            <a:off x="3358848" y="1141106"/>
            <a:ext cx="6373943" cy="905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Quality at MBL is an online &amp; continuous activity </a:t>
            </a:r>
            <a:r>
              <a:rPr lang="en-US" sz="1200" b="1" dirty="0">
                <a:solidFill>
                  <a:schemeClr val="tx1"/>
                </a:solidFill>
              </a:rPr>
              <a:t>integrating people, communication, process controls, designing, engineering, production &amp; inspection departments</a:t>
            </a:r>
          </a:p>
        </p:txBody>
      </p:sp>
      <p:cxnSp>
        <p:nvCxnSpPr>
          <p:cNvPr id="93" name="Straight Connector 92">
            <a:extLst>
              <a:ext uri="{FF2B5EF4-FFF2-40B4-BE49-F238E27FC236}">
                <a16:creationId xmlns:a16="http://schemas.microsoft.com/office/drawing/2014/main" id="{6A061AF3-A453-E6DD-FC4F-5786D3A49C22}"/>
              </a:ext>
            </a:extLst>
          </p:cNvPr>
          <p:cNvCxnSpPr/>
          <p:nvPr/>
        </p:nvCxnSpPr>
        <p:spPr>
          <a:xfrm>
            <a:off x="10087897" y="1053912"/>
            <a:ext cx="0" cy="4952556"/>
          </a:xfrm>
          <a:prstGeom prst="line">
            <a:avLst/>
          </a:prstGeom>
          <a:ln w="9525">
            <a:solidFill>
              <a:srgbClr val="F2A16A"/>
            </a:solidFill>
            <a:prstDash val="dash"/>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AA696727-441A-D412-5400-E8F8DD17641B}"/>
              </a:ext>
            </a:extLst>
          </p:cNvPr>
          <p:cNvSpPr txBox="1"/>
          <p:nvPr/>
        </p:nvSpPr>
        <p:spPr>
          <a:xfrm>
            <a:off x="1250094" y="2358384"/>
            <a:ext cx="1909051" cy="784830"/>
          </a:xfrm>
          <a:prstGeom prst="rect">
            <a:avLst/>
          </a:prstGeom>
          <a:noFill/>
        </p:spPr>
        <p:txBody>
          <a:bodyPr wrap="square" lIns="0" tIns="0" rIns="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05922"/>
                </a:solidFill>
                <a:effectLst/>
                <a:uLnTx/>
                <a:uFillTx/>
                <a:latin typeface="Cambria" panose="02040503050406030204" pitchFamily="18" charset="0"/>
                <a:ea typeface="Cambria" panose="02040503050406030204" pitchFamily="18" charset="0"/>
              </a:rPr>
              <a:t>Comprehensive &amp; Continuous  Training</a:t>
            </a:r>
          </a:p>
        </p:txBody>
      </p:sp>
      <p:sp>
        <p:nvSpPr>
          <p:cNvPr id="99" name="Rectangle 98">
            <a:extLst>
              <a:ext uri="{FF2B5EF4-FFF2-40B4-BE49-F238E27FC236}">
                <a16:creationId xmlns:a16="http://schemas.microsoft.com/office/drawing/2014/main" id="{097DFCCF-ACFE-E914-3EB3-578B1987CA44}"/>
              </a:ext>
            </a:extLst>
          </p:cNvPr>
          <p:cNvSpPr/>
          <p:nvPr/>
        </p:nvSpPr>
        <p:spPr>
          <a:xfrm>
            <a:off x="3358848" y="2158533"/>
            <a:ext cx="6373943" cy="905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Begins with an attitude we inculcate via comprehensive &amp; continuous  training to all our personnel. </a:t>
            </a:r>
            <a:r>
              <a:rPr lang="en-US" sz="1200" b="1" dirty="0">
                <a:solidFill>
                  <a:schemeClr val="tx1"/>
                </a:solidFill>
              </a:rPr>
              <a:t>Quality flows from our people through our processes to our product.</a:t>
            </a:r>
          </a:p>
        </p:txBody>
      </p:sp>
      <p:pic>
        <p:nvPicPr>
          <p:cNvPr id="3074" name="Picture 2" descr="Production Stages Enterprise Line Icon Vector Stock Vector (Royalty Free)  2055555734 | Shutterstock">
            <a:extLst>
              <a:ext uri="{FF2B5EF4-FFF2-40B4-BE49-F238E27FC236}">
                <a16:creationId xmlns:a16="http://schemas.microsoft.com/office/drawing/2014/main" id="{009F328D-DBE8-1DD9-6729-A0298E53B82C}"/>
              </a:ext>
            </a:extLst>
          </p:cNvPr>
          <p:cNvPicPr>
            <a:picLocks noChangeAspect="1" noChangeArrowheads="1"/>
          </p:cNvPicPr>
          <p:nvPr/>
        </p:nvPicPr>
        <p:blipFill rotWithShape="1">
          <a:blip r:embed="rId9" cstate="hqprint">
            <a:clrChange>
              <a:clrFrom>
                <a:srgbClr val="FFFFFF"/>
              </a:clrFrom>
              <a:clrTo>
                <a:srgbClr val="FFFFFF">
                  <a:alpha val="0"/>
                </a:srgbClr>
              </a:clrTo>
            </a:clrChange>
            <a:extLst>
              <a:ext uri="{28A0092B-C50C-407E-A947-70E740481C1C}">
                <a14:useLocalDpi xmlns:a14="http://schemas.microsoft.com/office/drawing/2010/main" val="0"/>
              </a:ext>
            </a:extLst>
          </a:blip>
          <a:srcRect b="7782"/>
          <a:stretch/>
        </p:blipFill>
        <p:spPr bwMode="auto">
          <a:xfrm>
            <a:off x="262571" y="2307010"/>
            <a:ext cx="709320" cy="704439"/>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64A480EC-3E6C-DBDE-DDF2-871095EA8E77}"/>
              </a:ext>
            </a:extLst>
          </p:cNvPr>
          <p:cNvSpPr txBox="1"/>
          <p:nvPr/>
        </p:nvSpPr>
        <p:spPr>
          <a:xfrm>
            <a:off x="1250094" y="3392310"/>
            <a:ext cx="1909051" cy="538609"/>
          </a:xfrm>
          <a:prstGeom prst="rect">
            <a:avLst/>
          </a:prstGeom>
          <a:noFill/>
        </p:spPr>
        <p:txBody>
          <a:bodyPr wrap="square" lIns="0" tIns="0" rIns="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05922"/>
                </a:solidFill>
                <a:effectLst/>
                <a:uLnTx/>
                <a:uFillTx/>
                <a:latin typeface="Cambria" panose="02040503050406030204" pitchFamily="18" charset="0"/>
                <a:ea typeface="Cambria" panose="02040503050406030204" pitchFamily="18" charset="0"/>
              </a:rPr>
              <a:t>Inspection &amp; Testing Technology</a:t>
            </a:r>
          </a:p>
        </p:txBody>
      </p:sp>
      <p:sp>
        <p:nvSpPr>
          <p:cNvPr id="105" name="Rectangle 104">
            <a:extLst>
              <a:ext uri="{FF2B5EF4-FFF2-40B4-BE49-F238E27FC236}">
                <a16:creationId xmlns:a16="http://schemas.microsoft.com/office/drawing/2014/main" id="{D0F24BDB-05DF-AE4E-975D-7C754A3A788B}"/>
              </a:ext>
            </a:extLst>
          </p:cNvPr>
          <p:cNvSpPr/>
          <p:nvPr/>
        </p:nvSpPr>
        <p:spPr>
          <a:xfrm>
            <a:off x="3358848" y="3175960"/>
            <a:ext cx="6373943" cy="905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Rigorously documentation of </a:t>
            </a:r>
            <a:r>
              <a:rPr lang="en-US" sz="1200" b="1" dirty="0">
                <a:solidFill>
                  <a:schemeClr val="tx1"/>
                </a:solidFill>
              </a:rPr>
              <a:t>Quality Systems &amp; Procedures is implemented </a:t>
            </a:r>
            <a:r>
              <a:rPr lang="en-US" sz="1200" dirty="0">
                <a:solidFill>
                  <a:schemeClr val="tx1"/>
                </a:solidFill>
              </a:rPr>
              <a:t>&amp; executed by a team using sophisticated equipment's in inspection &amp; testing technology </a:t>
            </a:r>
            <a:r>
              <a:rPr lang="en-US" sz="1200" b="1" dirty="0">
                <a:solidFill>
                  <a:schemeClr val="tx1"/>
                </a:solidFill>
              </a:rPr>
              <a:t>calibrated to world standards.</a:t>
            </a:r>
          </a:p>
        </p:txBody>
      </p:sp>
      <p:pic>
        <p:nvPicPr>
          <p:cNvPr id="3076" name="Picture 4" descr="Gui testing glyph icon Royalty Free Vector Image">
            <a:extLst>
              <a:ext uri="{FF2B5EF4-FFF2-40B4-BE49-F238E27FC236}">
                <a16:creationId xmlns:a16="http://schemas.microsoft.com/office/drawing/2014/main" id="{B698AA0E-205C-419A-08DE-157EFDC74447}"/>
              </a:ext>
            </a:extLst>
          </p:cNvPr>
          <p:cNvPicPr>
            <a:picLocks noChangeAspect="1" noChangeArrowheads="1"/>
          </p:cNvPicPr>
          <p:nvPr/>
        </p:nvPicPr>
        <p:blipFill rotWithShape="1">
          <a:blip r:embed="rId10" cstate="hqprint">
            <a:clrChange>
              <a:clrFrom>
                <a:srgbClr val="FFFFFF"/>
              </a:clrFrom>
              <a:clrTo>
                <a:srgbClr val="FFFFFF">
                  <a:alpha val="0"/>
                </a:srgbClr>
              </a:clrTo>
            </a:clrChange>
            <a:extLst>
              <a:ext uri="{28A0092B-C50C-407E-A947-70E740481C1C}">
                <a14:useLocalDpi xmlns:a14="http://schemas.microsoft.com/office/drawing/2010/main" val="0"/>
              </a:ext>
            </a:extLst>
          </a:blip>
          <a:srcRect b="27167"/>
          <a:stretch/>
        </p:blipFill>
        <p:spPr bwMode="auto">
          <a:xfrm>
            <a:off x="262571" y="3289135"/>
            <a:ext cx="780160" cy="613677"/>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1DF3A838-B959-BEC1-CBD0-2B17EF7EC5F8}"/>
              </a:ext>
            </a:extLst>
          </p:cNvPr>
          <p:cNvSpPr txBox="1"/>
          <p:nvPr/>
        </p:nvSpPr>
        <p:spPr>
          <a:xfrm>
            <a:off x="1250094" y="4426237"/>
            <a:ext cx="1909051" cy="538609"/>
          </a:xfrm>
          <a:prstGeom prst="rect">
            <a:avLst/>
          </a:prstGeom>
          <a:noFill/>
        </p:spPr>
        <p:txBody>
          <a:bodyPr wrap="square" lIns="0" tIns="0" rIns="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05922"/>
                </a:solidFill>
                <a:effectLst/>
                <a:uLnTx/>
                <a:uFillTx/>
                <a:latin typeface="Cambria" panose="02040503050406030204" pitchFamily="18" charset="0"/>
                <a:ea typeface="Cambria" panose="02040503050406030204" pitchFamily="18" charset="0"/>
              </a:rPr>
              <a:t>Speedy &amp; High Quality of Tooling</a:t>
            </a:r>
          </a:p>
        </p:txBody>
      </p:sp>
      <p:sp>
        <p:nvSpPr>
          <p:cNvPr id="111" name="Rectangle 110">
            <a:extLst>
              <a:ext uri="{FF2B5EF4-FFF2-40B4-BE49-F238E27FC236}">
                <a16:creationId xmlns:a16="http://schemas.microsoft.com/office/drawing/2014/main" id="{74D2A757-AF2D-6EF8-B5A1-AEBDC8DC0613}"/>
              </a:ext>
            </a:extLst>
          </p:cNvPr>
          <p:cNvSpPr/>
          <p:nvPr/>
        </p:nvSpPr>
        <p:spPr>
          <a:xfrm>
            <a:off x="3358848" y="4193387"/>
            <a:ext cx="6373943" cy="905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Our high-tech Tooling Department is </a:t>
            </a:r>
            <a:r>
              <a:rPr lang="en-US" sz="1200" b="1" dirty="0">
                <a:solidFill>
                  <a:schemeClr val="tx1"/>
                </a:solidFill>
              </a:rPr>
              <a:t>equipped with sophisticated ultra precision machines </a:t>
            </a:r>
            <a:r>
              <a:rPr lang="en-US" sz="1200" dirty="0">
                <a:solidFill>
                  <a:schemeClr val="tx1"/>
                </a:solidFill>
              </a:rPr>
              <a:t>which help in maintaining speedy &amp; high quality of Tooling</a:t>
            </a:r>
            <a:endParaRPr lang="en-US" sz="1200" b="1" dirty="0">
              <a:solidFill>
                <a:schemeClr val="tx1"/>
              </a:solidFill>
            </a:endParaRPr>
          </a:p>
        </p:txBody>
      </p:sp>
      <p:pic>
        <p:nvPicPr>
          <p:cNvPr id="3078" name="Picture 6" descr="Tools icon Symbol Sign 646759 Vector Art at Vecteezy">
            <a:extLst>
              <a:ext uri="{FF2B5EF4-FFF2-40B4-BE49-F238E27FC236}">
                <a16:creationId xmlns:a16="http://schemas.microsoft.com/office/drawing/2014/main" id="{181FA024-B8A7-F5D2-6155-D52C609EA401}"/>
              </a:ext>
            </a:extLst>
          </p:cNvPr>
          <p:cNvPicPr>
            <a:picLocks noChangeAspect="1" noChangeArrowheads="1"/>
          </p:cNvPicPr>
          <p:nvPr/>
        </p:nvPicPr>
        <p:blipFill>
          <a:blip r:embed="rId11">
            <a:clrChange>
              <a:clrFrom>
                <a:srgbClr val="F4F5F7"/>
              </a:clrFrom>
              <a:clrTo>
                <a:srgbClr val="F4F5F7">
                  <a:alpha val="0"/>
                </a:srgbClr>
              </a:clrTo>
            </a:clrChange>
            <a:extLst>
              <a:ext uri="{28A0092B-C50C-407E-A947-70E740481C1C}">
                <a14:useLocalDpi xmlns:a14="http://schemas.microsoft.com/office/drawing/2010/main" val="0"/>
              </a:ext>
            </a:extLst>
          </a:blip>
          <a:srcRect/>
          <a:stretch>
            <a:fillRect/>
          </a:stretch>
        </p:blipFill>
        <p:spPr bwMode="auto">
          <a:xfrm>
            <a:off x="105018" y="4253173"/>
            <a:ext cx="1099330" cy="778177"/>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A97CE615-E4F3-4CA2-C0E2-D9BDD870E877}"/>
              </a:ext>
            </a:extLst>
          </p:cNvPr>
          <p:cNvSpPr txBox="1"/>
          <p:nvPr/>
        </p:nvSpPr>
        <p:spPr>
          <a:xfrm>
            <a:off x="1250094" y="5460164"/>
            <a:ext cx="1909051" cy="538609"/>
          </a:xfrm>
          <a:prstGeom prst="rect">
            <a:avLst/>
          </a:prstGeom>
          <a:noFill/>
        </p:spPr>
        <p:txBody>
          <a:bodyPr wrap="square" lIns="0" tIns="0" rIns="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05922"/>
                </a:solidFill>
                <a:effectLst/>
                <a:uLnTx/>
                <a:uFillTx/>
                <a:latin typeface="Cambria" panose="02040503050406030204" pitchFamily="18" charset="0"/>
                <a:ea typeface="Cambria" panose="02040503050406030204" pitchFamily="18" charset="0"/>
              </a:rPr>
              <a:t>Lean/Six Sigma Tools</a:t>
            </a:r>
          </a:p>
        </p:txBody>
      </p:sp>
      <p:sp>
        <p:nvSpPr>
          <p:cNvPr id="117" name="Rectangle 116">
            <a:extLst>
              <a:ext uri="{FF2B5EF4-FFF2-40B4-BE49-F238E27FC236}">
                <a16:creationId xmlns:a16="http://schemas.microsoft.com/office/drawing/2014/main" id="{624A6A8F-4CAE-0B40-8A3B-AC0D574C9D01}"/>
              </a:ext>
            </a:extLst>
          </p:cNvPr>
          <p:cNvSpPr/>
          <p:nvPr/>
        </p:nvSpPr>
        <p:spPr>
          <a:xfrm>
            <a:off x="3358848" y="5210814"/>
            <a:ext cx="6373943" cy="905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Data driven continuous quality improvement systems </a:t>
            </a:r>
            <a:r>
              <a:rPr lang="en-US" sz="1200" dirty="0">
                <a:solidFill>
                  <a:schemeClr val="tx1"/>
                </a:solidFill>
              </a:rPr>
              <a:t>are implemented by means of Lean/Six Sigma Tools</a:t>
            </a:r>
            <a:endParaRPr lang="en-US" sz="1200" b="1" dirty="0">
              <a:solidFill>
                <a:schemeClr val="tx1"/>
              </a:solidFill>
            </a:endParaRPr>
          </a:p>
        </p:txBody>
      </p:sp>
      <p:pic>
        <p:nvPicPr>
          <p:cNvPr id="121" name="Picture 120">
            <a:extLst>
              <a:ext uri="{FF2B5EF4-FFF2-40B4-BE49-F238E27FC236}">
                <a16:creationId xmlns:a16="http://schemas.microsoft.com/office/drawing/2014/main" id="{3DD2AD78-D756-3A48-7E0E-C47D946379A1}"/>
              </a:ext>
            </a:extLst>
          </p:cNvPr>
          <p:cNvPicPr>
            <a:picLocks noChangeAspect="1"/>
          </p:cNvPicPr>
          <p:nvPr/>
        </p:nvPicPr>
        <p:blipFill>
          <a:blip r:embed="rId12"/>
          <a:stretch>
            <a:fillRect/>
          </a:stretch>
        </p:blipFill>
        <p:spPr>
          <a:xfrm>
            <a:off x="180207" y="5270849"/>
            <a:ext cx="950575" cy="628842"/>
          </a:xfrm>
          <a:prstGeom prst="rect">
            <a:avLst/>
          </a:prstGeom>
        </p:spPr>
      </p:pic>
      <p:sp>
        <p:nvSpPr>
          <p:cNvPr id="3" name="Slide Number Placeholder 2">
            <a:extLst>
              <a:ext uri="{FF2B5EF4-FFF2-40B4-BE49-F238E27FC236}">
                <a16:creationId xmlns:a16="http://schemas.microsoft.com/office/drawing/2014/main" id="{C00A2224-136F-BFB8-6C90-932E28152837}"/>
              </a:ext>
            </a:extLst>
          </p:cNvPr>
          <p:cNvSpPr>
            <a:spLocks noGrp="1"/>
          </p:cNvSpPr>
          <p:nvPr>
            <p:ph type="sldNum" sz="quarter" idx="12"/>
          </p:nvPr>
        </p:nvSpPr>
        <p:spPr/>
        <p:txBody>
          <a:bodyPr/>
          <a:lstStyle/>
          <a:p>
            <a:fld id="{B2E900CB-CECB-4A6E-B4E0-9522E21C9B47}" type="slidenum">
              <a:rPr lang="en-IN" smtClean="0"/>
              <a:t>24</a:t>
            </a:fld>
            <a:endParaRPr lang="en-IN" dirty="0"/>
          </a:p>
        </p:txBody>
      </p:sp>
    </p:spTree>
    <p:extLst>
      <p:ext uri="{BB962C8B-B14F-4D97-AF65-F5344CB8AC3E}">
        <p14:creationId xmlns:p14="http://schemas.microsoft.com/office/powerpoint/2010/main" val="770518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9B90B9C-E475-EE8E-EA1E-28B4A5EF0259}"/>
              </a:ext>
            </a:extLst>
          </p:cNvPr>
          <p:cNvGraphicFramePr>
            <a:graphicFrameLocks noChangeAspect="1"/>
          </p:cNvGraphicFramePr>
          <p:nvPr>
            <p:custDataLst>
              <p:tags r:id="rId2"/>
            </p:custDataLst>
            <p:extLst>
              <p:ext uri="{D42A27DB-BD31-4B8C-83A1-F6EECF244321}">
                <p14:modId xmlns:p14="http://schemas.microsoft.com/office/powerpoint/2010/main" val="286949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9" name="think-cell Slide" r:id="rId16" imgW="425" imgH="424" progId="TCLayout.ActiveDocument.1">
                  <p:embed/>
                </p:oleObj>
              </mc:Choice>
              <mc:Fallback>
                <p:oleObj name="think-cell Slide" r:id="rId16" imgW="425" imgH="424" progId="TCLayout.ActiveDocument.1">
                  <p:embed/>
                  <p:pic>
                    <p:nvPicPr>
                      <p:cNvPr id="3" name="Object 2" hidden="1">
                        <a:extLst>
                          <a:ext uri="{FF2B5EF4-FFF2-40B4-BE49-F238E27FC236}">
                            <a16:creationId xmlns:a16="http://schemas.microsoft.com/office/drawing/2014/main" id="{A9B90B9C-E475-EE8E-EA1E-28B4A5EF0259}"/>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2580B7E-ADCF-1F72-4D9E-FA639B677080}"/>
              </a:ext>
            </a:extLst>
          </p:cNvPr>
          <p:cNvSpPr>
            <a:spLocks noGrp="1"/>
          </p:cNvSpPr>
          <p:nvPr>
            <p:ph type="title"/>
          </p:nvPr>
        </p:nvSpPr>
        <p:spPr>
          <a:xfrm>
            <a:off x="173181" y="134522"/>
            <a:ext cx="8951154" cy="493554"/>
          </a:xfrm>
        </p:spPr>
        <p:txBody>
          <a:bodyPr vert="horz">
            <a:normAutofit/>
          </a:bodyPr>
          <a:lstStyle/>
          <a:p>
            <a:r>
              <a:rPr lang="en-US" dirty="0"/>
              <a:t>Diversified Industry Application with growing Exports</a:t>
            </a:r>
          </a:p>
        </p:txBody>
      </p:sp>
      <p:pic>
        <p:nvPicPr>
          <p:cNvPr id="17" name="Picture 16">
            <a:extLst>
              <a:ext uri="{FF2B5EF4-FFF2-40B4-BE49-F238E27FC236}">
                <a16:creationId xmlns:a16="http://schemas.microsoft.com/office/drawing/2014/main" id="{976D90A3-8847-5817-C2FE-EF1F91E6FAC0}"/>
              </a:ext>
            </a:extLst>
          </p:cNvPr>
          <p:cNvPicPr>
            <a:picLocks noChangeAspect="1"/>
          </p:cNvPicPr>
          <p:nvPr/>
        </p:nvPicPr>
        <p:blipFill>
          <a:blip r:embed="rId18"/>
          <a:stretch>
            <a:fillRect/>
          </a:stretch>
        </p:blipFill>
        <p:spPr>
          <a:xfrm>
            <a:off x="372602" y="2839780"/>
            <a:ext cx="6990224" cy="3232666"/>
          </a:xfrm>
          <a:prstGeom prst="rect">
            <a:avLst/>
          </a:prstGeom>
          <a:ln>
            <a:noFill/>
          </a:ln>
          <a:effectLst>
            <a:softEdge rad="112500"/>
          </a:effectLst>
        </p:spPr>
      </p:pic>
      <p:graphicFrame>
        <p:nvGraphicFramePr>
          <p:cNvPr id="21" name="Chart 20">
            <a:extLst>
              <a:ext uri="{FF2B5EF4-FFF2-40B4-BE49-F238E27FC236}">
                <a16:creationId xmlns:a16="http://schemas.microsoft.com/office/drawing/2014/main" id="{75778DC6-398E-C571-459E-DB07101A130D}"/>
              </a:ext>
            </a:extLst>
          </p:cNvPr>
          <p:cNvGraphicFramePr/>
          <p:nvPr>
            <p:custDataLst>
              <p:tags r:id="rId3"/>
            </p:custDataLst>
            <p:extLst>
              <p:ext uri="{D42A27DB-BD31-4B8C-83A1-F6EECF244321}">
                <p14:modId xmlns:p14="http://schemas.microsoft.com/office/powerpoint/2010/main" val="2582019063"/>
              </p:ext>
            </p:extLst>
          </p:nvPr>
        </p:nvGraphicFramePr>
        <p:xfrm>
          <a:off x="9982200" y="4194175"/>
          <a:ext cx="2117725" cy="1622425"/>
        </p:xfrm>
        <a:graphic>
          <a:graphicData uri="http://schemas.openxmlformats.org/drawingml/2006/chart">
            <c:chart xmlns:c="http://schemas.openxmlformats.org/drawingml/2006/chart" xmlns:r="http://schemas.openxmlformats.org/officeDocument/2006/relationships" r:id="rId19"/>
          </a:graphicData>
        </a:graphic>
      </p:graphicFrame>
      <p:sp>
        <p:nvSpPr>
          <p:cNvPr id="44" name="TextBox 43">
            <a:extLst>
              <a:ext uri="{FF2B5EF4-FFF2-40B4-BE49-F238E27FC236}">
                <a16:creationId xmlns:a16="http://schemas.microsoft.com/office/drawing/2014/main" id="{738C07F6-228E-408C-D3E2-13A172AF5803}"/>
              </a:ext>
            </a:extLst>
          </p:cNvPr>
          <p:cNvSpPr txBox="1"/>
          <p:nvPr/>
        </p:nvSpPr>
        <p:spPr>
          <a:xfrm>
            <a:off x="1025424" y="1074036"/>
            <a:ext cx="5684579" cy="738664"/>
          </a:xfrm>
          <a:prstGeom prst="rect">
            <a:avLst/>
          </a:prstGeom>
          <a:noFill/>
        </p:spPr>
        <p:txBody>
          <a:bodyPr wrap="square" rtlCol="0">
            <a:spAutoFit/>
          </a:bodyPr>
          <a:lstStyle/>
          <a:p>
            <a:pPr algn="ctr"/>
            <a:r>
              <a:rPr lang="en-IN" sz="1400" dirty="0">
                <a:latin typeface="Cambria" panose="02040503050406030204" pitchFamily="18" charset="0"/>
                <a:ea typeface="Cambria" panose="02040503050406030204" pitchFamily="18" charset="0"/>
              </a:rPr>
              <a:t>Exporting to</a:t>
            </a:r>
            <a:r>
              <a:rPr lang="en-IN" sz="2800" b="1" dirty="0">
                <a:solidFill>
                  <a:srgbClr val="F05922"/>
                </a:solidFill>
                <a:latin typeface="Cambria" panose="02040503050406030204" pitchFamily="18" charset="0"/>
                <a:ea typeface="Cambria" panose="02040503050406030204" pitchFamily="18" charset="0"/>
              </a:rPr>
              <a:t> 24+ </a:t>
            </a:r>
            <a:r>
              <a:rPr lang="en-IN" sz="2000" b="1" dirty="0">
                <a:solidFill>
                  <a:srgbClr val="F05922"/>
                </a:solidFill>
                <a:latin typeface="Cambria" panose="02040503050406030204" pitchFamily="18" charset="0"/>
                <a:ea typeface="Cambria" panose="02040503050406030204" pitchFamily="18" charset="0"/>
              </a:rPr>
              <a:t>Countries</a:t>
            </a:r>
            <a:r>
              <a:rPr lang="en-IN" sz="2000" b="1" dirty="0">
                <a:latin typeface="Cambria" panose="02040503050406030204" pitchFamily="18" charset="0"/>
                <a:ea typeface="Cambria" panose="02040503050406030204" pitchFamily="18" charset="0"/>
              </a:rPr>
              <a:t> </a:t>
            </a:r>
            <a:r>
              <a:rPr lang="en-IN" sz="1400" dirty="0">
                <a:latin typeface="Cambria" panose="02040503050406030204" pitchFamily="18" charset="0"/>
                <a:ea typeface="Cambria" panose="02040503050406030204" pitchFamily="18" charset="0"/>
              </a:rPr>
              <a:t>&amp; </a:t>
            </a:r>
          </a:p>
          <a:p>
            <a:pPr algn="ctr"/>
            <a:r>
              <a:rPr lang="en-IN" sz="1400" dirty="0">
                <a:latin typeface="Cambria" panose="02040503050406030204" pitchFamily="18" charset="0"/>
                <a:ea typeface="Cambria" panose="02040503050406030204" pitchFamily="18" charset="0"/>
              </a:rPr>
              <a:t>plans to reach Africa &amp; Latin America through large distributor network</a:t>
            </a:r>
          </a:p>
        </p:txBody>
      </p:sp>
      <p:sp>
        <p:nvSpPr>
          <p:cNvPr id="47" name="TextBox 46">
            <a:extLst>
              <a:ext uri="{FF2B5EF4-FFF2-40B4-BE49-F238E27FC236}">
                <a16:creationId xmlns:a16="http://schemas.microsoft.com/office/drawing/2014/main" id="{F06369B3-DA64-4CC5-76F9-F01F5FAC017C}"/>
              </a:ext>
            </a:extLst>
          </p:cNvPr>
          <p:cNvSpPr txBox="1"/>
          <p:nvPr/>
        </p:nvSpPr>
        <p:spPr>
          <a:xfrm>
            <a:off x="1025424" y="1972297"/>
            <a:ext cx="5789483" cy="707886"/>
          </a:xfrm>
          <a:prstGeom prst="rect">
            <a:avLst/>
          </a:prstGeom>
          <a:noFill/>
        </p:spPr>
        <p:txBody>
          <a:bodyPr wrap="square" rtlCol="0">
            <a:spAutoFit/>
          </a:bodyPr>
          <a:lstStyle/>
          <a:p>
            <a:pPr algn="ctr"/>
            <a:r>
              <a:rPr lang="en-US" sz="1400" dirty="0">
                <a:latin typeface="Cambria" panose="02040503050406030204" pitchFamily="18" charset="0"/>
                <a:ea typeface="Cambria" panose="02040503050406030204" pitchFamily="18" charset="0"/>
              </a:rPr>
              <a:t>Our office &amp; warehouse in </a:t>
            </a:r>
            <a:r>
              <a:rPr lang="en-US" sz="2000" b="1" dirty="0">
                <a:solidFill>
                  <a:srgbClr val="F05922"/>
                </a:solidFill>
                <a:latin typeface="Cambria" panose="02040503050406030204" pitchFamily="18" charset="0"/>
                <a:ea typeface="Cambria" panose="02040503050406030204" pitchFamily="18" charset="0"/>
              </a:rPr>
              <a:t>Indianapolis, USA </a:t>
            </a:r>
            <a:r>
              <a:rPr lang="en-US" sz="1400" dirty="0">
                <a:latin typeface="Cambria" panose="02040503050406030204" pitchFamily="18" charset="0"/>
                <a:ea typeface="Cambria" panose="02040503050406030204" pitchFamily="18" charset="0"/>
              </a:rPr>
              <a:t>has been helping to serve customers in &amp; around the region since the </a:t>
            </a:r>
            <a:r>
              <a:rPr lang="en-US" sz="2000" b="1" dirty="0">
                <a:solidFill>
                  <a:srgbClr val="F05922"/>
                </a:solidFill>
                <a:latin typeface="Cambria" panose="02040503050406030204" pitchFamily="18" charset="0"/>
                <a:ea typeface="Cambria" panose="02040503050406030204" pitchFamily="18" charset="0"/>
              </a:rPr>
              <a:t>2 Decades</a:t>
            </a:r>
            <a:endParaRPr lang="en-IN" sz="2000" b="1" dirty="0">
              <a:solidFill>
                <a:srgbClr val="F05922"/>
              </a:solidFill>
              <a:latin typeface="Cambria" panose="02040503050406030204" pitchFamily="18" charset="0"/>
              <a:ea typeface="Cambria" panose="02040503050406030204" pitchFamily="18" charset="0"/>
            </a:endParaRPr>
          </a:p>
        </p:txBody>
      </p:sp>
      <p:graphicFrame>
        <p:nvGraphicFramePr>
          <p:cNvPr id="31" name="Chart 30">
            <a:extLst>
              <a:ext uri="{FF2B5EF4-FFF2-40B4-BE49-F238E27FC236}">
                <a16:creationId xmlns:a16="http://schemas.microsoft.com/office/drawing/2014/main" id="{EE0492A9-4F61-439D-360A-C41986D3B394}"/>
              </a:ext>
            </a:extLst>
          </p:cNvPr>
          <p:cNvGraphicFramePr/>
          <p:nvPr>
            <p:custDataLst>
              <p:tags r:id="rId4"/>
            </p:custDataLst>
            <p:extLst>
              <p:ext uri="{D42A27DB-BD31-4B8C-83A1-F6EECF244321}">
                <p14:modId xmlns:p14="http://schemas.microsoft.com/office/powerpoint/2010/main" val="20275832"/>
              </p:ext>
            </p:extLst>
          </p:nvPr>
        </p:nvGraphicFramePr>
        <p:xfrm>
          <a:off x="8326438" y="1725613"/>
          <a:ext cx="3030537" cy="1444625"/>
        </p:xfrm>
        <a:graphic>
          <a:graphicData uri="http://schemas.openxmlformats.org/drawingml/2006/chart">
            <c:chart xmlns:c="http://schemas.openxmlformats.org/drawingml/2006/chart" xmlns:r="http://schemas.openxmlformats.org/officeDocument/2006/relationships" r:id="rId20"/>
          </a:graphicData>
        </a:graphic>
      </p:graphicFrame>
      <p:cxnSp>
        <p:nvCxnSpPr>
          <p:cNvPr id="30" name="Straight Connector 29">
            <a:extLst>
              <a:ext uri="{FF2B5EF4-FFF2-40B4-BE49-F238E27FC236}">
                <a16:creationId xmlns:a16="http://schemas.microsoft.com/office/drawing/2014/main" id="{B7EEF05C-2C65-E5A2-4A57-A9D5EAEF563A}"/>
              </a:ext>
            </a:extLst>
          </p:cNvPr>
          <p:cNvCxnSpPr/>
          <p:nvPr>
            <p:custDataLst>
              <p:tags r:id="rId5"/>
            </p:custDataLst>
          </p:nvPr>
        </p:nvCxnSpPr>
        <p:spPr bwMode="auto">
          <a:xfrm flipV="1">
            <a:off x="8885238" y="1430338"/>
            <a:ext cx="1909762" cy="22225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8" name="Text Placeholder 2">
            <a:extLst>
              <a:ext uri="{FF2B5EF4-FFF2-40B4-BE49-F238E27FC236}">
                <a16:creationId xmlns:a16="http://schemas.microsoft.com/office/drawing/2014/main" id="{18DF4EB0-4F68-E41A-2CDA-CB016F5FCC71}"/>
              </a:ext>
            </a:extLst>
          </p:cNvPr>
          <p:cNvSpPr>
            <a:spLocks noGrp="1"/>
          </p:cNvSpPr>
          <p:nvPr>
            <p:custDataLst>
              <p:tags r:id="rId6"/>
            </p:custDataLst>
          </p:nvPr>
        </p:nvSpPr>
        <p:spPr bwMode="auto">
          <a:xfrm>
            <a:off x="8729663" y="3138488"/>
            <a:ext cx="3127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CB4058F-A067-46C8-8C72-93B18E2BF0D6}" type="datetime'''''''''''''F''''''''''''''''''Y''''''2''1'''">
              <a:rPr lang="en-US" altLang="en-US" sz="1200" smtClean="0"/>
              <a:pPr/>
              <a:t>FY21</a:t>
            </a:fld>
            <a:endParaRPr lang="en-US" sz="1200" dirty="0"/>
          </a:p>
        </p:txBody>
      </p:sp>
      <p:sp>
        <p:nvSpPr>
          <p:cNvPr id="65" name="Text Placeholder 2">
            <a:extLst>
              <a:ext uri="{FF2B5EF4-FFF2-40B4-BE49-F238E27FC236}">
                <a16:creationId xmlns:a16="http://schemas.microsoft.com/office/drawing/2014/main" id="{35A7EDF9-873A-01D0-F233-835B5E20743D}"/>
              </a:ext>
            </a:extLst>
          </p:cNvPr>
          <p:cNvSpPr>
            <a:spLocks noGrp="1"/>
          </p:cNvSpPr>
          <p:nvPr>
            <p:custDataLst>
              <p:tags r:id="rId7"/>
            </p:custDataLst>
          </p:nvPr>
        </p:nvSpPr>
        <p:spPr bwMode="auto">
          <a:xfrm>
            <a:off x="9685338" y="3138488"/>
            <a:ext cx="3127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BC98D92-1F9B-4EDF-B3CF-BE73CF74F8D4}" type="datetime'''''''''''''''FY''2''2'''''''''''''''''''''''''">
              <a:rPr lang="en-US" altLang="en-US" sz="1200" smtClean="0"/>
              <a:pPr/>
              <a:t>FY22</a:t>
            </a:fld>
            <a:endParaRPr lang="en-US" sz="1200" dirty="0"/>
          </a:p>
        </p:txBody>
      </p:sp>
      <p:sp>
        <p:nvSpPr>
          <p:cNvPr id="4" name="Text Placeholder 2">
            <a:extLst>
              <a:ext uri="{FF2B5EF4-FFF2-40B4-BE49-F238E27FC236}">
                <a16:creationId xmlns:a16="http://schemas.microsoft.com/office/drawing/2014/main" id="{059AD32E-D3C3-FEB2-58CC-B49608DFA9CF}"/>
              </a:ext>
            </a:extLst>
          </p:cNvPr>
          <p:cNvSpPr>
            <a:spLocks noGrp="1"/>
          </p:cNvSpPr>
          <p:nvPr>
            <p:custDataLst>
              <p:tags r:id="rId8"/>
            </p:custDataLst>
          </p:nvPr>
        </p:nvSpPr>
        <p:spPr bwMode="auto">
          <a:xfrm>
            <a:off x="10639425" y="3138488"/>
            <a:ext cx="3127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60D275C-D8A6-4058-AC83-3EB12779574C}" type="datetime'''''''''''''''''''''''''''''FY''23'''''''''''''">
              <a:rPr lang="en-US" altLang="en-US" sz="1200" smtClean="0"/>
              <a:pPr/>
              <a:t>FY23</a:t>
            </a:fld>
            <a:endParaRPr lang="en-US" sz="1200" dirty="0"/>
          </a:p>
        </p:txBody>
      </p:sp>
      <p:sp>
        <p:nvSpPr>
          <p:cNvPr id="29" name="Text Placeholder 2">
            <a:extLst>
              <a:ext uri="{FF2B5EF4-FFF2-40B4-BE49-F238E27FC236}">
                <a16:creationId xmlns:a16="http://schemas.microsoft.com/office/drawing/2014/main" id="{18DF4EB0-4F68-E41A-2CDA-CB016F5FCC71}"/>
              </a:ext>
            </a:extLst>
          </p:cNvPr>
          <p:cNvSpPr>
            <a:spLocks noGrp="1"/>
          </p:cNvSpPr>
          <p:nvPr>
            <p:custDataLst>
              <p:tags r:id="rId9"/>
            </p:custDataLst>
          </p:nvPr>
        </p:nvSpPr>
        <p:spPr bwMode="auto">
          <a:xfrm>
            <a:off x="9596438" y="1423988"/>
            <a:ext cx="485775" cy="234950"/>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4DBF89A-1319-49FA-9E75-942B9C6D82F0}" type="datetime'''''''''''''''''''''''''+''''''12''''''%'''''''''''''">
              <a:rPr lang="en-US" altLang="en-US" sz="1200" b="1" smtClean="0">
                <a:effectLst/>
              </a:rPr>
              <a:pPr marL="0" indent="0" algn="ctr">
                <a:spcBef>
                  <a:spcPct val="0"/>
                </a:spcBef>
                <a:spcAft>
                  <a:spcPct val="0"/>
                </a:spcAft>
                <a:buNone/>
              </a:pPr>
              <a:t>+12%</a:t>
            </a:fld>
            <a:endParaRPr lang="en-US" sz="1200" b="1" dirty="0"/>
          </a:p>
        </p:txBody>
      </p:sp>
      <p:sp>
        <p:nvSpPr>
          <p:cNvPr id="136" name="Rectangle 135">
            <a:extLst>
              <a:ext uri="{FF2B5EF4-FFF2-40B4-BE49-F238E27FC236}">
                <a16:creationId xmlns:a16="http://schemas.microsoft.com/office/drawing/2014/main" id="{FFEE09D6-4537-60E1-DA5E-B55400827E28}"/>
              </a:ext>
            </a:extLst>
          </p:cNvPr>
          <p:cNvSpPr/>
          <p:nvPr/>
        </p:nvSpPr>
        <p:spPr>
          <a:xfrm>
            <a:off x="8409214" y="981823"/>
            <a:ext cx="2864983" cy="29834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bg1"/>
                </a:solidFill>
                <a:latin typeface="Cambria" panose="02040503050406030204" pitchFamily="18" charset="0"/>
                <a:cs typeface="Arial" panose="020B0604020202020204" pitchFamily="34" charset="0"/>
              </a:rPr>
              <a:t>Revenue from Exports (Rs. in </a:t>
            </a:r>
            <a:r>
              <a:rPr lang="en-IN" sz="1400" dirty="0" err="1">
                <a:solidFill>
                  <a:schemeClr val="bg1"/>
                </a:solidFill>
                <a:latin typeface="Cambria" panose="02040503050406030204" pitchFamily="18" charset="0"/>
                <a:cs typeface="Arial" panose="020B0604020202020204" pitchFamily="34" charset="0"/>
              </a:rPr>
              <a:t>Crs</a:t>
            </a:r>
            <a:r>
              <a:rPr lang="en-IN" sz="1400" dirty="0">
                <a:solidFill>
                  <a:schemeClr val="bg1"/>
                </a:solidFill>
                <a:latin typeface="Cambria" panose="02040503050406030204" pitchFamily="18" charset="0"/>
                <a:cs typeface="Arial" panose="020B0604020202020204" pitchFamily="34" charset="0"/>
              </a:rPr>
              <a:t>)</a:t>
            </a:r>
          </a:p>
        </p:txBody>
      </p:sp>
      <p:sp>
        <p:nvSpPr>
          <p:cNvPr id="140" name="Rectangle 139">
            <a:extLst>
              <a:ext uri="{FF2B5EF4-FFF2-40B4-BE49-F238E27FC236}">
                <a16:creationId xmlns:a16="http://schemas.microsoft.com/office/drawing/2014/main" id="{E4ABC030-B870-1242-D8BA-237BE25C654F}"/>
              </a:ext>
            </a:extLst>
          </p:cNvPr>
          <p:cNvSpPr/>
          <p:nvPr>
            <p:custDataLst>
              <p:tags r:id="rId10"/>
            </p:custDataLst>
          </p:nvPr>
        </p:nvSpPr>
        <p:spPr bwMode="auto">
          <a:xfrm>
            <a:off x="9045575" y="5943600"/>
            <a:ext cx="214313" cy="160338"/>
          </a:xfrm>
          <a:prstGeom prst="rect">
            <a:avLst/>
          </a:prstGeom>
          <a:solidFill>
            <a:srgbClr val="E4664E"/>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F0FE13EE-E46A-4D19-07AC-DE52C2496BA9}"/>
              </a:ext>
            </a:extLst>
          </p:cNvPr>
          <p:cNvSpPr/>
          <p:nvPr>
            <p:custDataLst>
              <p:tags r:id="rId11"/>
            </p:custDataLst>
          </p:nvPr>
        </p:nvSpPr>
        <p:spPr bwMode="auto">
          <a:xfrm>
            <a:off x="9994900" y="5943600"/>
            <a:ext cx="214313" cy="160338"/>
          </a:xfrm>
          <a:prstGeom prst="rect">
            <a:avLst/>
          </a:prstGeom>
          <a:solidFill>
            <a:schemeClr val="bg2"/>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
            <a:extLst>
              <a:ext uri="{FF2B5EF4-FFF2-40B4-BE49-F238E27FC236}">
                <a16:creationId xmlns:a16="http://schemas.microsoft.com/office/drawing/2014/main" id="{76603208-CA0A-762E-9BF9-3CB0CFFAFA08}"/>
              </a:ext>
            </a:extLst>
          </p:cNvPr>
          <p:cNvSpPr>
            <a:spLocks noGrp="1"/>
          </p:cNvSpPr>
          <p:nvPr>
            <p:custDataLst>
              <p:tags r:id="rId12"/>
            </p:custDataLst>
          </p:nvPr>
        </p:nvSpPr>
        <p:spPr bwMode="auto">
          <a:xfrm>
            <a:off x="9310688" y="5951538"/>
            <a:ext cx="5826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D5A69EE-DAEF-4C89-B5E3-ACDCF516D958}" type="datetime'''D''''''''''''''''o''''''''''''m''''''e''s''''t''''''''i''c'">
              <a:rPr lang="en-IN" altLang="en-US" sz="1200" smtClean="0"/>
              <a:pPr/>
              <a:t>Domestic</a:t>
            </a:fld>
            <a:endParaRPr lang="en-IN" sz="1200" dirty="0">
              <a:sym typeface="Congenial Light" panose="02000503040000020004" pitchFamily="2" charset="0"/>
            </a:endParaRPr>
          </a:p>
        </p:txBody>
      </p:sp>
      <p:sp>
        <p:nvSpPr>
          <p:cNvPr id="34" name="Text Placeholder 2">
            <a:extLst>
              <a:ext uri="{FF2B5EF4-FFF2-40B4-BE49-F238E27FC236}">
                <a16:creationId xmlns:a16="http://schemas.microsoft.com/office/drawing/2014/main" id="{D9106CA5-E2D8-35E1-39B7-F62716AB29B2}"/>
              </a:ext>
            </a:extLst>
          </p:cNvPr>
          <p:cNvSpPr>
            <a:spLocks noGrp="1"/>
          </p:cNvSpPr>
          <p:nvPr>
            <p:custDataLst>
              <p:tags r:id="rId13"/>
            </p:custDataLst>
          </p:nvPr>
        </p:nvSpPr>
        <p:spPr bwMode="auto">
          <a:xfrm>
            <a:off x="10260013" y="5951538"/>
            <a:ext cx="4651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3C1A2B6-9D35-455D-9B5E-0B45DBE1107D}" type="datetime'''E''''''''''''''''''xp''''''''''''''or''t''s'''''''''''">
              <a:rPr lang="en-IN" altLang="en-US" sz="1200" smtClean="0"/>
              <a:pPr/>
              <a:t>Exports</a:t>
            </a:fld>
            <a:endParaRPr lang="en-IN" sz="1200" dirty="0">
              <a:sym typeface="Congenial Light" panose="02000503040000020004" pitchFamily="2" charset="0"/>
            </a:endParaRPr>
          </a:p>
        </p:txBody>
      </p:sp>
      <p:sp>
        <p:nvSpPr>
          <p:cNvPr id="163" name="Rectangle 162">
            <a:extLst>
              <a:ext uri="{FF2B5EF4-FFF2-40B4-BE49-F238E27FC236}">
                <a16:creationId xmlns:a16="http://schemas.microsoft.com/office/drawing/2014/main" id="{4F4E246C-E8AD-61AB-50E8-EF8D8F094106}"/>
              </a:ext>
            </a:extLst>
          </p:cNvPr>
          <p:cNvSpPr/>
          <p:nvPr/>
        </p:nvSpPr>
        <p:spPr>
          <a:xfrm>
            <a:off x="8409214" y="3554413"/>
            <a:ext cx="2864983" cy="29834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bg1"/>
                </a:solidFill>
                <a:latin typeface="Cambria" panose="02040503050406030204" pitchFamily="18" charset="0"/>
                <a:cs typeface="Arial" panose="020B0604020202020204" pitchFamily="34" charset="0"/>
              </a:rPr>
              <a:t>Export Contribution</a:t>
            </a:r>
          </a:p>
        </p:txBody>
      </p:sp>
      <p:graphicFrame>
        <p:nvGraphicFramePr>
          <p:cNvPr id="15" name="Chart 14">
            <a:extLst>
              <a:ext uri="{FF2B5EF4-FFF2-40B4-BE49-F238E27FC236}">
                <a16:creationId xmlns:a16="http://schemas.microsoft.com/office/drawing/2014/main" id="{46388739-929D-DA12-B8FC-A31D70A5A005}"/>
              </a:ext>
            </a:extLst>
          </p:cNvPr>
          <p:cNvGraphicFramePr/>
          <p:nvPr>
            <p:custDataLst>
              <p:tags r:id="rId14"/>
            </p:custDataLst>
            <p:extLst>
              <p:ext uri="{D42A27DB-BD31-4B8C-83A1-F6EECF244321}">
                <p14:modId xmlns:p14="http://schemas.microsoft.com/office/powerpoint/2010/main" val="2279728953"/>
              </p:ext>
            </p:extLst>
          </p:nvPr>
        </p:nvGraphicFramePr>
        <p:xfrm>
          <a:off x="7686675" y="4194175"/>
          <a:ext cx="2117725" cy="1622425"/>
        </p:xfrm>
        <a:graphic>
          <a:graphicData uri="http://schemas.openxmlformats.org/drawingml/2006/chart">
            <c:chart xmlns:c="http://schemas.openxmlformats.org/drawingml/2006/chart" xmlns:r="http://schemas.openxmlformats.org/officeDocument/2006/relationships" r:id="rId21"/>
          </a:graphicData>
        </a:graphic>
      </p:graphicFrame>
      <p:sp>
        <p:nvSpPr>
          <p:cNvPr id="28" name="Isosceles Triangle 27">
            <a:extLst>
              <a:ext uri="{FF2B5EF4-FFF2-40B4-BE49-F238E27FC236}">
                <a16:creationId xmlns:a16="http://schemas.microsoft.com/office/drawing/2014/main" id="{6BAD09A9-A977-5261-89A6-B8DE90355090}"/>
              </a:ext>
            </a:extLst>
          </p:cNvPr>
          <p:cNvSpPr/>
          <p:nvPr/>
        </p:nvSpPr>
        <p:spPr>
          <a:xfrm rot="5400000">
            <a:off x="9577388" y="4916488"/>
            <a:ext cx="685031" cy="177800"/>
          </a:xfrm>
          <a:prstGeom prst="triangle">
            <a:avLst/>
          </a:prstGeom>
          <a:solidFill>
            <a:srgbClr val="F7E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FCDDF046-0CB5-3D3C-D24D-915FE5ACC476}"/>
              </a:ext>
            </a:extLst>
          </p:cNvPr>
          <p:cNvSpPr txBox="1"/>
          <p:nvPr/>
        </p:nvSpPr>
        <p:spPr>
          <a:xfrm>
            <a:off x="8338775" y="3913286"/>
            <a:ext cx="823686" cy="276999"/>
          </a:xfrm>
          <a:prstGeom prst="rect">
            <a:avLst/>
          </a:prstGeom>
          <a:noFill/>
        </p:spPr>
        <p:txBody>
          <a:bodyPr wrap="square" rtlCol="0">
            <a:spAutoFit/>
          </a:bodyPr>
          <a:lstStyle/>
          <a:p>
            <a:pPr algn="ctr"/>
            <a:r>
              <a:rPr lang="en-US" sz="1200" b="1" dirty="0"/>
              <a:t>FY22</a:t>
            </a:r>
          </a:p>
        </p:txBody>
      </p:sp>
      <p:sp>
        <p:nvSpPr>
          <p:cNvPr id="56" name="TextBox 55">
            <a:extLst>
              <a:ext uri="{FF2B5EF4-FFF2-40B4-BE49-F238E27FC236}">
                <a16:creationId xmlns:a16="http://schemas.microsoft.com/office/drawing/2014/main" id="{4CEF020C-B963-5093-26D0-2EE85133B785}"/>
              </a:ext>
            </a:extLst>
          </p:cNvPr>
          <p:cNvSpPr txBox="1"/>
          <p:nvPr/>
        </p:nvSpPr>
        <p:spPr>
          <a:xfrm>
            <a:off x="10629219" y="3913286"/>
            <a:ext cx="823686" cy="276999"/>
          </a:xfrm>
          <a:prstGeom prst="rect">
            <a:avLst/>
          </a:prstGeom>
          <a:noFill/>
        </p:spPr>
        <p:txBody>
          <a:bodyPr wrap="square" rtlCol="0">
            <a:spAutoFit/>
          </a:bodyPr>
          <a:lstStyle/>
          <a:p>
            <a:pPr algn="ctr"/>
            <a:r>
              <a:rPr lang="en-US" sz="1200" b="1" dirty="0"/>
              <a:t>FY23</a:t>
            </a:r>
          </a:p>
        </p:txBody>
      </p:sp>
      <p:sp>
        <p:nvSpPr>
          <p:cNvPr id="16" name="Slide Number Placeholder 15">
            <a:extLst>
              <a:ext uri="{FF2B5EF4-FFF2-40B4-BE49-F238E27FC236}">
                <a16:creationId xmlns:a16="http://schemas.microsoft.com/office/drawing/2014/main" id="{AC9F0217-5181-6D69-DE64-8610E7FA6DBC}"/>
              </a:ext>
            </a:extLst>
          </p:cNvPr>
          <p:cNvSpPr>
            <a:spLocks noGrp="1"/>
          </p:cNvSpPr>
          <p:nvPr>
            <p:ph type="sldNum" sz="quarter" idx="12"/>
          </p:nvPr>
        </p:nvSpPr>
        <p:spPr/>
        <p:txBody>
          <a:bodyPr/>
          <a:lstStyle/>
          <a:p>
            <a:fld id="{B2E900CB-CECB-4A6E-B4E0-9522E21C9B47}" type="slidenum">
              <a:rPr lang="en-IN" smtClean="0"/>
              <a:t>25</a:t>
            </a:fld>
            <a:endParaRPr lang="en-IN" dirty="0"/>
          </a:p>
        </p:txBody>
      </p:sp>
      <p:sp>
        <p:nvSpPr>
          <p:cNvPr id="19" name="TextBox 18">
            <a:extLst>
              <a:ext uri="{FF2B5EF4-FFF2-40B4-BE49-F238E27FC236}">
                <a16:creationId xmlns:a16="http://schemas.microsoft.com/office/drawing/2014/main" id="{12CE0C01-2996-7B7D-280B-11AFDDF2476F}"/>
              </a:ext>
            </a:extLst>
          </p:cNvPr>
          <p:cNvSpPr txBox="1"/>
          <p:nvPr/>
        </p:nvSpPr>
        <p:spPr>
          <a:xfrm>
            <a:off x="3521741" y="6353174"/>
            <a:ext cx="8159099" cy="246221"/>
          </a:xfrm>
          <a:prstGeom prst="rect">
            <a:avLst/>
          </a:prstGeom>
          <a:noFill/>
        </p:spPr>
        <p:txBody>
          <a:bodyPr wrap="square">
            <a:spAutoFit/>
          </a:bodyPr>
          <a:lstStyle/>
          <a:p>
            <a:r>
              <a:rPr lang="en-US" sz="1000" dirty="0"/>
              <a:t>Maps not to scale. All data, information, and maps are provided "as is" without warranty or any representation of accuracy, timeliness or completeness.</a:t>
            </a:r>
          </a:p>
        </p:txBody>
      </p:sp>
    </p:spTree>
    <p:extLst>
      <p:ext uri="{BB962C8B-B14F-4D97-AF65-F5344CB8AC3E}">
        <p14:creationId xmlns:p14="http://schemas.microsoft.com/office/powerpoint/2010/main" val="3577555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 name="Object 85" hidden="1">
            <a:extLst>
              <a:ext uri="{FF2B5EF4-FFF2-40B4-BE49-F238E27FC236}">
                <a16:creationId xmlns:a16="http://schemas.microsoft.com/office/drawing/2014/main" id="{8F0CA415-516B-1413-D97E-8077CB0C6375}"/>
              </a:ext>
            </a:extLst>
          </p:cNvPr>
          <p:cNvGraphicFramePr>
            <a:graphicFrameLocks noChangeAspect="1"/>
          </p:cNvGraphicFramePr>
          <p:nvPr>
            <p:custDataLst>
              <p:tags r:id="rId2"/>
            </p:custDataLst>
            <p:extLst>
              <p:ext uri="{D42A27DB-BD31-4B8C-83A1-F6EECF244321}">
                <p14:modId xmlns:p14="http://schemas.microsoft.com/office/powerpoint/2010/main" val="39768248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3"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A85DE7-0226-3A92-7D47-5D18EC200BE7}"/>
              </a:ext>
            </a:extLst>
          </p:cNvPr>
          <p:cNvSpPr>
            <a:spLocks noGrp="1"/>
          </p:cNvSpPr>
          <p:nvPr>
            <p:ph type="title"/>
          </p:nvPr>
        </p:nvSpPr>
        <p:spPr>
          <a:xfrm>
            <a:off x="173181" y="134522"/>
            <a:ext cx="8500273" cy="493554"/>
          </a:xfrm>
        </p:spPr>
        <p:txBody>
          <a:bodyPr vert="horz">
            <a:normAutofit/>
          </a:bodyPr>
          <a:lstStyle/>
          <a:p>
            <a:r>
              <a:rPr lang="en-US" sz="2500" dirty="0"/>
              <a:t>Formidable Reach &amp; Brand Equity in the After-Market</a:t>
            </a:r>
          </a:p>
        </p:txBody>
      </p:sp>
      <p:grpSp>
        <p:nvGrpSpPr>
          <p:cNvPr id="4" name="Group 3">
            <a:extLst>
              <a:ext uri="{FF2B5EF4-FFF2-40B4-BE49-F238E27FC236}">
                <a16:creationId xmlns:a16="http://schemas.microsoft.com/office/drawing/2014/main" id="{096700CA-0984-D425-8F86-AB88B0B5FCF5}"/>
              </a:ext>
            </a:extLst>
          </p:cNvPr>
          <p:cNvGrpSpPr/>
          <p:nvPr/>
        </p:nvGrpSpPr>
        <p:grpSpPr>
          <a:xfrm>
            <a:off x="1590138" y="1286459"/>
            <a:ext cx="4761501" cy="4740627"/>
            <a:chOff x="3291118" y="1316044"/>
            <a:chExt cx="5319484" cy="5219664"/>
          </a:xfrm>
        </p:grpSpPr>
        <p:grpSp>
          <p:nvGrpSpPr>
            <p:cNvPr id="44" name="Group 43">
              <a:extLst>
                <a:ext uri="{FF2B5EF4-FFF2-40B4-BE49-F238E27FC236}">
                  <a16:creationId xmlns:a16="http://schemas.microsoft.com/office/drawing/2014/main" id="{729167FF-4C1C-1FE0-7EE6-77194C48CA43}"/>
                </a:ext>
              </a:extLst>
            </p:cNvPr>
            <p:cNvGrpSpPr/>
            <p:nvPr/>
          </p:nvGrpSpPr>
          <p:grpSpPr>
            <a:xfrm rot="4320000">
              <a:off x="6226094" y="2030772"/>
              <a:ext cx="1430430" cy="3338586"/>
              <a:chOff x="5152401" y="-66029"/>
              <a:chExt cx="1887198" cy="4404667"/>
            </a:xfrm>
          </p:grpSpPr>
          <p:grpSp>
            <p:nvGrpSpPr>
              <p:cNvPr id="65" name="Group 64">
                <a:extLst>
                  <a:ext uri="{FF2B5EF4-FFF2-40B4-BE49-F238E27FC236}">
                    <a16:creationId xmlns:a16="http://schemas.microsoft.com/office/drawing/2014/main" id="{7F7FC827-CA96-55DA-194E-F7D4800E4903}"/>
                  </a:ext>
                </a:extLst>
              </p:cNvPr>
              <p:cNvGrpSpPr/>
              <p:nvPr/>
            </p:nvGrpSpPr>
            <p:grpSpPr>
              <a:xfrm>
                <a:off x="5152401" y="-66029"/>
                <a:ext cx="1887198" cy="4404667"/>
                <a:chOff x="5152401" y="-66029"/>
                <a:chExt cx="1887198" cy="4404667"/>
              </a:xfrm>
            </p:grpSpPr>
            <p:sp>
              <p:nvSpPr>
                <p:cNvPr id="67" name="Arc 66">
                  <a:extLst>
                    <a:ext uri="{FF2B5EF4-FFF2-40B4-BE49-F238E27FC236}">
                      <a16:creationId xmlns:a16="http://schemas.microsoft.com/office/drawing/2014/main" id="{FDB8C798-6E10-A070-D8BA-D52DEB557D6D}"/>
                    </a:ext>
                  </a:extLst>
                </p:cNvPr>
                <p:cNvSpPr/>
                <p:nvPr/>
              </p:nvSpPr>
              <p:spPr>
                <a:xfrm>
                  <a:off x="5152401" y="-66029"/>
                  <a:ext cx="1887198" cy="1887198"/>
                </a:xfrm>
                <a:prstGeom prst="arc">
                  <a:avLst>
                    <a:gd name="adj1" fmla="val 10791331"/>
                    <a:gd name="adj2" fmla="val 0"/>
                  </a:avLst>
                </a:prstGeom>
                <a:ln w="38100">
                  <a:solidFill>
                    <a:srgbClr val="F05922"/>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4">
                  <a:extLst>
                    <a:ext uri="{FF2B5EF4-FFF2-40B4-BE49-F238E27FC236}">
                      <a16:creationId xmlns:a16="http://schemas.microsoft.com/office/drawing/2014/main" id="{E3F409FA-7B03-D4C8-DF48-72E808AEDE83}"/>
                    </a:ext>
                  </a:extLst>
                </p:cNvPr>
                <p:cNvSpPr/>
                <p:nvPr/>
              </p:nvSpPr>
              <p:spPr>
                <a:xfrm>
                  <a:off x="5152401" y="879158"/>
                  <a:ext cx="1082040" cy="3459480"/>
                </a:xfrm>
                <a:custGeom>
                  <a:avLst/>
                  <a:gdLst>
                    <a:gd name="connsiteX0" fmla="*/ 0 w 1169452"/>
                    <a:gd name="connsiteY0" fmla="*/ 0 h 3169920"/>
                    <a:gd name="connsiteX1" fmla="*/ 0 w 1169452"/>
                    <a:gd name="connsiteY1" fmla="*/ 3154680 h 3169920"/>
                    <a:gd name="connsiteX2" fmla="*/ 1066800 w 1169452"/>
                    <a:gd name="connsiteY2" fmla="*/ 3154680 h 3169920"/>
                    <a:gd name="connsiteX3" fmla="*/ 1066800 w 1169452"/>
                    <a:gd name="connsiteY3" fmla="*/ 3169920 h 3169920"/>
                    <a:gd name="connsiteX0" fmla="*/ 0 w 1066800"/>
                    <a:gd name="connsiteY0" fmla="*/ 0 h 3154680"/>
                    <a:gd name="connsiteX1" fmla="*/ 0 w 1066800"/>
                    <a:gd name="connsiteY1" fmla="*/ 3154680 h 3154680"/>
                    <a:gd name="connsiteX2" fmla="*/ 1066800 w 1066800"/>
                    <a:gd name="connsiteY2" fmla="*/ 3154680 h 3154680"/>
                    <a:gd name="connsiteX0" fmla="*/ 0 w 1082040"/>
                    <a:gd name="connsiteY0" fmla="*/ 0 h 3459480"/>
                    <a:gd name="connsiteX1" fmla="*/ 0 w 1082040"/>
                    <a:gd name="connsiteY1" fmla="*/ 3154680 h 3459480"/>
                    <a:gd name="connsiteX2" fmla="*/ 1082040 w 1082040"/>
                    <a:gd name="connsiteY2" fmla="*/ 3459480 h 3459480"/>
                  </a:gdLst>
                  <a:ahLst/>
                  <a:cxnLst>
                    <a:cxn ang="0">
                      <a:pos x="connsiteX0" y="connsiteY0"/>
                    </a:cxn>
                    <a:cxn ang="0">
                      <a:pos x="connsiteX1" y="connsiteY1"/>
                    </a:cxn>
                    <a:cxn ang="0">
                      <a:pos x="connsiteX2" y="connsiteY2"/>
                    </a:cxn>
                  </a:cxnLst>
                  <a:rect l="l" t="t" r="r" b="b"/>
                  <a:pathLst>
                    <a:path w="1082040" h="3459480">
                      <a:moveTo>
                        <a:pt x="0" y="0"/>
                      </a:moveTo>
                      <a:lnTo>
                        <a:pt x="0" y="3154680"/>
                      </a:lnTo>
                      <a:lnTo>
                        <a:pt x="1082040" y="3459480"/>
                      </a:lnTo>
                    </a:path>
                  </a:pathLst>
                </a:custGeom>
                <a:noFill/>
                <a:ln w="34925">
                  <a:solidFill>
                    <a:srgbClr val="F05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Arc 65">
                <a:extLst>
                  <a:ext uri="{FF2B5EF4-FFF2-40B4-BE49-F238E27FC236}">
                    <a16:creationId xmlns:a16="http://schemas.microsoft.com/office/drawing/2014/main" id="{7091A6EE-446F-F6EE-E8E2-EAC64AF88D26}"/>
                  </a:ext>
                </a:extLst>
              </p:cNvPr>
              <p:cNvSpPr/>
              <p:nvPr/>
            </p:nvSpPr>
            <p:spPr>
              <a:xfrm flipV="1">
                <a:off x="5340350" y="121920"/>
                <a:ext cx="1511300" cy="1511300"/>
              </a:xfrm>
              <a:prstGeom prst="arc">
                <a:avLst>
                  <a:gd name="adj1" fmla="val 10785309"/>
                  <a:gd name="adj2" fmla="val 0"/>
                </a:avLst>
              </a:prstGeom>
              <a:ln w="38100">
                <a:solidFill>
                  <a:srgbClr val="F0592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206032DB-5521-FC14-7E33-2C7D427C768F}"/>
                </a:ext>
              </a:extLst>
            </p:cNvPr>
            <p:cNvGrpSpPr/>
            <p:nvPr/>
          </p:nvGrpSpPr>
          <p:grpSpPr>
            <a:xfrm>
              <a:off x="5224132" y="1316044"/>
              <a:ext cx="1430431" cy="3338585"/>
              <a:chOff x="5152401" y="-66029"/>
              <a:chExt cx="1887198" cy="4404667"/>
            </a:xfrm>
          </p:grpSpPr>
          <p:grpSp>
            <p:nvGrpSpPr>
              <p:cNvPr id="61" name="Group 60">
                <a:extLst>
                  <a:ext uri="{FF2B5EF4-FFF2-40B4-BE49-F238E27FC236}">
                    <a16:creationId xmlns:a16="http://schemas.microsoft.com/office/drawing/2014/main" id="{E137399A-E398-556D-503D-3C5D706E7BF7}"/>
                  </a:ext>
                </a:extLst>
              </p:cNvPr>
              <p:cNvGrpSpPr/>
              <p:nvPr/>
            </p:nvGrpSpPr>
            <p:grpSpPr>
              <a:xfrm>
                <a:off x="5152401" y="-66029"/>
                <a:ext cx="1887198" cy="4404667"/>
                <a:chOff x="5152401" y="-66029"/>
                <a:chExt cx="1887198" cy="4404667"/>
              </a:xfrm>
            </p:grpSpPr>
            <p:sp>
              <p:nvSpPr>
                <p:cNvPr id="63" name="Arc 62">
                  <a:extLst>
                    <a:ext uri="{FF2B5EF4-FFF2-40B4-BE49-F238E27FC236}">
                      <a16:creationId xmlns:a16="http://schemas.microsoft.com/office/drawing/2014/main" id="{34C004FA-4FF0-A7DA-CB2F-9A2402C9476E}"/>
                    </a:ext>
                  </a:extLst>
                </p:cNvPr>
                <p:cNvSpPr/>
                <p:nvPr/>
              </p:nvSpPr>
              <p:spPr>
                <a:xfrm>
                  <a:off x="5152401" y="-66029"/>
                  <a:ext cx="1887198" cy="1887199"/>
                </a:xfrm>
                <a:prstGeom prst="arc">
                  <a:avLst>
                    <a:gd name="adj1" fmla="val 10791331"/>
                    <a:gd name="adj2" fmla="val 0"/>
                  </a:avLst>
                </a:prstGeom>
                <a:ln w="38100">
                  <a:solidFill>
                    <a:srgbClr val="F05922"/>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0">
                  <a:extLst>
                    <a:ext uri="{FF2B5EF4-FFF2-40B4-BE49-F238E27FC236}">
                      <a16:creationId xmlns:a16="http://schemas.microsoft.com/office/drawing/2014/main" id="{F412B28C-D0C7-73CB-4BA3-B6EABE04DF6C}"/>
                    </a:ext>
                  </a:extLst>
                </p:cNvPr>
                <p:cNvSpPr/>
                <p:nvPr/>
              </p:nvSpPr>
              <p:spPr>
                <a:xfrm>
                  <a:off x="5152401" y="879158"/>
                  <a:ext cx="1082040" cy="3459480"/>
                </a:xfrm>
                <a:custGeom>
                  <a:avLst/>
                  <a:gdLst>
                    <a:gd name="connsiteX0" fmla="*/ 0 w 1169452"/>
                    <a:gd name="connsiteY0" fmla="*/ 0 h 3169920"/>
                    <a:gd name="connsiteX1" fmla="*/ 0 w 1169452"/>
                    <a:gd name="connsiteY1" fmla="*/ 3154680 h 3169920"/>
                    <a:gd name="connsiteX2" fmla="*/ 1066800 w 1169452"/>
                    <a:gd name="connsiteY2" fmla="*/ 3154680 h 3169920"/>
                    <a:gd name="connsiteX3" fmla="*/ 1066800 w 1169452"/>
                    <a:gd name="connsiteY3" fmla="*/ 3169920 h 3169920"/>
                    <a:gd name="connsiteX0" fmla="*/ 0 w 1066800"/>
                    <a:gd name="connsiteY0" fmla="*/ 0 h 3154680"/>
                    <a:gd name="connsiteX1" fmla="*/ 0 w 1066800"/>
                    <a:gd name="connsiteY1" fmla="*/ 3154680 h 3154680"/>
                    <a:gd name="connsiteX2" fmla="*/ 1066800 w 1066800"/>
                    <a:gd name="connsiteY2" fmla="*/ 3154680 h 3154680"/>
                    <a:gd name="connsiteX0" fmla="*/ 0 w 1082040"/>
                    <a:gd name="connsiteY0" fmla="*/ 0 h 3459480"/>
                    <a:gd name="connsiteX1" fmla="*/ 0 w 1082040"/>
                    <a:gd name="connsiteY1" fmla="*/ 3154680 h 3459480"/>
                    <a:gd name="connsiteX2" fmla="*/ 1082040 w 1082040"/>
                    <a:gd name="connsiteY2" fmla="*/ 3459480 h 3459480"/>
                  </a:gdLst>
                  <a:ahLst/>
                  <a:cxnLst>
                    <a:cxn ang="0">
                      <a:pos x="connsiteX0" y="connsiteY0"/>
                    </a:cxn>
                    <a:cxn ang="0">
                      <a:pos x="connsiteX1" y="connsiteY1"/>
                    </a:cxn>
                    <a:cxn ang="0">
                      <a:pos x="connsiteX2" y="connsiteY2"/>
                    </a:cxn>
                  </a:cxnLst>
                  <a:rect l="l" t="t" r="r" b="b"/>
                  <a:pathLst>
                    <a:path w="1082040" h="3459480">
                      <a:moveTo>
                        <a:pt x="0" y="0"/>
                      </a:moveTo>
                      <a:lnTo>
                        <a:pt x="0" y="3154680"/>
                      </a:lnTo>
                      <a:lnTo>
                        <a:pt x="1082040" y="3459480"/>
                      </a:lnTo>
                    </a:path>
                  </a:pathLst>
                </a:custGeom>
                <a:noFill/>
                <a:ln w="34925">
                  <a:solidFill>
                    <a:srgbClr val="F05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Arc 61">
                <a:extLst>
                  <a:ext uri="{FF2B5EF4-FFF2-40B4-BE49-F238E27FC236}">
                    <a16:creationId xmlns:a16="http://schemas.microsoft.com/office/drawing/2014/main" id="{1E413E27-916F-9665-3879-0E91FF04645F}"/>
                  </a:ext>
                </a:extLst>
              </p:cNvPr>
              <p:cNvSpPr/>
              <p:nvPr/>
            </p:nvSpPr>
            <p:spPr>
              <a:xfrm flipV="1">
                <a:off x="5340350" y="121920"/>
                <a:ext cx="1511300" cy="1511300"/>
              </a:xfrm>
              <a:prstGeom prst="arc">
                <a:avLst>
                  <a:gd name="adj1" fmla="val 10785309"/>
                  <a:gd name="adj2" fmla="val 0"/>
                </a:avLst>
              </a:prstGeom>
              <a:ln w="38100">
                <a:solidFill>
                  <a:srgbClr val="F0592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F9AE3083-0DD8-813D-AE78-0566E1914285}"/>
                </a:ext>
              </a:extLst>
            </p:cNvPr>
            <p:cNvGrpSpPr/>
            <p:nvPr/>
          </p:nvGrpSpPr>
          <p:grpSpPr>
            <a:xfrm rot="8640000">
              <a:off x="5856407" y="3187243"/>
              <a:ext cx="1430431" cy="3338585"/>
              <a:chOff x="5152401" y="-66029"/>
              <a:chExt cx="1887198" cy="4404667"/>
            </a:xfrm>
          </p:grpSpPr>
          <p:grpSp>
            <p:nvGrpSpPr>
              <p:cNvPr id="57" name="Group 56">
                <a:extLst>
                  <a:ext uri="{FF2B5EF4-FFF2-40B4-BE49-F238E27FC236}">
                    <a16:creationId xmlns:a16="http://schemas.microsoft.com/office/drawing/2014/main" id="{AE286A88-9906-8F5D-662C-EF87F8468B82}"/>
                  </a:ext>
                </a:extLst>
              </p:cNvPr>
              <p:cNvGrpSpPr/>
              <p:nvPr/>
            </p:nvGrpSpPr>
            <p:grpSpPr>
              <a:xfrm>
                <a:off x="5152401" y="-66029"/>
                <a:ext cx="1887198" cy="4404667"/>
                <a:chOff x="5152401" y="-66029"/>
                <a:chExt cx="1887198" cy="4404667"/>
              </a:xfrm>
            </p:grpSpPr>
            <p:sp>
              <p:nvSpPr>
                <p:cNvPr id="59" name="Arc 58">
                  <a:extLst>
                    <a:ext uri="{FF2B5EF4-FFF2-40B4-BE49-F238E27FC236}">
                      <a16:creationId xmlns:a16="http://schemas.microsoft.com/office/drawing/2014/main" id="{B948CFAF-D5B2-1DED-7F95-CCB7AF934DE9}"/>
                    </a:ext>
                  </a:extLst>
                </p:cNvPr>
                <p:cNvSpPr/>
                <p:nvPr/>
              </p:nvSpPr>
              <p:spPr>
                <a:xfrm>
                  <a:off x="5152401" y="-66029"/>
                  <a:ext cx="1887198" cy="1887198"/>
                </a:xfrm>
                <a:prstGeom prst="arc">
                  <a:avLst>
                    <a:gd name="adj1" fmla="val 10791331"/>
                    <a:gd name="adj2" fmla="val 0"/>
                  </a:avLst>
                </a:prstGeom>
                <a:ln w="38100">
                  <a:solidFill>
                    <a:srgbClr val="F2A16A"/>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56">
                  <a:extLst>
                    <a:ext uri="{FF2B5EF4-FFF2-40B4-BE49-F238E27FC236}">
                      <a16:creationId xmlns:a16="http://schemas.microsoft.com/office/drawing/2014/main" id="{493504FC-0B54-095F-02C1-99FE64316D1E}"/>
                    </a:ext>
                  </a:extLst>
                </p:cNvPr>
                <p:cNvSpPr/>
                <p:nvPr/>
              </p:nvSpPr>
              <p:spPr>
                <a:xfrm>
                  <a:off x="5152401" y="879158"/>
                  <a:ext cx="1082040" cy="3459480"/>
                </a:xfrm>
                <a:custGeom>
                  <a:avLst/>
                  <a:gdLst>
                    <a:gd name="connsiteX0" fmla="*/ 0 w 1169452"/>
                    <a:gd name="connsiteY0" fmla="*/ 0 h 3169920"/>
                    <a:gd name="connsiteX1" fmla="*/ 0 w 1169452"/>
                    <a:gd name="connsiteY1" fmla="*/ 3154680 h 3169920"/>
                    <a:gd name="connsiteX2" fmla="*/ 1066800 w 1169452"/>
                    <a:gd name="connsiteY2" fmla="*/ 3154680 h 3169920"/>
                    <a:gd name="connsiteX3" fmla="*/ 1066800 w 1169452"/>
                    <a:gd name="connsiteY3" fmla="*/ 3169920 h 3169920"/>
                    <a:gd name="connsiteX0" fmla="*/ 0 w 1066800"/>
                    <a:gd name="connsiteY0" fmla="*/ 0 h 3154680"/>
                    <a:gd name="connsiteX1" fmla="*/ 0 w 1066800"/>
                    <a:gd name="connsiteY1" fmla="*/ 3154680 h 3154680"/>
                    <a:gd name="connsiteX2" fmla="*/ 1066800 w 1066800"/>
                    <a:gd name="connsiteY2" fmla="*/ 3154680 h 3154680"/>
                    <a:gd name="connsiteX0" fmla="*/ 0 w 1082040"/>
                    <a:gd name="connsiteY0" fmla="*/ 0 h 3459480"/>
                    <a:gd name="connsiteX1" fmla="*/ 0 w 1082040"/>
                    <a:gd name="connsiteY1" fmla="*/ 3154680 h 3459480"/>
                    <a:gd name="connsiteX2" fmla="*/ 1082040 w 1082040"/>
                    <a:gd name="connsiteY2" fmla="*/ 3459480 h 3459480"/>
                  </a:gdLst>
                  <a:ahLst/>
                  <a:cxnLst>
                    <a:cxn ang="0">
                      <a:pos x="connsiteX0" y="connsiteY0"/>
                    </a:cxn>
                    <a:cxn ang="0">
                      <a:pos x="connsiteX1" y="connsiteY1"/>
                    </a:cxn>
                    <a:cxn ang="0">
                      <a:pos x="connsiteX2" y="connsiteY2"/>
                    </a:cxn>
                  </a:cxnLst>
                  <a:rect l="l" t="t" r="r" b="b"/>
                  <a:pathLst>
                    <a:path w="1082040" h="3459480">
                      <a:moveTo>
                        <a:pt x="0" y="0"/>
                      </a:moveTo>
                      <a:lnTo>
                        <a:pt x="0" y="3154680"/>
                      </a:lnTo>
                      <a:lnTo>
                        <a:pt x="1082040" y="3459480"/>
                      </a:lnTo>
                    </a:path>
                  </a:pathLst>
                </a:custGeom>
                <a:noFill/>
                <a:ln w="34925">
                  <a:solidFill>
                    <a:srgbClr val="F2A1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Arc 57">
                <a:extLst>
                  <a:ext uri="{FF2B5EF4-FFF2-40B4-BE49-F238E27FC236}">
                    <a16:creationId xmlns:a16="http://schemas.microsoft.com/office/drawing/2014/main" id="{1D86B427-1F95-05AC-26FB-14B2C796E1ED}"/>
                  </a:ext>
                </a:extLst>
              </p:cNvPr>
              <p:cNvSpPr/>
              <p:nvPr/>
            </p:nvSpPr>
            <p:spPr>
              <a:xfrm flipV="1">
                <a:off x="5340350" y="121920"/>
                <a:ext cx="1511300" cy="1511300"/>
              </a:xfrm>
              <a:prstGeom prst="arc">
                <a:avLst>
                  <a:gd name="adj1" fmla="val 10785309"/>
                  <a:gd name="adj2" fmla="val 0"/>
                </a:avLst>
              </a:prstGeom>
              <a:ln w="38100">
                <a:solidFill>
                  <a:srgbClr val="F2A16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69BA7FE4-9720-00FD-CE70-AC5532DFA44A}"/>
                </a:ext>
              </a:extLst>
            </p:cNvPr>
            <p:cNvGrpSpPr/>
            <p:nvPr/>
          </p:nvGrpSpPr>
          <p:grpSpPr>
            <a:xfrm rot="12960000">
              <a:off x="4634329" y="3197123"/>
              <a:ext cx="1430431" cy="3338585"/>
              <a:chOff x="5152401" y="-66029"/>
              <a:chExt cx="1887198" cy="4404667"/>
            </a:xfrm>
          </p:grpSpPr>
          <p:grpSp>
            <p:nvGrpSpPr>
              <p:cNvPr id="53" name="Group 52">
                <a:extLst>
                  <a:ext uri="{FF2B5EF4-FFF2-40B4-BE49-F238E27FC236}">
                    <a16:creationId xmlns:a16="http://schemas.microsoft.com/office/drawing/2014/main" id="{6406960D-01F0-1590-07EA-F3FB5EF2BF78}"/>
                  </a:ext>
                </a:extLst>
              </p:cNvPr>
              <p:cNvGrpSpPr/>
              <p:nvPr/>
            </p:nvGrpSpPr>
            <p:grpSpPr>
              <a:xfrm>
                <a:off x="5152401" y="-66029"/>
                <a:ext cx="1887198" cy="4404667"/>
                <a:chOff x="5152401" y="-66029"/>
                <a:chExt cx="1887198" cy="4404667"/>
              </a:xfrm>
            </p:grpSpPr>
            <p:sp>
              <p:nvSpPr>
                <p:cNvPr id="55" name="Arc 54">
                  <a:extLst>
                    <a:ext uri="{FF2B5EF4-FFF2-40B4-BE49-F238E27FC236}">
                      <a16:creationId xmlns:a16="http://schemas.microsoft.com/office/drawing/2014/main" id="{EB109A55-11BB-BD1B-FF54-0C78CB7D0488}"/>
                    </a:ext>
                  </a:extLst>
                </p:cNvPr>
                <p:cNvSpPr/>
                <p:nvPr/>
              </p:nvSpPr>
              <p:spPr>
                <a:xfrm>
                  <a:off x="5152401" y="-66029"/>
                  <a:ext cx="1887198" cy="1887198"/>
                </a:xfrm>
                <a:prstGeom prst="arc">
                  <a:avLst>
                    <a:gd name="adj1" fmla="val 10791331"/>
                    <a:gd name="adj2" fmla="val 0"/>
                  </a:avLst>
                </a:prstGeom>
                <a:ln w="38100">
                  <a:solidFill>
                    <a:srgbClr val="F2A16A"/>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2">
                  <a:extLst>
                    <a:ext uri="{FF2B5EF4-FFF2-40B4-BE49-F238E27FC236}">
                      <a16:creationId xmlns:a16="http://schemas.microsoft.com/office/drawing/2014/main" id="{817FE405-96C0-406A-C6DE-0B59F1F50C20}"/>
                    </a:ext>
                  </a:extLst>
                </p:cNvPr>
                <p:cNvSpPr/>
                <p:nvPr/>
              </p:nvSpPr>
              <p:spPr>
                <a:xfrm>
                  <a:off x="5152401" y="879158"/>
                  <a:ext cx="1082040" cy="3459480"/>
                </a:xfrm>
                <a:custGeom>
                  <a:avLst/>
                  <a:gdLst>
                    <a:gd name="connsiteX0" fmla="*/ 0 w 1169452"/>
                    <a:gd name="connsiteY0" fmla="*/ 0 h 3169920"/>
                    <a:gd name="connsiteX1" fmla="*/ 0 w 1169452"/>
                    <a:gd name="connsiteY1" fmla="*/ 3154680 h 3169920"/>
                    <a:gd name="connsiteX2" fmla="*/ 1066800 w 1169452"/>
                    <a:gd name="connsiteY2" fmla="*/ 3154680 h 3169920"/>
                    <a:gd name="connsiteX3" fmla="*/ 1066800 w 1169452"/>
                    <a:gd name="connsiteY3" fmla="*/ 3169920 h 3169920"/>
                    <a:gd name="connsiteX0" fmla="*/ 0 w 1066800"/>
                    <a:gd name="connsiteY0" fmla="*/ 0 h 3154680"/>
                    <a:gd name="connsiteX1" fmla="*/ 0 w 1066800"/>
                    <a:gd name="connsiteY1" fmla="*/ 3154680 h 3154680"/>
                    <a:gd name="connsiteX2" fmla="*/ 1066800 w 1066800"/>
                    <a:gd name="connsiteY2" fmla="*/ 3154680 h 3154680"/>
                    <a:gd name="connsiteX0" fmla="*/ 0 w 1082040"/>
                    <a:gd name="connsiteY0" fmla="*/ 0 h 3459480"/>
                    <a:gd name="connsiteX1" fmla="*/ 0 w 1082040"/>
                    <a:gd name="connsiteY1" fmla="*/ 3154680 h 3459480"/>
                    <a:gd name="connsiteX2" fmla="*/ 1082040 w 1082040"/>
                    <a:gd name="connsiteY2" fmla="*/ 3459480 h 3459480"/>
                  </a:gdLst>
                  <a:ahLst/>
                  <a:cxnLst>
                    <a:cxn ang="0">
                      <a:pos x="connsiteX0" y="connsiteY0"/>
                    </a:cxn>
                    <a:cxn ang="0">
                      <a:pos x="connsiteX1" y="connsiteY1"/>
                    </a:cxn>
                    <a:cxn ang="0">
                      <a:pos x="connsiteX2" y="connsiteY2"/>
                    </a:cxn>
                  </a:cxnLst>
                  <a:rect l="l" t="t" r="r" b="b"/>
                  <a:pathLst>
                    <a:path w="1082040" h="3459480">
                      <a:moveTo>
                        <a:pt x="0" y="0"/>
                      </a:moveTo>
                      <a:lnTo>
                        <a:pt x="0" y="3154680"/>
                      </a:lnTo>
                      <a:lnTo>
                        <a:pt x="1082040" y="3459480"/>
                      </a:lnTo>
                    </a:path>
                  </a:pathLst>
                </a:custGeom>
                <a:noFill/>
                <a:ln w="34925">
                  <a:solidFill>
                    <a:srgbClr val="F2A1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Arc 53">
                <a:extLst>
                  <a:ext uri="{FF2B5EF4-FFF2-40B4-BE49-F238E27FC236}">
                    <a16:creationId xmlns:a16="http://schemas.microsoft.com/office/drawing/2014/main" id="{15F8EE00-C8EB-9D2D-1BA2-1DF43EF93294}"/>
                  </a:ext>
                </a:extLst>
              </p:cNvPr>
              <p:cNvSpPr/>
              <p:nvPr/>
            </p:nvSpPr>
            <p:spPr>
              <a:xfrm flipV="1">
                <a:off x="5340350" y="121920"/>
                <a:ext cx="1511300" cy="1511300"/>
              </a:xfrm>
              <a:prstGeom prst="arc">
                <a:avLst>
                  <a:gd name="adj1" fmla="val 10785309"/>
                  <a:gd name="adj2" fmla="val 0"/>
                </a:avLst>
              </a:prstGeom>
              <a:ln w="38100">
                <a:solidFill>
                  <a:srgbClr val="F2A16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515BCF3C-DE49-2864-B270-6CBD56DFED03}"/>
                </a:ext>
              </a:extLst>
            </p:cNvPr>
            <p:cNvGrpSpPr/>
            <p:nvPr/>
          </p:nvGrpSpPr>
          <p:grpSpPr>
            <a:xfrm rot="17280000">
              <a:off x="4245196" y="2035523"/>
              <a:ext cx="1430430" cy="3338586"/>
              <a:chOff x="5152401" y="-66029"/>
              <a:chExt cx="1887198" cy="4404667"/>
            </a:xfrm>
          </p:grpSpPr>
          <p:grpSp>
            <p:nvGrpSpPr>
              <p:cNvPr id="49" name="Group 48">
                <a:extLst>
                  <a:ext uri="{FF2B5EF4-FFF2-40B4-BE49-F238E27FC236}">
                    <a16:creationId xmlns:a16="http://schemas.microsoft.com/office/drawing/2014/main" id="{1EB61F4F-75B6-E4A6-5494-8B8D15CE1426}"/>
                  </a:ext>
                </a:extLst>
              </p:cNvPr>
              <p:cNvGrpSpPr/>
              <p:nvPr/>
            </p:nvGrpSpPr>
            <p:grpSpPr>
              <a:xfrm>
                <a:off x="5152401" y="-66029"/>
                <a:ext cx="1887198" cy="4404667"/>
                <a:chOff x="5152401" y="-66029"/>
                <a:chExt cx="1887198" cy="4404667"/>
              </a:xfrm>
            </p:grpSpPr>
            <p:sp>
              <p:nvSpPr>
                <p:cNvPr id="51" name="Arc 50">
                  <a:extLst>
                    <a:ext uri="{FF2B5EF4-FFF2-40B4-BE49-F238E27FC236}">
                      <a16:creationId xmlns:a16="http://schemas.microsoft.com/office/drawing/2014/main" id="{E817619E-40EF-A3BD-C37C-8D7DF73A414E}"/>
                    </a:ext>
                  </a:extLst>
                </p:cNvPr>
                <p:cNvSpPr/>
                <p:nvPr/>
              </p:nvSpPr>
              <p:spPr>
                <a:xfrm>
                  <a:off x="5152401" y="-66029"/>
                  <a:ext cx="1887198" cy="1887198"/>
                </a:xfrm>
                <a:prstGeom prst="arc">
                  <a:avLst>
                    <a:gd name="adj1" fmla="val 10791331"/>
                    <a:gd name="adj2" fmla="val 0"/>
                  </a:avLst>
                </a:prstGeom>
                <a:ln w="38100">
                  <a:solidFill>
                    <a:srgbClr val="F8D0B4"/>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48">
                  <a:extLst>
                    <a:ext uri="{FF2B5EF4-FFF2-40B4-BE49-F238E27FC236}">
                      <a16:creationId xmlns:a16="http://schemas.microsoft.com/office/drawing/2014/main" id="{82E6C91F-E04F-5842-5FB3-E39445B41873}"/>
                    </a:ext>
                  </a:extLst>
                </p:cNvPr>
                <p:cNvSpPr/>
                <p:nvPr/>
              </p:nvSpPr>
              <p:spPr>
                <a:xfrm>
                  <a:off x="5152401" y="879158"/>
                  <a:ext cx="1082040" cy="3459480"/>
                </a:xfrm>
                <a:custGeom>
                  <a:avLst/>
                  <a:gdLst>
                    <a:gd name="connsiteX0" fmla="*/ 0 w 1169452"/>
                    <a:gd name="connsiteY0" fmla="*/ 0 h 3169920"/>
                    <a:gd name="connsiteX1" fmla="*/ 0 w 1169452"/>
                    <a:gd name="connsiteY1" fmla="*/ 3154680 h 3169920"/>
                    <a:gd name="connsiteX2" fmla="*/ 1066800 w 1169452"/>
                    <a:gd name="connsiteY2" fmla="*/ 3154680 h 3169920"/>
                    <a:gd name="connsiteX3" fmla="*/ 1066800 w 1169452"/>
                    <a:gd name="connsiteY3" fmla="*/ 3169920 h 3169920"/>
                    <a:gd name="connsiteX0" fmla="*/ 0 w 1066800"/>
                    <a:gd name="connsiteY0" fmla="*/ 0 h 3154680"/>
                    <a:gd name="connsiteX1" fmla="*/ 0 w 1066800"/>
                    <a:gd name="connsiteY1" fmla="*/ 3154680 h 3154680"/>
                    <a:gd name="connsiteX2" fmla="*/ 1066800 w 1066800"/>
                    <a:gd name="connsiteY2" fmla="*/ 3154680 h 3154680"/>
                    <a:gd name="connsiteX0" fmla="*/ 0 w 1082040"/>
                    <a:gd name="connsiteY0" fmla="*/ 0 h 3459480"/>
                    <a:gd name="connsiteX1" fmla="*/ 0 w 1082040"/>
                    <a:gd name="connsiteY1" fmla="*/ 3154680 h 3459480"/>
                    <a:gd name="connsiteX2" fmla="*/ 1082040 w 1082040"/>
                    <a:gd name="connsiteY2" fmla="*/ 3459480 h 3459480"/>
                  </a:gdLst>
                  <a:ahLst/>
                  <a:cxnLst>
                    <a:cxn ang="0">
                      <a:pos x="connsiteX0" y="connsiteY0"/>
                    </a:cxn>
                    <a:cxn ang="0">
                      <a:pos x="connsiteX1" y="connsiteY1"/>
                    </a:cxn>
                    <a:cxn ang="0">
                      <a:pos x="connsiteX2" y="connsiteY2"/>
                    </a:cxn>
                  </a:cxnLst>
                  <a:rect l="l" t="t" r="r" b="b"/>
                  <a:pathLst>
                    <a:path w="1082040" h="3459480">
                      <a:moveTo>
                        <a:pt x="0" y="0"/>
                      </a:moveTo>
                      <a:lnTo>
                        <a:pt x="0" y="3154680"/>
                      </a:lnTo>
                      <a:lnTo>
                        <a:pt x="1082040" y="3459480"/>
                      </a:lnTo>
                    </a:path>
                  </a:pathLst>
                </a:custGeom>
                <a:noFill/>
                <a:ln w="34925">
                  <a:solidFill>
                    <a:srgbClr val="F8D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Arc 49">
                <a:extLst>
                  <a:ext uri="{FF2B5EF4-FFF2-40B4-BE49-F238E27FC236}">
                    <a16:creationId xmlns:a16="http://schemas.microsoft.com/office/drawing/2014/main" id="{FBEA385D-7F42-5D19-D834-2239A0B83044}"/>
                  </a:ext>
                </a:extLst>
              </p:cNvPr>
              <p:cNvSpPr/>
              <p:nvPr/>
            </p:nvSpPr>
            <p:spPr>
              <a:xfrm flipV="1">
                <a:off x="5340350" y="121920"/>
                <a:ext cx="1511300" cy="1511300"/>
              </a:xfrm>
              <a:prstGeom prst="arc">
                <a:avLst>
                  <a:gd name="adj1" fmla="val 10785309"/>
                  <a:gd name="adj2" fmla="val 0"/>
                </a:avLst>
              </a:prstGeom>
              <a:ln w="38100">
                <a:solidFill>
                  <a:srgbClr val="F8D0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70" name="Picture 69">
            <a:extLst>
              <a:ext uri="{FF2B5EF4-FFF2-40B4-BE49-F238E27FC236}">
                <a16:creationId xmlns:a16="http://schemas.microsoft.com/office/drawing/2014/main" id="{C10D15D9-720E-331E-1B6C-2973995C1092}"/>
              </a:ext>
            </a:extLst>
          </p:cNvPr>
          <p:cNvPicPr>
            <a:picLocks noChangeAspect="1"/>
          </p:cNvPicPr>
          <p:nvPr/>
        </p:nvPicPr>
        <p:blipFill>
          <a:blip r:embed="rId6"/>
          <a:stretch>
            <a:fillRect/>
          </a:stretch>
        </p:blipFill>
        <p:spPr>
          <a:xfrm>
            <a:off x="8673454" y="1097562"/>
            <a:ext cx="3302236" cy="1387992"/>
          </a:xfrm>
          <a:prstGeom prst="rect">
            <a:avLst/>
          </a:prstGeom>
        </p:spPr>
      </p:pic>
      <p:pic>
        <p:nvPicPr>
          <p:cNvPr id="72" name="Picture 71">
            <a:extLst>
              <a:ext uri="{FF2B5EF4-FFF2-40B4-BE49-F238E27FC236}">
                <a16:creationId xmlns:a16="http://schemas.microsoft.com/office/drawing/2014/main" id="{0F3A2AD1-1B76-2F03-2BCE-B0AFE975561C}"/>
              </a:ext>
            </a:extLst>
          </p:cNvPr>
          <p:cNvPicPr>
            <a:picLocks noChangeAspect="1"/>
          </p:cNvPicPr>
          <p:nvPr/>
        </p:nvPicPr>
        <p:blipFill rotWithShape="1">
          <a:blip r:embed="rId7"/>
          <a:srcRect r="4776"/>
          <a:stretch/>
        </p:blipFill>
        <p:spPr>
          <a:xfrm>
            <a:off x="9093361" y="2669141"/>
            <a:ext cx="2462423" cy="1600430"/>
          </a:xfrm>
          <a:prstGeom prst="rect">
            <a:avLst/>
          </a:prstGeom>
        </p:spPr>
      </p:pic>
      <p:pic>
        <p:nvPicPr>
          <p:cNvPr id="74" name="Picture 73">
            <a:extLst>
              <a:ext uri="{FF2B5EF4-FFF2-40B4-BE49-F238E27FC236}">
                <a16:creationId xmlns:a16="http://schemas.microsoft.com/office/drawing/2014/main" id="{2BE3EC6F-8498-FCF7-6D8A-3FA032EA8F0B}"/>
              </a:ext>
            </a:extLst>
          </p:cNvPr>
          <p:cNvPicPr>
            <a:picLocks noChangeAspect="1"/>
          </p:cNvPicPr>
          <p:nvPr/>
        </p:nvPicPr>
        <p:blipFill>
          <a:blip r:embed="rId8"/>
          <a:stretch>
            <a:fillRect/>
          </a:stretch>
        </p:blipFill>
        <p:spPr>
          <a:xfrm>
            <a:off x="9093361" y="4426656"/>
            <a:ext cx="2462422" cy="1600430"/>
          </a:xfrm>
          <a:prstGeom prst="rect">
            <a:avLst/>
          </a:prstGeom>
        </p:spPr>
      </p:pic>
      <p:sp>
        <p:nvSpPr>
          <p:cNvPr id="76" name="TextBox 75">
            <a:extLst>
              <a:ext uri="{FF2B5EF4-FFF2-40B4-BE49-F238E27FC236}">
                <a16:creationId xmlns:a16="http://schemas.microsoft.com/office/drawing/2014/main" id="{643611CF-718E-F9E4-A5A0-5A4674967A48}"/>
              </a:ext>
            </a:extLst>
          </p:cNvPr>
          <p:cNvSpPr txBox="1"/>
          <p:nvPr/>
        </p:nvSpPr>
        <p:spPr>
          <a:xfrm>
            <a:off x="0" y="1624054"/>
            <a:ext cx="2745393" cy="769441"/>
          </a:xfrm>
          <a:prstGeom prst="rect">
            <a:avLst/>
          </a:prstGeom>
          <a:noFill/>
        </p:spPr>
        <p:txBody>
          <a:bodyPr wrap="square" rtlCol="0">
            <a:spAutoFit/>
          </a:bodyPr>
          <a:lstStyle/>
          <a:p>
            <a:pPr algn="ctr"/>
            <a:r>
              <a:rPr lang="en-IN" sz="1400" dirty="0">
                <a:latin typeface="Cambria" panose="02040503050406030204" pitchFamily="18" charset="0"/>
                <a:ea typeface="Cambria" panose="02040503050406030204" pitchFamily="18" charset="0"/>
              </a:rPr>
              <a:t>Retail field relationships build &amp; nurtured for </a:t>
            </a:r>
          </a:p>
          <a:p>
            <a:pPr algn="ctr"/>
            <a:r>
              <a:rPr lang="en-IN" sz="1600" b="1" dirty="0">
                <a:solidFill>
                  <a:srgbClr val="F05922"/>
                </a:solidFill>
                <a:latin typeface="Cambria" panose="02040503050406030204" pitchFamily="18" charset="0"/>
                <a:ea typeface="Cambria" panose="02040503050406030204" pitchFamily="18" charset="0"/>
              </a:rPr>
              <a:t>over 2 decades</a:t>
            </a:r>
          </a:p>
        </p:txBody>
      </p:sp>
      <p:sp>
        <p:nvSpPr>
          <p:cNvPr id="78" name="TextBox 77">
            <a:extLst>
              <a:ext uri="{FF2B5EF4-FFF2-40B4-BE49-F238E27FC236}">
                <a16:creationId xmlns:a16="http://schemas.microsoft.com/office/drawing/2014/main" id="{CA12C7B2-83EE-0F3A-B675-79477D3FAF82}"/>
              </a:ext>
            </a:extLst>
          </p:cNvPr>
          <p:cNvSpPr txBox="1"/>
          <p:nvPr/>
        </p:nvSpPr>
        <p:spPr>
          <a:xfrm>
            <a:off x="5897406" y="2816303"/>
            <a:ext cx="2757006" cy="769441"/>
          </a:xfrm>
          <a:prstGeom prst="rect">
            <a:avLst/>
          </a:prstGeom>
          <a:noFill/>
        </p:spPr>
        <p:txBody>
          <a:bodyPr wrap="square" rtlCol="0">
            <a:spAutoFit/>
          </a:bodyPr>
          <a:lstStyle/>
          <a:p>
            <a:pPr algn="ctr"/>
            <a:r>
              <a:rPr lang="en-US" sz="1400" dirty="0">
                <a:latin typeface="Cambria" panose="02040503050406030204" pitchFamily="18" charset="0"/>
                <a:ea typeface="Cambria" panose="02040503050406030204" pitchFamily="18" charset="0"/>
              </a:rPr>
              <a:t>Robust network of</a:t>
            </a:r>
          </a:p>
          <a:p>
            <a:pPr algn="ctr"/>
            <a:r>
              <a:rPr lang="en-US" sz="1400" dirty="0">
                <a:latin typeface="Cambria" panose="02040503050406030204" pitchFamily="18" charset="0"/>
                <a:ea typeface="Cambria" panose="02040503050406030204" pitchFamily="18" charset="0"/>
              </a:rPr>
              <a:t> </a:t>
            </a:r>
            <a:r>
              <a:rPr lang="en-US" sz="1600" b="1" dirty="0">
                <a:solidFill>
                  <a:srgbClr val="F05922"/>
                </a:solidFill>
                <a:latin typeface="Cambria" panose="02040503050406030204" pitchFamily="18" charset="0"/>
                <a:ea typeface="Cambria" panose="02040503050406030204" pitchFamily="18" charset="0"/>
              </a:rPr>
              <a:t>1,000</a:t>
            </a:r>
            <a:endParaRPr lang="en-US" sz="1400" b="1" dirty="0">
              <a:solidFill>
                <a:srgbClr val="F05922"/>
              </a:solidFill>
              <a:latin typeface="Cambria" panose="02040503050406030204" pitchFamily="18" charset="0"/>
              <a:ea typeface="Cambria" panose="02040503050406030204" pitchFamily="18" charset="0"/>
            </a:endParaRPr>
          </a:p>
          <a:p>
            <a:pPr algn="ctr"/>
            <a:r>
              <a:rPr lang="en-US" sz="1400" dirty="0">
                <a:latin typeface="Cambria" panose="02040503050406030204" pitchFamily="18" charset="0"/>
                <a:ea typeface="Cambria" panose="02040503050406030204" pitchFamily="18" charset="0"/>
              </a:rPr>
              <a:t>dealers &amp; distributors</a:t>
            </a:r>
          </a:p>
        </p:txBody>
      </p:sp>
      <p:sp>
        <p:nvSpPr>
          <p:cNvPr id="80" name="TextBox 79">
            <a:extLst>
              <a:ext uri="{FF2B5EF4-FFF2-40B4-BE49-F238E27FC236}">
                <a16:creationId xmlns:a16="http://schemas.microsoft.com/office/drawing/2014/main" id="{7020F5FD-30A7-8EFF-A6F9-7017EDE8D099}"/>
              </a:ext>
            </a:extLst>
          </p:cNvPr>
          <p:cNvSpPr txBox="1"/>
          <p:nvPr/>
        </p:nvSpPr>
        <p:spPr>
          <a:xfrm>
            <a:off x="4688903" y="1319474"/>
            <a:ext cx="2757006" cy="769441"/>
          </a:xfrm>
          <a:prstGeom prst="rect">
            <a:avLst/>
          </a:prstGeom>
          <a:noFill/>
        </p:spPr>
        <p:txBody>
          <a:bodyPr wrap="square" rtlCol="0">
            <a:spAutoFit/>
          </a:bodyPr>
          <a:lstStyle/>
          <a:p>
            <a:pPr algn="ctr"/>
            <a:r>
              <a:rPr lang="en-US" sz="1400" dirty="0">
                <a:latin typeface="Cambria" panose="02040503050406030204" pitchFamily="18" charset="0"/>
                <a:ea typeface="Cambria" panose="02040503050406030204" pitchFamily="18" charset="0"/>
              </a:rPr>
              <a:t>Products present at </a:t>
            </a:r>
          </a:p>
          <a:p>
            <a:pPr algn="ctr"/>
            <a:r>
              <a:rPr lang="en-US" sz="1600" b="1" dirty="0">
                <a:solidFill>
                  <a:srgbClr val="F05922"/>
                </a:solidFill>
                <a:latin typeface="Cambria" panose="02040503050406030204" pitchFamily="18" charset="0"/>
                <a:ea typeface="Cambria" panose="02040503050406030204" pitchFamily="18" charset="0"/>
              </a:rPr>
              <a:t>10,000+</a:t>
            </a:r>
          </a:p>
          <a:p>
            <a:pPr algn="ctr"/>
            <a:r>
              <a:rPr lang="en-US" sz="1400" dirty="0">
                <a:latin typeface="Cambria" panose="02040503050406030204" pitchFamily="18" charset="0"/>
                <a:ea typeface="Cambria" panose="02040503050406030204" pitchFamily="18" charset="0"/>
              </a:rPr>
              <a:t>retail outlets across India</a:t>
            </a:r>
          </a:p>
        </p:txBody>
      </p:sp>
      <p:sp>
        <p:nvSpPr>
          <p:cNvPr id="82" name="TextBox 81">
            <a:extLst>
              <a:ext uri="{FF2B5EF4-FFF2-40B4-BE49-F238E27FC236}">
                <a16:creationId xmlns:a16="http://schemas.microsoft.com/office/drawing/2014/main" id="{B21BB1C8-A5FE-B220-DD14-81791B367D99}"/>
              </a:ext>
            </a:extLst>
          </p:cNvPr>
          <p:cNvSpPr txBox="1"/>
          <p:nvPr/>
        </p:nvSpPr>
        <p:spPr>
          <a:xfrm>
            <a:off x="0" y="4112817"/>
            <a:ext cx="2496644" cy="1200329"/>
          </a:xfrm>
          <a:prstGeom prst="rect">
            <a:avLst/>
          </a:prstGeom>
          <a:noFill/>
        </p:spPr>
        <p:txBody>
          <a:bodyPr wrap="square" rtlCol="0">
            <a:spAutoFit/>
          </a:bodyPr>
          <a:lstStyle/>
          <a:p>
            <a:pPr algn="ctr"/>
            <a:r>
              <a:rPr lang="en-US" sz="1400" dirty="0">
                <a:latin typeface="Cambria" panose="02040503050406030204" pitchFamily="18" charset="0"/>
                <a:ea typeface="Cambria" panose="02040503050406030204" pitchFamily="18" charset="0"/>
              </a:rPr>
              <a:t>Strong marketing team of </a:t>
            </a:r>
            <a:r>
              <a:rPr lang="en-US" sz="1600" b="1" dirty="0">
                <a:solidFill>
                  <a:srgbClr val="F05922"/>
                </a:solidFill>
                <a:latin typeface="Cambria" panose="02040503050406030204" pitchFamily="18" charset="0"/>
                <a:ea typeface="Cambria" panose="02040503050406030204" pitchFamily="18" charset="0"/>
              </a:rPr>
              <a:t>40 </a:t>
            </a:r>
            <a:r>
              <a:rPr lang="en-US" sz="1400" dirty="0">
                <a:latin typeface="Cambria" panose="02040503050406030204" pitchFamily="18" charset="0"/>
                <a:ea typeface="Cambria" panose="02040503050406030204" pitchFamily="18" charset="0"/>
              </a:rPr>
              <a:t>executives across India</a:t>
            </a:r>
          </a:p>
          <a:p>
            <a:pPr algn="ctr"/>
            <a:r>
              <a:rPr lang="en-US" sz="1400" dirty="0">
                <a:latin typeface="Cambria" panose="02040503050406030204" pitchFamily="18" charset="0"/>
                <a:ea typeface="Cambria" panose="02040503050406030204" pitchFamily="18" charset="0"/>
              </a:rPr>
              <a:t>trained to provide </a:t>
            </a:r>
            <a:r>
              <a:rPr lang="en-US" sz="1400" b="1" dirty="0">
                <a:solidFill>
                  <a:srgbClr val="F05922"/>
                </a:solidFill>
                <a:latin typeface="Cambria" panose="02040503050406030204" pitchFamily="18" charset="0"/>
                <a:ea typeface="Cambria" panose="02040503050406030204" pitchFamily="18" charset="0"/>
              </a:rPr>
              <a:t>technical support services </a:t>
            </a:r>
            <a:r>
              <a:rPr lang="en-US" sz="1400" dirty="0">
                <a:latin typeface="Cambria" panose="02040503050406030204" pitchFamily="18" charset="0"/>
                <a:ea typeface="Cambria" panose="02040503050406030204" pitchFamily="18" charset="0"/>
              </a:rPr>
              <a:t>to mechanics</a:t>
            </a:r>
          </a:p>
        </p:txBody>
      </p:sp>
      <p:sp>
        <p:nvSpPr>
          <p:cNvPr id="84" name="TextBox 83">
            <a:extLst>
              <a:ext uri="{FF2B5EF4-FFF2-40B4-BE49-F238E27FC236}">
                <a16:creationId xmlns:a16="http://schemas.microsoft.com/office/drawing/2014/main" id="{3F77589C-5EB6-169A-5AEC-5F6F275D9BCD}"/>
              </a:ext>
            </a:extLst>
          </p:cNvPr>
          <p:cNvSpPr txBox="1"/>
          <p:nvPr/>
        </p:nvSpPr>
        <p:spPr>
          <a:xfrm>
            <a:off x="5771729" y="4679358"/>
            <a:ext cx="2503322" cy="1200329"/>
          </a:xfrm>
          <a:prstGeom prst="rect">
            <a:avLst/>
          </a:prstGeom>
          <a:noFill/>
        </p:spPr>
        <p:txBody>
          <a:bodyPr wrap="square" rtlCol="0">
            <a:spAutoFit/>
          </a:bodyPr>
          <a:lstStyle/>
          <a:p>
            <a:pPr algn="ctr"/>
            <a:r>
              <a:rPr lang="en-US" sz="1400" dirty="0">
                <a:latin typeface="Cambria" panose="02040503050406030204" pitchFamily="18" charset="0"/>
                <a:ea typeface="Cambria" panose="02040503050406030204" pitchFamily="18" charset="0"/>
              </a:rPr>
              <a:t>Our aftersales network serves a national community of </a:t>
            </a:r>
            <a:r>
              <a:rPr lang="en-US" sz="1600" b="1" dirty="0">
                <a:solidFill>
                  <a:srgbClr val="F05922"/>
                </a:solidFill>
                <a:latin typeface="Cambria" panose="02040503050406030204" pitchFamily="18" charset="0"/>
                <a:ea typeface="Cambria" panose="02040503050406030204" pitchFamily="18" charset="0"/>
              </a:rPr>
              <a:t>30,000+ </a:t>
            </a:r>
          </a:p>
          <a:p>
            <a:pPr algn="ctr"/>
            <a:r>
              <a:rPr lang="en-US" sz="1400" dirty="0">
                <a:latin typeface="Cambria" panose="02040503050406030204" pitchFamily="18" charset="0"/>
                <a:ea typeface="Cambria" panose="02040503050406030204" pitchFamily="18" charset="0"/>
              </a:rPr>
              <a:t>mechanics &amp; </a:t>
            </a:r>
            <a:r>
              <a:rPr lang="en-US" sz="1400" dirty="0" err="1">
                <a:latin typeface="Cambria" panose="02040503050406030204" pitchFamily="18" charset="0"/>
                <a:ea typeface="Cambria" panose="02040503050406030204" pitchFamily="18" charset="0"/>
              </a:rPr>
              <a:t>reborers</a:t>
            </a:r>
            <a:r>
              <a:rPr lang="en-US" sz="1400" dirty="0">
                <a:latin typeface="Cambria" panose="02040503050406030204" pitchFamily="18" charset="0"/>
                <a:ea typeface="Cambria" panose="02040503050406030204" pitchFamily="18" charset="0"/>
              </a:rPr>
              <a:t> </a:t>
            </a:r>
          </a:p>
          <a:p>
            <a:pPr algn="ctr"/>
            <a:endParaRPr lang="en-US" sz="1400" dirty="0">
              <a:latin typeface="Cambria" panose="02040503050406030204" pitchFamily="18" charset="0"/>
              <a:ea typeface="Cambria" panose="02040503050406030204" pitchFamily="18" charset="0"/>
            </a:endParaRPr>
          </a:p>
        </p:txBody>
      </p:sp>
      <p:pic>
        <p:nvPicPr>
          <p:cNvPr id="4098" name="Picture 2" descr="Car Icons Hoist - Auto Repair Shop Icon Free PNG Image | Transparent PNG  Free Download on SeekPNG">
            <a:extLst>
              <a:ext uri="{FF2B5EF4-FFF2-40B4-BE49-F238E27FC236}">
                <a16:creationId xmlns:a16="http://schemas.microsoft.com/office/drawing/2014/main" id="{D4FB60A1-802F-F89C-B4FC-A75EEEECBA47}"/>
              </a:ext>
            </a:extLst>
          </p:cNvPr>
          <p:cNvPicPr>
            <a:picLocks noChangeAspect="1" noChangeArrowheads="1"/>
          </p:cNvPicPr>
          <p:nvPr/>
        </p:nvPicPr>
        <p:blipFill>
          <a:blip r:embed="rId9" cstate="hq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609574" y="1576462"/>
            <a:ext cx="702017" cy="5305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istributor Images – Browse 25,308 Stock Photos, Vectors, and Video | Adobe  Stock">
            <a:extLst>
              <a:ext uri="{FF2B5EF4-FFF2-40B4-BE49-F238E27FC236}">
                <a16:creationId xmlns:a16="http://schemas.microsoft.com/office/drawing/2014/main" id="{356FC271-AD2B-0FB0-B80F-008832F65DEA}"/>
              </a:ext>
            </a:extLst>
          </p:cNvPr>
          <p:cNvPicPr>
            <a:picLocks noChangeAspect="1" noChangeArrowheads="1"/>
          </p:cNvPicPr>
          <p:nvPr/>
        </p:nvPicPr>
        <p:blipFill>
          <a:blip r:embed="rId10">
            <a:clrChange>
              <a:clrFrom>
                <a:srgbClr val="F1F1F3"/>
              </a:clrFrom>
              <a:clrTo>
                <a:srgbClr val="F1F1F3">
                  <a:alpha val="0"/>
                </a:srgbClr>
              </a:clrTo>
            </a:clrChange>
            <a:extLst>
              <a:ext uri="{28A0092B-C50C-407E-A947-70E740481C1C}">
                <a14:useLocalDpi xmlns:a14="http://schemas.microsoft.com/office/drawing/2010/main" val="0"/>
              </a:ext>
            </a:extLst>
          </a:blip>
          <a:srcRect/>
          <a:stretch>
            <a:fillRect/>
          </a:stretch>
        </p:blipFill>
        <p:spPr bwMode="auto">
          <a:xfrm>
            <a:off x="5237480" y="2657783"/>
            <a:ext cx="1049491" cy="10494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Kaam24.com – Best Job Offers for Blue / Gray Collared Employees and Find  Jobs for Mechanic, #Automobile #Mechanic, Light &amp; Heavy V… | Mechanic jobs,  Find a job, Job">
            <a:extLst>
              <a:ext uri="{FF2B5EF4-FFF2-40B4-BE49-F238E27FC236}">
                <a16:creationId xmlns:a16="http://schemas.microsoft.com/office/drawing/2014/main" id="{A6B88943-5060-82C7-4B39-71F6594C6B7D}"/>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5426" y="4956371"/>
            <a:ext cx="678779" cy="63489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upervisor icon male construction worker person Vector Image">
            <a:extLst>
              <a:ext uri="{FF2B5EF4-FFF2-40B4-BE49-F238E27FC236}">
                <a16:creationId xmlns:a16="http://schemas.microsoft.com/office/drawing/2014/main" id="{646A8D72-C908-0DCD-3226-8BD45038CCFF}"/>
              </a:ext>
            </a:extLst>
          </p:cNvPr>
          <p:cNvPicPr>
            <a:picLocks noChangeAspect="1" noChangeArrowheads="1"/>
          </p:cNvPicPr>
          <p:nvPr/>
        </p:nvPicPr>
        <p:blipFill rotWithShape="1">
          <a:blip r:embed="rId12" cstate="hqprint">
            <a:clrChange>
              <a:clrFrom>
                <a:srgbClr val="FFFFFF"/>
              </a:clrFrom>
              <a:clrTo>
                <a:srgbClr val="FFFFFF">
                  <a:alpha val="0"/>
                </a:srgbClr>
              </a:clrTo>
            </a:clrChange>
            <a:extLst>
              <a:ext uri="{28A0092B-C50C-407E-A947-70E740481C1C}">
                <a14:useLocalDpi xmlns:a14="http://schemas.microsoft.com/office/drawing/2010/main" val="0"/>
              </a:ext>
            </a:extLst>
          </a:blip>
          <a:srcRect b="7957"/>
          <a:stretch/>
        </p:blipFill>
        <p:spPr bwMode="auto">
          <a:xfrm>
            <a:off x="2463432" y="4857319"/>
            <a:ext cx="840202" cy="83521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380,993 Relationship icon Images, Stock Photos &amp; Vectors | Shutterstock">
            <a:extLst>
              <a:ext uri="{FF2B5EF4-FFF2-40B4-BE49-F238E27FC236}">
                <a16:creationId xmlns:a16="http://schemas.microsoft.com/office/drawing/2014/main" id="{F2E38F54-F57A-A2AF-7EF7-488EA13B4690}"/>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b="5253"/>
          <a:stretch/>
        </p:blipFill>
        <p:spPr bwMode="auto">
          <a:xfrm>
            <a:off x="1692772" y="2695985"/>
            <a:ext cx="1026042" cy="104692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Menon Bearings (NSI:MENONBE) Dividend History | Stockopedia">
            <a:extLst>
              <a:ext uri="{FF2B5EF4-FFF2-40B4-BE49-F238E27FC236}">
                <a16:creationId xmlns:a16="http://schemas.microsoft.com/office/drawing/2014/main" id="{72D59BE9-ACD3-168D-B887-3987AC4B58E0}"/>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11061"/>
          <a:stretch/>
        </p:blipFill>
        <p:spPr bwMode="auto">
          <a:xfrm>
            <a:off x="3501862" y="3337241"/>
            <a:ext cx="865291" cy="7695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823274F-AB0B-BA80-4E8E-8FEABC3A412C}"/>
              </a:ext>
            </a:extLst>
          </p:cNvPr>
          <p:cNvSpPr>
            <a:spLocks noGrp="1"/>
          </p:cNvSpPr>
          <p:nvPr>
            <p:ph type="sldNum" sz="quarter" idx="12"/>
          </p:nvPr>
        </p:nvSpPr>
        <p:spPr/>
        <p:txBody>
          <a:bodyPr/>
          <a:lstStyle/>
          <a:p>
            <a:fld id="{B2E900CB-CECB-4A6E-B4E0-9522E21C9B47}" type="slidenum">
              <a:rPr lang="en-IN" smtClean="0"/>
              <a:t>26</a:t>
            </a:fld>
            <a:endParaRPr lang="en-IN" dirty="0"/>
          </a:p>
        </p:txBody>
      </p:sp>
    </p:spTree>
    <p:extLst>
      <p:ext uri="{BB962C8B-B14F-4D97-AF65-F5344CB8AC3E}">
        <p14:creationId xmlns:p14="http://schemas.microsoft.com/office/powerpoint/2010/main" val="3428678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77B292A-ABAB-AF56-0836-6851409EF6BB}"/>
              </a:ext>
            </a:extLst>
          </p:cNvPr>
          <p:cNvGraphicFramePr>
            <a:graphicFrameLocks noChangeAspect="1"/>
          </p:cNvGraphicFramePr>
          <p:nvPr>
            <p:custDataLst>
              <p:tags r:id="rId2"/>
            </p:custDataLst>
            <p:extLst>
              <p:ext uri="{D42A27DB-BD31-4B8C-83A1-F6EECF244321}">
                <p14:modId xmlns:p14="http://schemas.microsoft.com/office/powerpoint/2010/main" val="1718449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7" name="think-cell Slide" r:id="rId5" imgW="425" imgH="424" progId="TCLayout.ActiveDocument.1">
                  <p:embed/>
                </p:oleObj>
              </mc:Choice>
              <mc:Fallback>
                <p:oleObj name="think-cell Slide" r:id="rId5" imgW="425" imgH="424" progId="TCLayout.ActiveDocument.1">
                  <p:embed/>
                  <p:pic>
                    <p:nvPicPr>
                      <p:cNvPr id="4" name="Object 3" hidden="1">
                        <a:extLst>
                          <a:ext uri="{FF2B5EF4-FFF2-40B4-BE49-F238E27FC236}">
                            <a16:creationId xmlns:a16="http://schemas.microsoft.com/office/drawing/2014/main" id="{E77B292A-ABAB-AF56-0836-6851409EF6B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C0544EA-3196-86F4-1623-D7A9A99BF8E6}"/>
              </a:ext>
            </a:extLst>
          </p:cNvPr>
          <p:cNvSpPr>
            <a:spLocks noGrp="1"/>
          </p:cNvSpPr>
          <p:nvPr>
            <p:ph type="title"/>
          </p:nvPr>
        </p:nvSpPr>
        <p:spPr>
          <a:xfrm>
            <a:off x="173181" y="134522"/>
            <a:ext cx="9556955" cy="493554"/>
          </a:xfrm>
        </p:spPr>
        <p:txBody>
          <a:bodyPr vert="horz"/>
          <a:lstStyle/>
          <a:p>
            <a:r>
              <a:rPr lang="en-IN" dirty="0"/>
              <a:t>Diversified Marquee Clientele across Industries</a:t>
            </a:r>
          </a:p>
        </p:txBody>
      </p:sp>
      <p:sp>
        <p:nvSpPr>
          <p:cNvPr id="8" name="TextBox 7">
            <a:extLst>
              <a:ext uri="{FF2B5EF4-FFF2-40B4-BE49-F238E27FC236}">
                <a16:creationId xmlns:a16="http://schemas.microsoft.com/office/drawing/2014/main" id="{B93E059D-E574-08B2-867B-702A9B55E14B}"/>
              </a:ext>
            </a:extLst>
          </p:cNvPr>
          <p:cNvSpPr txBox="1"/>
          <p:nvPr/>
        </p:nvSpPr>
        <p:spPr>
          <a:xfrm>
            <a:off x="1179870" y="885871"/>
            <a:ext cx="9556955" cy="400110"/>
          </a:xfrm>
          <a:prstGeom prst="rect">
            <a:avLst/>
          </a:prstGeom>
          <a:noFill/>
        </p:spPr>
        <p:txBody>
          <a:bodyPr wrap="square" rtlCol="0">
            <a:spAutoFit/>
          </a:bodyPr>
          <a:lstStyle/>
          <a:p>
            <a:pPr algn="ctr"/>
            <a:r>
              <a:rPr lang="en-IN" sz="1600" dirty="0">
                <a:latin typeface="Cambria" panose="02040503050406030204" pitchFamily="18" charset="0"/>
                <a:ea typeface="Cambria" panose="02040503050406030204" pitchFamily="18" charset="0"/>
                <a:cs typeface="Arial" panose="020B0604020202020204" pitchFamily="34" charset="0"/>
              </a:rPr>
              <a:t>Industry diversified revenue thereby </a:t>
            </a:r>
            <a:r>
              <a:rPr lang="en-IN" sz="2000" b="1" dirty="0">
                <a:solidFill>
                  <a:srgbClr val="F05922"/>
                </a:solidFill>
                <a:latin typeface="Cambria" panose="02040503050406030204" pitchFamily="18" charset="0"/>
                <a:ea typeface="Cambria" panose="02040503050406030204" pitchFamily="18" charset="0"/>
                <a:cs typeface="Arial" panose="020B0604020202020204" pitchFamily="34" charset="0"/>
              </a:rPr>
              <a:t>reducing dependency </a:t>
            </a:r>
            <a:r>
              <a:rPr lang="en-IN" sz="1600" dirty="0">
                <a:latin typeface="Cambria" panose="02040503050406030204" pitchFamily="18" charset="0"/>
                <a:ea typeface="Cambria" panose="02040503050406030204" pitchFamily="18" charset="0"/>
                <a:cs typeface="Arial" panose="020B0604020202020204" pitchFamily="34" charset="0"/>
              </a:rPr>
              <a:t>on any Industry</a:t>
            </a:r>
            <a:endParaRPr lang="en-IN" sz="1100" dirty="0">
              <a:latin typeface="Congenial Light" panose="02000503040000020004" pitchFamily="2" charset="0"/>
            </a:endParaRPr>
          </a:p>
        </p:txBody>
      </p:sp>
      <p:sp>
        <p:nvSpPr>
          <p:cNvPr id="7" name="TextBox 6">
            <a:extLst>
              <a:ext uri="{FF2B5EF4-FFF2-40B4-BE49-F238E27FC236}">
                <a16:creationId xmlns:a16="http://schemas.microsoft.com/office/drawing/2014/main" id="{0EF7D286-CD65-51A3-B6FC-E7CF5BF1AE19}"/>
              </a:ext>
            </a:extLst>
          </p:cNvPr>
          <p:cNvSpPr txBox="1"/>
          <p:nvPr/>
        </p:nvSpPr>
        <p:spPr>
          <a:xfrm>
            <a:off x="1317522" y="5777417"/>
            <a:ext cx="9556955" cy="400110"/>
          </a:xfrm>
          <a:prstGeom prst="rect">
            <a:avLst/>
          </a:prstGeom>
          <a:noFill/>
        </p:spPr>
        <p:txBody>
          <a:bodyPr wrap="square" rtlCol="0">
            <a:spAutoFit/>
          </a:bodyPr>
          <a:lstStyle/>
          <a:p>
            <a:pPr algn="ctr"/>
            <a:r>
              <a:rPr lang="en-IN" sz="1600" dirty="0">
                <a:latin typeface="Cambria" panose="02040503050406030204" pitchFamily="18" charset="0"/>
                <a:ea typeface="Cambria" panose="02040503050406030204" pitchFamily="18" charset="0"/>
                <a:cs typeface="Arial" panose="020B0604020202020204" pitchFamily="34" charset="0"/>
              </a:rPr>
              <a:t>No single customer contributes more than </a:t>
            </a:r>
            <a:r>
              <a:rPr lang="en-IN" sz="2000" b="1" dirty="0">
                <a:solidFill>
                  <a:srgbClr val="F05922"/>
                </a:solidFill>
                <a:latin typeface="Cambria" panose="02040503050406030204" pitchFamily="18" charset="0"/>
                <a:ea typeface="Cambria" panose="02040503050406030204" pitchFamily="18" charset="0"/>
                <a:cs typeface="Arial" panose="020B0604020202020204" pitchFamily="34" charset="0"/>
              </a:rPr>
              <a:t>10-12%</a:t>
            </a:r>
            <a:r>
              <a:rPr lang="en-IN" sz="1600" dirty="0">
                <a:latin typeface="Cambria" panose="02040503050406030204" pitchFamily="18" charset="0"/>
                <a:ea typeface="Cambria" panose="02040503050406030204" pitchFamily="18" charset="0"/>
                <a:cs typeface="Arial" panose="020B0604020202020204" pitchFamily="34" charset="0"/>
              </a:rPr>
              <a:t> of business</a:t>
            </a:r>
          </a:p>
        </p:txBody>
      </p:sp>
      <p:sp>
        <p:nvSpPr>
          <p:cNvPr id="15" name="Rectangle 14">
            <a:extLst>
              <a:ext uri="{FF2B5EF4-FFF2-40B4-BE49-F238E27FC236}">
                <a16:creationId xmlns:a16="http://schemas.microsoft.com/office/drawing/2014/main" id="{F2DE14F7-E70F-E9F0-D137-D38ACE0D365E}"/>
              </a:ext>
            </a:extLst>
          </p:cNvPr>
          <p:cNvSpPr/>
          <p:nvPr/>
        </p:nvSpPr>
        <p:spPr>
          <a:xfrm>
            <a:off x="2237952" y="1340889"/>
            <a:ext cx="9452603" cy="10778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endParaRPr>
          </a:p>
        </p:txBody>
      </p:sp>
      <p:sp>
        <p:nvSpPr>
          <p:cNvPr id="16" name="Rectangle 15">
            <a:extLst>
              <a:ext uri="{FF2B5EF4-FFF2-40B4-BE49-F238E27FC236}">
                <a16:creationId xmlns:a16="http://schemas.microsoft.com/office/drawing/2014/main" id="{7DEFF423-DA4E-22BC-CC42-4892AAEDEA11}"/>
              </a:ext>
            </a:extLst>
          </p:cNvPr>
          <p:cNvSpPr/>
          <p:nvPr/>
        </p:nvSpPr>
        <p:spPr>
          <a:xfrm>
            <a:off x="173181" y="1340889"/>
            <a:ext cx="2064771" cy="1077847"/>
          </a:xfrm>
          <a:prstGeom prst="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Engine &amp; Commercial</a:t>
            </a:r>
          </a:p>
          <a:p>
            <a:pPr algn="ctr"/>
            <a:r>
              <a:rPr lang="fr-FR" sz="1400" b="1" dirty="0" err="1">
                <a:solidFill>
                  <a:schemeClr val="tx1"/>
                </a:solidFill>
              </a:rPr>
              <a:t>Vehicle</a:t>
            </a:r>
            <a:r>
              <a:rPr lang="fr-FR" sz="1400" b="1" dirty="0">
                <a:solidFill>
                  <a:schemeClr val="tx1"/>
                </a:solidFill>
              </a:rPr>
              <a:t> (</a:t>
            </a:r>
            <a:r>
              <a:rPr lang="fr-FR" sz="1400" b="1" dirty="0" err="1">
                <a:solidFill>
                  <a:schemeClr val="tx1"/>
                </a:solidFill>
              </a:rPr>
              <a:t>HCVs</a:t>
            </a:r>
            <a:r>
              <a:rPr lang="fr-FR" sz="1400" b="1" dirty="0">
                <a:solidFill>
                  <a:schemeClr val="tx1"/>
                </a:solidFill>
              </a:rPr>
              <a:t> &amp; </a:t>
            </a:r>
            <a:r>
              <a:rPr lang="fr-FR" sz="1400" b="1" dirty="0" err="1">
                <a:solidFill>
                  <a:schemeClr val="tx1"/>
                </a:solidFill>
              </a:rPr>
              <a:t>LCVs</a:t>
            </a:r>
            <a:r>
              <a:rPr lang="fr-FR" sz="1400" b="1" dirty="0">
                <a:solidFill>
                  <a:schemeClr val="tx1"/>
                </a:solidFill>
              </a:rPr>
              <a:t>)</a:t>
            </a:r>
            <a:endParaRPr lang="en-IN" sz="1400" b="1" dirty="0">
              <a:solidFill>
                <a:schemeClr val="tx1"/>
              </a:solidFill>
            </a:endParaRPr>
          </a:p>
        </p:txBody>
      </p:sp>
      <p:pic>
        <p:nvPicPr>
          <p:cNvPr id="2050" name="Picture 2" descr="Download Tata Logo Png - Logo Of Tata Group Clipart (#5660559) - PinClipart">
            <a:extLst>
              <a:ext uri="{FF2B5EF4-FFF2-40B4-BE49-F238E27FC236}">
                <a16:creationId xmlns:a16="http://schemas.microsoft.com/office/drawing/2014/main" id="{2809A2A2-4B63-7D00-B5F2-8D40AF41759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609543" y="1514254"/>
            <a:ext cx="871077" cy="7311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mmins Logo, symbol, meaning, history, PNG">
            <a:extLst>
              <a:ext uri="{FF2B5EF4-FFF2-40B4-BE49-F238E27FC236}">
                <a16:creationId xmlns:a16="http://schemas.microsoft.com/office/drawing/2014/main" id="{8999B9E7-FBB3-C747-7A0F-356BF6FE480A}"/>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607223" y="1474926"/>
            <a:ext cx="1408047" cy="7920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rakes India Private Limited-Tamil Nadu - Company CSR Profile">
            <a:extLst>
              <a:ext uri="{FF2B5EF4-FFF2-40B4-BE49-F238E27FC236}">
                <a16:creationId xmlns:a16="http://schemas.microsoft.com/office/drawing/2014/main" id="{1B0C684D-F03D-21B5-C278-56F5FFE3C2A0}"/>
              </a:ext>
            </a:extLst>
          </p:cNvPr>
          <p:cNvPicPr>
            <a:picLocks noChangeAspect="1" noChangeArrowheads="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1873" y="1284476"/>
            <a:ext cx="1408047" cy="11342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AC5F6795-75F2-AB5C-B4AA-145D1BBE4378}"/>
              </a:ext>
            </a:extLst>
          </p:cNvPr>
          <p:cNvPicPr>
            <a:picLocks noChangeAspect="1" noChangeArrowheads="1"/>
          </p:cNvPicPr>
          <p:nvPr/>
        </p:nvPicPr>
        <p:blipFill>
          <a:blip r:embed="rId10" cstate="hqprint">
            <a:clrChange>
              <a:clrFrom>
                <a:srgbClr val="E9EBEA"/>
              </a:clrFrom>
              <a:clrTo>
                <a:srgbClr val="E9EBEA">
                  <a:alpha val="0"/>
                </a:srgbClr>
              </a:clrTo>
            </a:clrChange>
            <a:extLst>
              <a:ext uri="{28A0092B-C50C-407E-A947-70E740481C1C}">
                <a14:useLocalDpi xmlns:a14="http://schemas.microsoft.com/office/drawing/2010/main" val="0"/>
              </a:ext>
            </a:extLst>
          </a:blip>
          <a:srcRect/>
          <a:stretch>
            <a:fillRect/>
          </a:stretch>
        </p:blipFill>
        <p:spPr bwMode="auto">
          <a:xfrm>
            <a:off x="6676523" y="1460292"/>
            <a:ext cx="1413141" cy="7850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ownload Force Motors Logo in SVG Vector or PNG File Format ...">
            <a:extLst>
              <a:ext uri="{FF2B5EF4-FFF2-40B4-BE49-F238E27FC236}">
                <a16:creationId xmlns:a16="http://schemas.microsoft.com/office/drawing/2014/main" id="{D8754204-D530-3154-F1B9-69BD651DB4BF}"/>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216267" y="1258530"/>
            <a:ext cx="1740309" cy="116020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EC40CE1-ED25-E2D0-0D46-F6C5CD18019A}"/>
              </a:ext>
            </a:extLst>
          </p:cNvPr>
          <p:cNvSpPr/>
          <p:nvPr/>
        </p:nvSpPr>
        <p:spPr>
          <a:xfrm>
            <a:off x="2237952" y="2461766"/>
            <a:ext cx="9452603" cy="10778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endParaRPr>
          </a:p>
        </p:txBody>
      </p:sp>
      <p:sp>
        <p:nvSpPr>
          <p:cNvPr id="20" name="Rectangle 19">
            <a:extLst>
              <a:ext uri="{FF2B5EF4-FFF2-40B4-BE49-F238E27FC236}">
                <a16:creationId xmlns:a16="http://schemas.microsoft.com/office/drawing/2014/main" id="{18BA0E68-E85B-1F98-0E5C-9009E495313B}"/>
              </a:ext>
            </a:extLst>
          </p:cNvPr>
          <p:cNvSpPr/>
          <p:nvPr/>
        </p:nvSpPr>
        <p:spPr>
          <a:xfrm>
            <a:off x="173181" y="2461766"/>
            <a:ext cx="2064771" cy="1077847"/>
          </a:xfrm>
          <a:prstGeom prst="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chemeClr val="tx1"/>
                </a:solidFill>
              </a:rPr>
              <a:t>Tractors</a:t>
            </a:r>
            <a:endParaRPr lang="en-IN" sz="1400" b="1" dirty="0">
              <a:solidFill>
                <a:schemeClr val="tx1"/>
              </a:solidFill>
            </a:endParaRPr>
          </a:p>
        </p:txBody>
      </p:sp>
      <p:sp>
        <p:nvSpPr>
          <p:cNvPr id="32" name="Rectangle 31">
            <a:extLst>
              <a:ext uri="{FF2B5EF4-FFF2-40B4-BE49-F238E27FC236}">
                <a16:creationId xmlns:a16="http://schemas.microsoft.com/office/drawing/2014/main" id="{69B71C98-7B9B-6052-6D07-7EA7A65A92DD}"/>
              </a:ext>
            </a:extLst>
          </p:cNvPr>
          <p:cNvSpPr/>
          <p:nvPr/>
        </p:nvSpPr>
        <p:spPr>
          <a:xfrm>
            <a:off x="2237952" y="3572051"/>
            <a:ext cx="9452603" cy="10778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endParaRPr>
          </a:p>
        </p:txBody>
      </p:sp>
      <p:sp>
        <p:nvSpPr>
          <p:cNvPr id="39" name="Rectangle 38">
            <a:extLst>
              <a:ext uri="{FF2B5EF4-FFF2-40B4-BE49-F238E27FC236}">
                <a16:creationId xmlns:a16="http://schemas.microsoft.com/office/drawing/2014/main" id="{DC705487-75A3-6E43-723C-98ED0840E3DA}"/>
              </a:ext>
            </a:extLst>
          </p:cNvPr>
          <p:cNvSpPr/>
          <p:nvPr/>
        </p:nvSpPr>
        <p:spPr>
          <a:xfrm>
            <a:off x="173181" y="3572051"/>
            <a:ext cx="2064771" cy="1077847"/>
          </a:xfrm>
          <a:prstGeom prst="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chemeClr val="tx1"/>
                </a:solidFill>
              </a:rPr>
              <a:t>Electrical</a:t>
            </a:r>
            <a:r>
              <a:rPr lang="fr-FR" sz="1400" b="1" dirty="0">
                <a:solidFill>
                  <a:schemeClr val="tx1"/>
                </a:solidFill>
              </a:rPr>
              <a:t> &amp; </a:t>
            </a:r>
            <a:r>
              <a:rPr lang="fr-FR" sz="1400" b="1" dirty="0" err="1">
                <a:solidFill>
                  <a:schemeClr val="tx1"/>
                </a:solidFill>
              </a:rPr>
              <a:t>Industrial</a:t>
            </a:r>
            <a:r>
              <a:rPr lang="fr-FR" sz="1400" b="1" dirty="0">
                <a:solidFill>
                  <a:schemeClr val="tx1"/>
                </a:solidFill>
              </a:rPr>
              <a:t> Applications</a:t>
            </a:r>
            <a:endParaRPr lang="en-IN" sz="1400" b="1" dirty="0">
              <a:solidFill>
                <a:schemeClr val="tx1"/>
              </a:solidFill>
            </a:endParaRPr>
          </a:p>
        </p:txBody>
      </p:sp>
      <p:sp>
        <p:nvSpPr>
          <p:cNvPr id="51" name="Rectangle 50">
            <a:extLst>
              <a:ext uri="{FF2B5EF4-FFF2-40B4-BE49-F238E27FC236}">
                <a16:creationId xmlns:a16="http://schemas.microsoft.com/office/drawing/2014/main" id="{28CEF7C3-F8D5-9EC7-D0BB-7D0A99238FA7}"/>
              </a:ext>
            </a:extLst>
          </p:cNvPr>
          <p:cNvSpPr/>
          <p:nvPr/>
        </p:nvSpPr>
        <p:spPr>
          <a:xfrm>
            <a:off x="2237952" y="4675844"/>
            <a:ext cx="9452603" cy="10778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endParaRPr>
          </a:p>
        </p:txBody>
      </p:sp>
      <p:sp>
        <p:nvSpPr>
          <p:cNvPr id="53" name="Rectangle 52">
            <a:extLst>
              <a:ext uri="{FF2B5EF4-FFF2-40B4-BE49-F238E27FC236}">
                <a16:creationId xmlns:a16="http://schemas.microsoft.com/office/drawing/2014/main" id="{6578716E-C7EB-DA0B-38E9-1A46E8701726}"/>
              </a:ext>
            </a:extLst>
          </p:cNvPr>
          <p:cNvSpPr/>
          <p:nvPr/>
        </p:nvSpPr>
        <p:spPr>
          <a:xfrm>
            <a:off x="173181" y="4675844"/>
            <a:ext cx="2064771" cy="1077847"/>
          </a:xfrm>
          <a:prstGeom prst="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Exports</a:t>
            </a:r>
            <a:endParaRPr lang="en-IN" sz="1400" b="1" dirty="0">
              <a:solidFill>
                <a:schemeClr val="tx1"/>
              </a:solidFill>
            </a:endParaRPr>
          </a:p>
        </p:txBody>
      </p:sp>
      <p:pic>
        <p:nvPicPr>
          <p:cNvPr id="2060" name="Picture 12" descr="John Deere History | Trademarks | John Deere US">
            <a:extLst>
              <a:ext uri="{FF2B5EF4-FFF2-40B4-BE49-F238E27FC236}">
                <a16:creationId xmlns:a16="http://schemas.microsoft.com/office/drawing/2014/main" id="{48848051-F3DD-D671-E611-907A97281D42}"/>
              </a:ext>
            </a:extLst>
          </p:cNvPr>
          <p:cNvPicPr>
            <a:picLocks noChangeAspect="1" noChangeArrowheads="1"/>
          </p:cNvPicPr>
          <p:nvPr/>
        </p:nvPicPr>
        <p:blipFill>
          <a:blip r:embed="rId12" cstate="hqprint">
            <a:clrChange>
              <a:clrFrom>
                <a:srgbClr val="E4E5E7"/>
              </a:clrFrom>
              <a:clrTo>
                <a:srgbClr val="E4E5E7">
                  <a:alpha val="0"/>
                </a:srgbClr>
              </a:clrTo>
            </a:clrChange>
            <a:extLst>
              <a:ext uri="{28A0092B-C50C-407E-A947-70E740481C1C}">
                <a14:useLocalDpi xmlns:a14="http://schemas.microsoft.com/office/drawing/2010/main" val="0"/>
              </a:ext>
            </a:extLst>
          </a:blip>
          <a:srcRect/>
          <a:stretch>
            <a:fillRect/>
          </a:stretch>
        </p:blipFill>
        <p:spPr bwMode="auto">
          <a:xfrm>
            <a:off x="2314146" y="2344224"/>
            <a:ext cx="1411247" cy="141124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ahindra Logo, HD Png, Meaning, Information">
            <a:extLst>
              <a:ext uri="{FF2B5EF4-FFF2-40B4-BE49-F238E27FC236}">
                <a16:creationId xmlns:a16="http://schemas.microsoft.com/office/drawing/2014/main" id="{9C2924D3-81D8-421B-D7F0-5DBDB4075E87}"/>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739367" y="2557681"/>
            <a:ext cx="1701008" cy="95681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onalika International Logo PNG Vector (CDR) Free Download">
            <a:extLst>
              <a:ext uri="{FF2B5EF4-FFF2-40B4-BE49-F238E27FC236}">
                <a16:creationId xmlns:a16="http://schemas.microsoft.com/office/drawing/2014/main" id="{DC6184D1-F5A3-895E-2435-BC7BF78C273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05456" y="2613122"/>
            <a:ext cx="1061359" cy="75356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MTL | Download Centre | Tractors and Farm Equipments">
            <a:extLst>
              <a:ext uri="{FF2B5EF4-FFF2-40B4-BE49-F238E27FC236}">
                <a16:creationId xmlns:a16="http://schemas.microsoft.com/office/drawing/2014/main" id="{FFE5F1AE-76B3-4EFC-F022-A5313CEC7F7E}"/>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2968" y="2473639"/>
            <a:ext cx="1124902" cy="112490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VST Tillers Tractors – Leading company in small farms ...">
            <a:extLst>
              <a:ext uri="{FF2B5EF4-FFF2-40B4-BE49-F238E27FC236}">
                <a16:creationId xmlns:a16="http://schemas.microsoft.com/office/drawing/2014/main" id="{7A4ACC42-019A-066B-4460-B867B6890687}"/>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6726" y="2595008"/>
            <a:ext cx="1086334" cy="869067"/>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Escorts Logo PNG Vector (EPS) Free Download">
            <a:extLst>
              <a:ext uri="{FF2B5EF4-FFF2-40B4-BE49-F238E27FC236}">
                <a16:creationId xmlns:a16="http://schemas.microsoft.com/office/drawing/2014/main" id="{725EF293-1CFD-BED4-D887-4112535A6D0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19156" y="2670453"/>
            <a:ext cx="855780" cy="75879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ACE Tractors Tractor Price 2021 | ACE Tractors Tractor all models &amp; full  Specifications | ACE Tractors Tractors">
            <a:extLst>
              <a:ext uri="{FF2B5EF4-FFF2-40B4-BE49-F238E27FC236}">
                <a16:creationId xmlns:a16="http://schemas.microsoft.com/office/drawing/2014/main" id="{E32FCDFC-9457-3C24-386B-77531AD124FD}"/>
              </a:ext>
            </a:extLst>
          </p:cNvPr>
          <p:cNvPicPr>
            <a:picLocks noChangeAspect="1" noChangeArrowheads="1"/>
          </p:cNvPicPr>
          <p:nvPr/>
        </p:nvPicPr>
        <p:blipFill rotWithShape="1">
          <a:blip r:embed="rId18" cstate="hqprint">
            <a:clrChange>
              <a:clrFrom>
                <a:srgbClr val="FFFFFF"/>
              </a:clrFrom>
              <a:clrTo>
                <a:srgbClr val="FFFFFF">
                  <a:alpha val="0"/>
                </a:srgbClr>
              </a:clrTo>
            </a:clrChange>
            <a:extLst>
              <a:ext uri="{28A0092B-C50C-407E-A947-70E740481C1C}">
                <a14:useLocalDpi xmlns:a14="http://schemas.microsoft.com/office/drawing/2010/main" val="0"/>
              </a:ext>
            </a:extLst>
          </a:blip>
          <a:srcRect b="12917"/>
          <a:stretch/>
        </p:blipFill>
        <p:spPr bwMode="auto">
          <a:xfrm>
            <a:off x="5182650" y="2401546"/>
            <a:ext cx="1684307" cy="1466739"/>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Eicher Logo, HD Png, Information">
            <a:extLst>
              <a:ext uri="{FF2B5EF4-FFF2-40B4-BE49-F238E27FC236}">
                <a16:creationId xmlns:a16="http://schemas.microsoft.com/office/drawing/2014/main" id="{0331626F-5A83-BC59-ECB9-0613A76C03AB}"/>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9925866" y="1265351"/>
            <a:ext cx="1933997" cy="1087873"/>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4">
            <a:extLst>
              <a:ext uri="{FF2B5EF4-FFF2-40B4-BE49-F238E27FC236}">
                <a16:creationId xmlns:a16="http://schemas.microsoft.com/office/drawing/2014/main" id="{994EC534-1895-8A2D-0201-2F861DFF6A4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58699" r="88388" b="21413"/>
          <a:stretch/>
        </p:blipFill>
        <p:spPr bwMode="auto">
          <a:xfrm>
            <a:off x="10805229" y="3695419"/>
            <a:ext cx="1008874" cy="80624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14">
            <a:extLst>
              <a:ext uri="{FF2B5EF4-FFF2-40B4-BE49-F238E27FC236}">
                <a16:creationId xmlns:a16="http://schemas.microsoft.com/office/drawing/2014/main" id="{23F2D753-A3CB-456A-3B00-A89E98422802}"/>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38136" t="38326" r="50252" b="38633"/>
          <a:stretch/>
        </p:blipFill>
        <p:spPr bwMode="auto">
          <a:xfrm>
            <a:off x="9367465" y="3597317"/>
            <a:ext cx="1008874" cy="93406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ome - Kirloskar">
            <a:extLst>
              <a:ext uri="{FF2B5EF4-FFF2-40B4-BE49-F238E27FC236}">
                <a16:creationId xmlns:a16="http://schemas.microsoft.com/office/drawing/2014/main" id="{464D9614-0CAA-82B3-6BA5-EDDC20DEE40E}"/>
              </a:ext>
            </a:extLst>
          </p:cNvPr>
          <p:cNvPicPr>
            <a:picLocks noChangeAspect="1" noChangeArrowheads="1"/>
          </p:cNvPicPr>
          <p:nvPr/>
        </p:nvPicPr>
        <p:blipFill>
          <a:blip r:embed="rId21" cstate="hq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924892" y="3809589"/>
            <a:ext cx="1013685" cy="721793"/>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GEA | IndustriALL">
            <a:extLst>
              <a:ext uri="{FF2B5EF4-FFF2-40B4-BE49-F238E27FC236}">
                <a16:creationId xmlns:a16="http://schemas.microsoft.com/office/drawing/2014/main" id="{780F4E72-B6D7-9B2F-CB06-A123502459AB}"/>
              </a:ext>
            </a:extLst>
          </p:cNvPr>
          <p:cNvPicPr>
            <a:picLocks noChangeAspect="1" noChangeArrowheads="1"/>
          </p:cNvPicPr>
          <p:nvPr/>
        </p:nvPicPr>
        <p:blipFill>
          <a:blip r:embed="rId2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52" y="3964682"/>
            <a:ext cx="1064334" cy="356441"/>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a:extLst>
              <a:ext uri="{FF2B5EF4-FFF2-40B4-BE49-F238E27FC236}">
                <a16:creationId xmlns:a16="http://schemas.microsoft.com/office/drawing/2014/main" id="{650C73B7-DF07-3D34-4051-302EC70A9D24}"/>
              </a:ext>
            </a:extLst>
          </p:cNvPr>
          <p:cNvPicPr>
            <a:picLocks noChangeAspect="1" noChangeArrowheads="1"/>
          </p:cNvPicPr>
          <p:nvPr/>
        </p:nvPicPr>
        <p:blipFill>
          <a:blip r:embed="rId23" cstate="hqprint">
            <a:extLst>
              <a:ext uri="{28A0092B-C50C-407E-A947-70E740481C1C}">
                <a14:useLocalDpi xmlns:a14="http://schemas.microsoft.com/office/drawing/2010/main" val="0"/>
              </a:ext>
            </a:extLst>
          </a:blip>
          <a:srcRect/>
          <a:stretch>
            <a:fillRect/>
          </a:stretch>
        </p:blipFill>
        <p:spPr bwMode="auto">
          <a:xfrm>
            <a:off x="4141498" y="5008793"/>
            <a:ext cx="1320984" cy="310122"/>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Knorr Bremse Logo PNG Transparent – Brands Logos">
            <a:extLst>
              <a:ext uri="{FF2B5EF4-FFF2-40B4-BE49-F238E27FC236}">
                <a16:creationId xmlns:a16="http://schemas.microsoft.com/office/drawing/2014/main" id="{7BC156D0-58DF-40AE-2274-B44382E2E2F7}"/>
              </a:ext>
            </a:extLst>
          </p:cNvPr>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2368380" y="3378455"/>
            <a:ext cx="1411247" cy="1411247"/>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Download Honeywell Logo in SVG Vector or PNG File Format ...">
            <a:extLst>
              <a:ext uri="{FF2B5EF4-FFF2-40B4-BE49-F238E27FC236}">
                <a16:creationId xmlns:a16="http://schemas.microsoft.com/office/drawing/2014/main" id="{31968D66-194A-752C-9D37-8B647BAF1C76}"/>
              </a:ext>
            </a:extLst>
          </p:cNvPr>
          <p:cNvPicPr>
            <a:picLocks noChangeAspect="1" noChangeArrowheads="1"/>
          </p:cNvPicPr>
          <p:nvPr/>
        </p:nvPicPr>
        <p:blipFill>
          <a:blip r:embed="rId25" cstate="hqprint">
            <a:extLst>
              <a:ext uri="{28A0092B-C50C-407E-A947-70E740481C1C}">
                <a14:useLocalDpi xmlns:a14="http://schemas.microsoft.com/office/drawing/2010/main" val="0"/>
              </a:ext>
            </a:extLst>
          </a:blip>
          <a:srcRect/>
          <a:stretch>
            <a:fillRect/>
          </a:stretch>
        </p:blipFill>
        <p:spPr bwMode="auto">
          <a:xfrm>
            <a:off x="2289272" y="4673624"/>
            <a:ext cx="1668361" cy="111224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4" descr="Cummins Logo, symbol, meaning, history, PNG">
            <a:extLst>
              <a:ext uri="{FF2B5EF4-FFF2-40B4-BE49-F238E27FC236}">
                <a16:creationId xmlns:a16="http://schemas.microsoft.com/office/drawing/2014/main" id="{ED51B0CD-B7D4-7710-6C8B-77E2AEB8D49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615995" y="4833731"/>
            <a:ext cx="1408047" cy="792026"/>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4">
            <a:extLst>
              <a:ext uri="{FF2B5EF4-FFF2-40B4-BE49-F238E27FC236}">
                <a16:creationId xmlns:a16="http://schemas.microsoft.com/office/drawing/2014/main" id="{2856F3BD-CFC5-F762-DB63-2858D99C5151}"/>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84376" t="18437" b="61674"/>
          <a:stretch/>
        </p:blipFill>
        <p:spPr bwMode="auto">
          <a:xfrm>
            <a:off x="7025863" y="4797927"/>
            <a:ext cx="1357517" cy="806246"/>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14">
            <a:extLst>
              <a:ext uri="{FF2B5EF4-FFF2-40B4-BE49-F238E27FC236}">
                <a16:creationId xmlns:a16="http://schemas.microsoft.com/office/drawing/2014/main" id="{8DF9ADDF-F511-B8B8-F0C4-1CADD06D070F}"/>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8673" t="41960" r="32655" b="41301"/>
          <a:stretch/>
        </p:blipFill>
        <p:spPr bwMode="auto">
          <a:xfrm>
            <a:off x="8577728" y="4841343"/>
            <a:ext cx="1622322" cy="678596"/>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14">
            <a:extLst>
              <a:ext uri="{FF2B5EF4-FFF2-40B4-BE49-F238E27FC236}">
                <a16:creationId xmlns:a16="http://schemas.microsoft.com/office/drawing/2014/main" id="{93D30B68-EF70-E173-B919-D4DB996B1B01}"/>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88388" b="80112"/>
          <a:stretch/>
        </p:blipFill>
        <p:spPr bwMode="auto">
          <a:xfrm>
            <a:off x="10529447" y="4880159"/>
            <a:ext cx="1161108" cy="9279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E15C4BD-ED6D-E6CE-BA0D-8FCC144BF937}"/>
              </a:ext>
            </a:extLst>
          </p:cNvPr>
          <p:cNvSpPr txBox="1"/>
          <p:nvPr/>
        </p:nvSpPr>
        <p:spPr>
          <a:xfrm>
            <a:off x="4968090" y="6298053"/>
            <a:ext cx="6907868" cy="246221"/>
          </a:xfrm>
          <a:prstGeom prst="rect">
            <a:avLst/>
          </a:prstGeom>
          <a:noFill/>
        </p:spPr>
        <p:txBody>
          <a:bodyPr wrap="square" rtlCol="0">
            <a:spAutoFit/>
          </a:bodyPr>
          <a:lstStyle/>
          <a:p>
            <a:r>
              <a:rPr lang="en-US" sz="1000" dirty="0"/>
              <a:t>The Brand Names mentioned are the property of their respective owners and are used here for identification purposes only</a:t>
            </a:r>
            <a:endParaRPr lang="en-IN" sz="1000" dirty="0"/>
          </a:p>
        </p:txBody>
      </p:sp>
      <p:sp>
        <p:nvSpPr>
          <p:cNvPr id="6" name="Slide Number Placeholder 5">
            <a:extLst>
              <a:ext uri="{FF2B5EF4-FFF2-40B4-BE49-F238E27FC236}">
                <a16:creationId xmlns:a16="http://schemas.microsoft.com/office/drawing/2014/main" id="{CBD07EEC-4D41-D3ED-B0B3-5321D1E2AC0B}"/>
              </a:ext>
            </a:extLst>
          </p:cNvPr>
          <p:cNvSpPr>
            <a:spLocks noGrp="1"/>
          </p:cNvSpPr>
          <p:nvPr>
            <p:ph type="sldNum" sz="quarter" idx="12"/>
          </p:nvPr>
        </p:nvSpPr>
        <p:spPr/>
        <p:txBody>
          <a:bodyPr/>
          <a:lstStyle/>
          <a:p>
            <a:fld id="{B2E900CB-CECB-4A6E-B4E0-9522E21C9B47}" type="slidenum">
              <a:rPr lang="en-IN" smtClean="0"/>
              <a:t>27</a:t>
            </a:fld>
            <a:endParaRPr lang="en-IN" dirty="0"/>
          </a:p>
        </p:txBody>
      </p:sp>
      <p:pic>
        <p:nvPicPr>
          <p:cNvPr id="5" name="Picture 32" descr="Emerson Climate Technologies - Airadigm Solutions">
            <a:extLst>
              <a:ext uri="{FF2B5EF4-FFF2-40B4-BE49-F238E27FC236}">
                <a16:creationId xmlns:a16="http://schemas.microsoft.com/office/drawing/2014/main" id="{04E092B1-606B-A3CF-8182-609CD1B4DEDB}"/>
              </a:ext>
            </a:extLst>
          </p:cNvPr>
          <p:cNvPicPr>
            <a:picLocks noChangeAspect="1" noChangeArrowheads="1"/>
          </p:cNvPicPr>
          <p:nvPr/>
        </p:nvPicPr>
        <p:blipFill>
          <a:blip r:embed="rId26" cstate="hqprint">
            <a:extLst>
              <a:ext uri="{28A0092B-C50C-407E-A947-70E740481C1C}">
                <a14:useLocalDpi xmlns:a14="http://schemas.microsoft.com/office/drawing/2010/main" val="0"/>
              </a:ext>
            </a:extLst>
          </a:blip>
          <a:srcRect/>
          <a:stretch>
            <a:fillRect/>
          </a:stretch>
        </p:blipFill>
        <p:spPr bwMode="auto">
          <a:xfrm>
            <a:off x="4208360" y="3581345"/>
            <a:ext cx="1794422" cy="920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6" descr="Knorr Bremse Logo PNG Transparent – Brands Logos">
            <a:extLst>
              <a:ext uri="{FF2B5EF4-FFF2-40B4-BE49-F238E27FC236}">
                <a16:creationId xmlns:a16="http://schemas.microsoft.com/office/drawing/2014/main" id="{1EEA9457-FC07-22F9-A304-D2301A202E69}"/>
              </a:ext>
            </a:extLst>
          </p:cNvPr>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2368225" y="3378351"/>
            <a:ext cx="1411247" cy="1411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660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9B90B9C-E475-EE8E-EA1E-28B4A5EF0259}"/>
              </a:ext>
            </a:extLst>
          </p:cNvPr>
          <p:cNvGraphicFramePr>
            <a:graphicFrameLocks noChangeAspect="1"/>
          </p:cNvGraphicFramePr>
          <p:nvPr>
            <p:custDataLst>
              <p:tags r:id="rId2"/>
            </p:custDataLst>
            <p:extLst>
              <p:ext uri="{D42A27DB-BD31-4B8C-83A1-F6EECF244321}">
                <p14:modId xmlns:p14="http://schemas.microsoft.com/office/powerpoint/2010/main" val="4018563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1"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A9B90B9C-E475-EE8E-EA1E-28B4A5EF02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2580B7E-ADCF-1F72-4D9E-FA639B677080}"/>
              </a:ext>
            </a:extLst>
          </p:cNvPr>
          <p:cNvSpPr>
            <a:spLocks noGrp="1"/>
          </p:cNvSpPr>
          <p:nvPr>
            <p:ph type="title"/>
          </p:nvPr>
        </p:nvSpPr>
        <p:spPr>
          <a:xfrm>
            <a:off x="173181" y="134522"/>
            <a:ext cx="8095748" cy="493554"/>
          </a:xfrm>
        </p:spPr>
        <p:txBody>
          <a:bodyPr vert="horz"/>
          <a:lstStyle/>
          <a:p>
            <a:r>
              <a:rPr lang="en-US" dirty="0"/>
              <a:t>Customer Recognitions, Awards &amp; Accolades </a:t>
            </a:r>
          </a:p>
        </p:txBody>
      </p:sp>
      <p:pic>
        <p:nvPicPr>
          <p:cNvPr id="17" name="Picture 16">
            <a:extLst>
              <a:ext uri="{FF2B5EF4-FFF2-40B4-BE49-F238E27FC236}">
                <a16:creationId xmlns:a16="http://schemas.microsoft.com/office/drawing/2014/main" id="{8FB5CBDB-BDCD-8CF8-2214-37A9205D2A7B}"/>
              </a:ext>
            </a:extLst>
          </p:cNvPr>
          <p:cNvPicPr>
            <a:picLocks noChangeAspect="1"/>
          </p:cNvPicPr>
          <p:nvPr/>
        </p:nvPicPr>
        <p:blipFill>
          <a:blip r:embed="rId6"/>
          <a:stretch>
            <a:fillRect/>
          </a:stretch>
        </p:blipFill>
        <p:spPr>
          <a:xfrm>
            <a:off x="300999" y="3429000"/>
            <a:ext cx="3649519" cy="2264843"/>
          </a:xfrm>
          <a:prstGeom prst="rect">
            <a:avLst/>
          </a:prstGeom>
        </p:spPr>
      </p:pic>
      <p:pic>
        <p:nvPicPr>
          <p:cNvPr id="19" name="Picture 18">
            <a:extLst>
              <a:ext uri="{FF2B5EF4-FFF2-40B4-BE49-F238E27FC236}">
                <a16:creationId xmlns:a16="http://schemas.microsoft.com/office/drawing/2014/main" id="{7AC43EC0-F067-BB70-74C8-8C8F56F992DD}"/>
              </a:ext>
            </a:extLst>
          </p:cNvPr>
          <p:cNvPicPr>
            <a:picLocks noChangeAspect="1"/>
          </p:cNvPicPr>
          <p:nvPr/>
        </p:nvPicPr>
        <p:blipFill>
          <a:blip r:embed="rId7"/>
          <a:stretch>
            <a:fillRect/>
          </a:stretch>
        </p:blipFill>
        <p:spPr>
          <a:xfrm>
            <a:off x="8185280" y="1140280"/>
            <a:ext cx="3494676" cy="1928593"/>
          </a:xfrm>
          <a:prstGeom prst="rect">
            <a:avLst/>
          </a:prstGeom>
        </p:spPr>
      </p:pic>
      <p:pic>
        <p:nvPicPr>
          <p:cNvPr id="21" name="Picture 20">
            <a:extLst>
              <a:ext uri="{FF2B5EF4-FFF2-40B4-BE49-F238E27FC236}">
                <a16:creationId xmlns:a16="http://schemas.microsoft.com/office/drawing/2014/main" id="{5CC7EB11-A12A-95E3-11E8-77B219102DFB}"/>
              </a:ext>
            </a:extLst>
          </p:cNvPr>
          <p:cNvPicPr>
            <a:picLocks noChangeAspect="1"/>
          </p:cNvPicPr>
          <p:nvPr/>
        </p:nvPicPr>
        <p:blipFill>
          <a:blip r:embed="rId8"/>
          <a:stretch>
            <a:fillRect/>
          </a:stretch>
        </p:blipFill>
        <p:spPr>
          <a:xfrm>
            <a:off x="4331403" y="4239884"/>
            <a:ext cx="3440886" cy="1609565"/>
          </a:xfrm>
          <a:prstGeom prst="rect">
            <a:avLst/>
          </a:prstGeom>
        </p:spPr>
      </p:pic>
      <p:pic>
        <p:nvPicPr>
          <p:cNvPr id="23" name="Picture 22">
            <a:extLst>
              <a:ext uri="{FF2B5EF4-FFF2-40B4-BE49-F238E27FC236}">
                <a16:creationId xmlns:a16="http://schemas.microsoft.com/office/drawing/2014/main" id="{1F0F2F59-B24C-865E-A2F4-F23BECDABEC2}"/>
              </a:ext>
            </a:extLst>
          </p:cNvPr>
          <p:cNvPicPr>
            <a:picLocks noChangeAspect="1"/>
          </p:cNvPicPr>
          <p:nvPr/>
        </p:nvPicPr>
        <p:blipFill>
          <a:blip r:embed="rId9"/>
          <a:stretch>
            <a:fillRect/>
          </a:stretch>
        </p:blipFill>
        <p:spPr>
          <a:xfrm>
            <a:off x="4299713" y="2428308"/>
            <a:ext cx="3504267" cy="1609565"/>
          </a:xfrm>
          <a:prstGeom prst="rect">
            <a:avLst/>
          </a:prstGeom>
        </p:spPr>
      </p:pic>
      <p:pic>
        <p:nvPicPr>
          <p:cNvPr id="25" name="Picture 24">
            <a:extLst>
              <a:ext uri="{FF2B5EF4-FFF2-40B4-BE49-F238E27FC236}">
                <a16:creationId xmlns:a16="http://schemas.microsoft.com/office/drawing/2014/main" id="{604DB742-484F-BF68-7684-FC53070F18F3}"/>
              </a:ext>
            </a:extLst>
          </p:cNvPr>
          <p:cNvPicPr>
            <a:picLocks noChangeAspect="1"/>
          </p:cNvPicPr>
          <p:nvPr/>
        </p:nvPicPr>
        <p:blipFill>
          <a:blip r:embed="rId10"/>
          <a:stretch>
            <a:fillRect/>
          </a:stretch>
        </p:blipFill>
        <p:spPr>
          <a:xfrm>
            <a:off x="300999" y="1140280"/>
            <a:ext cx="3761385" cy="1950475"/>
          </a:xfrm>
          <a:prstGeom prst="rect">
            <a:avLst/>
          </a:prstGeom>
        </p:spPr>
      </p:pic>
      <p:pic>
        <p:nvPicPr>
          <p:cNvPr id="32" name="Picture 31">
            <a:extLst>
              <a:ext uri="{FF2B5EF4-FFF2-40B4-BE49-F238E27FC236}">
                <a16:creationId xmlns:a16="http://schemas.microsoft.com/office/drawing/2014/main" id="{F38A4753-8904-9F6B-F2BC-BDCECBC9C996}"/>
              </a:ext>
            </a:extLst>
          </p:cNvPr>
          <p:cNvPicPr>
            <a:picLocks noChangeAspect="1"/>
          </p:cNvPicPr>
          <p:nvPr/>
        </p:nvPicPr>
        <p:blipFill>
          <a:blip r:embed="rId11"/>
          <a:stretch>
            <a:fillRect/>
          </a:stretch>
        </p:blipFill>
        <p:spPr>
          <a:xfrm>
            <a:off x="8185280" y="3429000"/>
            <a:ext cx="3494676" cy="2401467"/>
          </a:xfrm>
          <a:prstGeom prst="rect">
            <a:avLst/>
          </a:prstGeom>
        </p:spPr>
      </p:pic>
      <p:pic>
        <p:nvPicPr>
          <p:cNvPr id="6146" name="Picture 2" descr="awards and recognition">
            <a:extLst>
              <a:ext uri="{FF2B5EF4-FFF2-40B4-BE49-F238E27FC236}">
                <a16:creationId xmlns:a16="http://schemas.microsoft.com/office/drawing/2014/main" id="{A0A3C2A4-5A7D-578C-F13E-99CBC06060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31403" y="1135757"/>
            <a:ext cx="3504267" cy="11038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6A1B3BB-45A5-3725-71EB-E117DE7D3822}"/>
              </a:ext>
            </a:extLst>
          </p:cNvPr>
          <p:cNvSpPr>
            <a:spLocks noGrp="1"/>
          </p:cNvSpPr>
          <p:nvPr>
            <p:ph type="sldNum" sz="quarter" idx="12"/>
          </p:nvPr>
        </p:nvSpPr>
        <p:spPr/>
        <p:txBody>
          <a:bodyPr/>
          <a:lstStyle/>
          <a:p>
            <a:fld id="{B2E900CB-CECB-4A6E-B4E0-9522E21C9B47}" type="slidenum">
              <a:rPr lang="en-IN" smtClean="0"/>
              <a:t>28</a:t>
            </a:fld>
            <a:endParaRPr lang="en-IN" dirty="0"/>
          </a:p>
        </p:txBody>
      </p:sp>
    </p:spTree>
    <p:extLst>
      <p:ext uri="{BB962C8B-B14F-4D97-AF65-F5344CB8AC3E}">
        <p14:creationId xmlns:p14="http://schemas.microsoft.com/office/powerpoint/2010/main" val="903732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5029597-D07D-D6C9-AAB5-65E72A146D05}"/>
              </a:ext>
            </a:extLst>
          </p:cNvPr>
          <p:cNvGraphicFramePr>
            <a:graphicFrameLocks noChangeAspect="1"/>
          </p:cNvGraphicFramePr>
          <p:nvPr>
            <p:custDataLst>
              <p:tags r:id="rId2"/>
            </p:custDataLst>
            <p:extLst>
              <p:ext uri="{D42A27DB-BD31-4B8C-83A1-F6EECF244321}">
                <p14:modId xmlns:p14="http://schemas.microsoft.com/office/powerpoint/2010/main" val="3623834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5"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65029597-D07D-D6C9-AAB5-65E72A146D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E05AE5E-001E-D59B-3CEE-C09FB927AB71}"/>
              </a:ext>
            </a:extLst>
          </p:cNvPr>
          <p:cNvSpPr>
            <a:spLocks noGrp="1"/>
          </p:cNvSpPr>
          <p:nvPr>
            <p:ph type="title"/>
          </p:nvPr>
        </p:nvSpPr>
        <p:spPr/>
        <p:txBody>
          <a:bodyPr vert="horz"/>
          <a:lstStyle/>
          <a:p>
            <a:r>
              <a:rPr lang="en-IN" dirty="0"/>
              <a:t>CSR &amp; ESG Initiatives</a:t>
            </a:r>
          </a:p>
        </p:txBody>
      </p:sp>
      <p:pic>
        <p:nvPicPr>
          <p:cNvPr id="7" name="Picture 6">
            <a:extLst>
              <a:ext uri="{FF2B5EF4-FFF2-40B4-BE49-F238E27FC236}">
                <a16:creationId xmlns:a16="http://schemas.microsoft.com/office/drawing/2014/main" id="{E1B9B36F-E908-BBB2-9BDE-C7D7840B6574}"/>
              </a:ext>
            </a:extLst>
          </p:cNvPr>
          <p:cNvPicPr>
            <a:picLocks noChangeAspect="1"/>
          </p:cNvPicPr>
          <p:nvPr/>
        </p:nvPicPr>
        <p:blipFill>
          <a:blip r:embed="rId6"/>
          <a:stretch>
            <a:fillRect/>
          </a:stretch>
        </p:blipFill>
        <p:spPr>
          <a:xfrm>
            <a:off x="1480877" y="1337289"/>
            <a:ext cx="2241926" cy="22467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2B37032E-1F53-80EC-D660-519AF5917D11}"/>
              </a:ext>
            </a:extLst>
          </p:cNvPr>
          <p:cNvSpPr txBox="1"/>
          <p:nvPr/>
        </p:nvSpPr>
        <p:spPr>
          <a:xfrm>
            <a:off x="4345862" y="1268928"/>
            <a:ext cx="7594601" cy="769441"/>
          </a:xfrm>
          <a:prstGeom prst="rect">
            <a:avLst/>
          </a:prstGeom>
          <a:noFill/>
        </p:spPr>
        <p:txBody>
          <a:bodyPr wrap="square" rtlCol="0">
            <a:spAutoFit/>
          </a:bodyPr>
          <a:lstStyle/>
          <a:p>
            <a:r>
              <a:rPr lang="en-IN" sz="1600" b="1" dirty="0">
                <a:solidFill>
                  <a:srgbClr val="F05922"/>
                </a:solidFill>
              </a:rPr>
              <a:t>Constructed an Auditorium at Gokul Shirgaon MIDC </a:t>
            </a:r>
          </a:p>
          <a:p>
            <a:r>
              <a:rPr lang="en-IN" sz="1400" dirty="0"/>
              <a:t>For promoting education &amp; employment and enhancing vocational skills among children, working professionals &amp; women</a:t>
            </a:r>
            <a:endParaRPr lang="en-IN" sz="1600" dirty="0"/>
          </a:p>
        </p:txBody>
      </p:sp>
      <p:sp>
        <p:nvSpPr>
          <p:cNvPr id="9" name="TextBox 8">
            <a:extLst>
              <a:ext uri="{FF2B5EF4-FFF2-40B4-BE49-F238E27FC236}">
                <a16:creationId xmlns:a16="http://schemas.microsoft.com/office/drawing/2014/main" id="{41FDB57C-AE4A-DDAB-11CD-0B4B5CCC8E21}"/>
              </a:ext>
            </a:extLst>
          </p:cNvPr>
          <p:cNvSpPr txBox="1"/>
          <p:nvPr/>
        </p:nvSpPr>
        <p:spPr>
          <a:xfrm>
            <a:off x="4345862" y="2869909"/>
            <a:ext cx="7594601" cy="769441"/>
          </a:xfrm>
          <a:prstGeom prst="rect">
            <a:avLst/>
          </a:prstGeom>
          <a:noFill/>
        </p:spPr>
        <p:txBody>
          <a:bodyPr wrap="square" rtlCol="0">
            <a:spAutoFit/>
          </a:bodyPr>
          <a:lstStyle/>
          <a:p>
            <a:r>
              <a:rPr lang="en-IN" sz="1600" b="1" dirty="0">
                <a:solidFill>
                  <a:srgbClr val="F05922"/>
                </a:solidFill>
              </a:rPr>
              <a:t>For COVID Relief:</a:t>
            </a:r>
          </a:p>
          <a:p>
            <a:pPr marL="176213" indent="-176213">
              <a:buFont typeface="Arial" panose="020B0604020202020204" pitchFamily="34" charset="0"/>
              <a:buChar char="•"/>
            </a:pPr>
            <a:r>
              <a:rPr lang="en-IN" sz="1400" dirty="0"/>
              <a:t>Distributed masks, medicines and  sanitizers to public</a:t>
            </a:r>
          </a:p>
          <a:p>
            <a:pPr marL="176213" indent="-176213">
              <a:buFont typeface="Arial" panose="020B0604020202020204" pitchFamily="34" charset="0"/>
              <a:buChar char="•"/>
            </a:pPr>
            <a:r>
              <a:rPr lang="en-IN" sz="1400" dirty="0"/>
              <a:t>Donated a Multipurpose ICU Ventilator to Government Hospital</a:t>
            </a:r>
          </a:p>
        </p:txBody>
      </p:sp>
      <p:sp>
        <p:nvSpPr>
          <p:cNvPr id="10" name="TextBox 9">
            <a:extLst>
              <a:ext uri="{FF2B5EF4-FFF2-40B4-BE49-F238E27FC236}">
                <a16:creationId xmlns:a16="http://schemas.microsoft.com/office/drawing/2014/main" id="{BB9C3821-F562-6348-0BE6-6FD3F9716C7F}"/>
              </a:ext>
            </a:extLst>
          </p:cNvPr>
          <p:cNvSpPr txBox="1"/>
          <p:nvPr/>
        </p:nvSpPr>
        <p:spPr>
          <a:xfrm>
            <a:off x="4345862" y="2177140"/>
            <a:ext cx="7594602" cy="553998"/>
          </a:xfrm>
          <a:prstGeom prst="rect">
            <a:avLst/>
          </a:prstGeom>
          <a:noFill/>
        </p:spPr>
        <p:txBody>
          <a:bodyPr wrap="square" rtlCol="0">
            <a:spAutoFit/>
          </a:bodyPr>
          <a:lstStyle/>
          <a:p>
            <a:r>
              <a:rPr lang="en-IN" sz="1600" b="1" dirty="0">
                <a:solidFill>
                  <a:srgbClr val="F05922"/>
                </a:solidFill>
              </a:rPr>
              <a:t>Financial Assistance provided </a:t>
            </a:r>
          </a:p>
          <a:p>
            <a:r>
              <a:rPr lang="en-IN" sz="1400" dirty="0"/>
              <a:t>For promotion of rural sports &amp; development of traditional arts &amp; crafts</a:t>
            </a:r>
            <a:endParaRPr lang="en-IN" sz="1600" dirty="0"/>
          </a:p>
        </p:txBody>
      </p:sp>
      <p:sp>
        <p:nvSpPr>
          <p:cNvPr id="11" name="TextBox 10">
            <a:extLst>
              <a:ext uri="{FF2B5EF4-FFF2-40B4-BE49-F238E27FC236}">
                <a16:creationId xmlns:a16="http://schemas.microsoft.com/office/drawing/2014/main" id="{0DA6B15E-B4B9-70C3-B81A-EB1D932D2537}"/>
              </a:ext>
            </a:extLst>
          </p:cNvPr>
          <p:cNvSpPr txBox="1"/>
          <p:nvPr/>
        </p:nvSpPr>
        <p:spPr>
          <a:xfrm>
            <a:off x="515408" y="1510843"/>
            <a:ext cx="338097" cy="1938992"/>
          </a:xfrm>
          <a:prstGeom prst="rect">
            <a:avLst/>
          </a:prstGeom>
          <a:solidFill>
            <a:schemeClr val="accent3">
              <a:lumMod val="20000"/>
              <a:lumOff val="80000"/>
            </a:schemeClr>
          </a:solidFill>
        </p:spPr>
        <p:txBody>
          <a:bodyPr wrap="square" rtlCol="0">
            <a:spAutoFit/>
          </a:bodyPr>
          <a:lstStyle/>
          <a:p>
            <a:pPr algn="ctr"/>
            <a:r>
              <a:rPr lang="en-IN" sz="2400" b="1" dirty="0">
                <a:solidFill>
                  <a:srgbClr val="F05922"/>
                </a:solidFill>
              </a:rPr>
              <a:t>C</a:t>
            </a:r>
          </a:p>
          <a:p>
            <a:pPr algn="ctr"/>
            <a:endParaRPr lang="en-IN" sz="2400" b="1" dirty="0">
              <a:solidFill>
                <a:srgbClr val="F05922"/>
              </a:solidFill>
            </a:endParaRPr>
          </a:p>
          <a:p>
            <a:pPr algn="ctr"/>
            <a:r>
              <a:rPr lang="en-IN" sz="2400" b="1" dirty="0">
                <a:solidFill>
                  <a:srgbClr val="F05922"/>
                </a:solidFill>
              </a:rPr>
              <a:t>S</a:t>
            </a:r>
          </a:p>
          <a:p>
            <a:pPr algn="ctr"/>
            <a:endParaRPr lang="en-IN" sz="2400" b="1" dirty="0">
              <a:solidFill>
                <a:srgbClr val="F05922"/>
              </a:solidFill>
            </a:endParaRPr>
          </a:p>
          <a:p>
            <a:pPr algn="ctr"/>
            <a:r>
              <a:rPr lang="en-IN" sz="2400" b="1" dirty="0">
                <a:solidFill>
                  <a:srgbClr val="F05922"/>
                </a:solidFill>
              </a:rPr>
              <a:t>R</a:t>
            </a:r>
          </a:p>
        </p:txBody>
      </p:sp>
      <p:sp>
        <p:nvSpPr>
          <p:cNvPr id="13" name="TextBox 12">
            <a:extLst>
              <a:ext uri="{FF2B5EF4-FFF2-40B4-BE49-F238E27FC236}">
                <a16:creationId xmlns:a16="http://schemas.microsoft.com/office/drawing/2014/main" id="{4FF3A0A1-4A9E-8BFF-FA8C-8B385EB17A90}"/>
              </a:ext>
            </a:extLst>
          </p:cNvPr>
          <p:cNvSpPr txBox="1"/>
          <p:nvPr/>
        </p:nvSpPr>
        <p:spPr>
          <a:xfrm>
            <a:off x="515408" y="4233106"/>
            <a:ext cx="338097" cy="1938992"/>
          </a:xfrm>
          <a:prstGeom prst="rect">
            <a:avLst/>
          </a:prstGeom>
          <a:solidFill>
            <a:schemeClr val="accent3">
              <a:lumMod val="20000"/>
              <a:lumOff val="80000"/>
            </a:schemeClr>
          </a:solidFill>
        </p:spPr>
        <p:txBody>
          <a:bodyPr wrap="square" rtlCol="0">
            <a:spAutoFit/>
          </a:bodyPr>
          <a:lstStyle/>
          <a:p>
            <a:pPr algn="ctr"/>
            <a:r>
              <a:rPr lang="en-IN" sz="2400" b="1" dirty="0">
                <a:solidFill>
                  <a:srgbClr val="F05922"/>
                </a:solidFill>
              </a:rPr>
              <a:t>E</a:t>
            </a:r>
          </a:p>
          <a:p>
            <a:pPr algn="ctr"/>
            <a:endParaRPr lang="en-IN" sz="2400" b="1" dirty="0">
              <a:solidFill>
                <a:srgbClr val="F05922"/>
              </a:solidFill>
            </a:endParaRPr>
          </a:p>
          <a:p>
            <a:pPr algn="ctr"/>
            <a:r>
              <a:rPr lang="en-IN" sz="2400" b="1" dirty="0">
                <a:solidFill>
                  <a:srgbClr val="F05922"/>
                </a:solidFill>
              </a:rPr>
              <a:t>S</a:t>
            </a:r>
          </a:p>
          <a:p>
            <a:pPr algn="ctr"/>
            <a:endParaRPr lang="en-IN" sz="2400" b="1" dirty="0">
              <a:solidFill>
                <a:srgbClr val="F05922"/>
              </a:solidFill>
            </a:endParaRPr>
          </a:p>
          <a:p>
            <a:pPr algn="ctr"/>
            <a:r>
              <a:rPr lang="en-IN" sz="2400" b="1" dirty="0">
                <a:solidFill>
                  <a:srgbClr val="F05922"/>
                </a:solidFill>
              </a:rPr>
              <a:t>G</a:t>
            </a:r>
          </a:p>
        </p:txBody>
      </p:sp>
      <p:pic>
        <p:nvPicPr>
          <p:cNvPr id="15" name="Picture 14">
            <a:extLst>
              <a:ext uri="{FF2B5EF4-FFF2-40B4-BE49-F238E27FC236}">
                <a16:creationId xmlns:a16="http://schemas.microsoft.com/office/drawing/2014/main" id="{0AD77CDA-8050-849D-A498-C1CE104FFFB9}"/>
              </a:ext>
            </a:extLst>
          </p:cNvPr>
          <p:cNvPicPr>
            <a:picLocks noChangeAspect="1"/>
          </p:cNvPicPr>
          <p:nvPr/>
        </p:nvPicPr>
        <p:blipFill>
          <a:blip r:embed="rId7"/>
          <a:stretch>
            <a:fillRect/>
          </a:stretch>
        </p:blipFill>
        <p:spPr>
          <a:xfrm>
            <a:off x="1409085" y="4233106"/>
            <a:ext cx="2394974" cy="1683739"/>
          </a:xfrm>
          <a:prstGeom prst="rect">
            <a:avLst/>
          </a:prstGeom>
        </p:spPr>
      </p:pic>
      <p:sp>
        <p:nvSpPr>
          <p:cNvPr id="16" name="TextBox 15">
            <a:extLst>
              <a:ext uri="{FF2B5EF4-FFF2-40B4-BE49-F238E27FC236}">
                <a16:creationId xmlns:a16="http://schemas.microsoft.com/office/drawing/2014/main" id="{2AE4567E-1B1B-FC0F-5F65-5104968351DB}"/>
              </a:ext>
            </a:extLst>
          </p:cNvPr>
          <p:cNvSpPr txBox="1"/>
          <p:nvPr/>
        </p:nvSpPr>
        <p:spPr>
          <a:xfrm>
            <a:off x="4345861" y="4751809"/>
            <a:ext cx="7594602" cy="584775"/>
          </a:xfrm>
          <a:prstGeom prst="rect">
            <a:avLst/>
          </a:prstGeom>
          <a:noFill/>
        </p:spPr>
        <p:txBody>
          <a:bodyPr wrap="square" rtlCol="0">
            <a:spAutoFit/>
          </a:bodyPr>
          <a:lstStyle/>
          <a:p>
            <a:r>
              <a:rPr lang="en-IN" sz="1400" dirty="0"/>
              <a:t>Menon Bearings is among the very few companies to have facilities to produce next generation </a:t>
            </a:r>
          </a:p>
          <a:p>
            <a:r>
              <a:rPr lang="en-IN" b="1" dirty="0">
                <a:solidFill>
                  <a:srgbClr val="F05922"/>
                </a:solidFill>
              </a:rPr>
              <a:t>LEAD FREE</a:t>
            </a:r>
            <a:r>
              <a:rPr lang="en-IN" sz="1400" dirty="0"/>
              <a:t> materials to cater to </a:t>
            </a:r>
            <a:r>
              <a:rPr lang="en-IN" b="1" dirty="0">
                <a:solidFill>
                  <a:srgbClr val="F05922"/>
                </a:solidFill>
              </a:rPr>
              <a:t>Future Emission Norms </a:t>
            </a:r>
          </a:p>
        </p:txBody>
      </p:sp>
      <p:cxnSp>
        <p:nvCxnSpPr>
          <p:cNvPr id="17" name="Straight Connector 16">
            <a:extLst>
              <a:ext uri="{FF2B5EF4-FFF2-40B4-BE49-F238E27FC236}">
                <a16:creationId xmlns:a16="http://schemas.microsoft.com/office/drawing/2014/main" id="{CBBDB7BD-BB90-1644-3CA6-6BB403CA5098}"/>
              </a:ext>
            </a:extLst>
          </p:cNvPr>
          <p:cNvCxnSpPr/>
          <p:nvPr/>
        </p:nvCxnSpPr>
        <p:spPr>
          <a:xfrm>
            <a:off x="516193" y="3927656"/>
            <a:ext cx="11159613" cy="0"/>
          </a:xfrm>
          <a:prstGeom prst="line">
            <a:avLst/>
          </a:prstGeom>
          <a:ln>
            <a:solidFill>
              <a:srgbClr val="F2A16A"/>
            </a:solidFill>
            <a:prstDash val="dash"/>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4B58650-A16C-3241-5E7F-2389355608A0}"/>
              </a:ext>
            </a:extLst>
          </p:cNvPr>
          <p:cNvSpPr>
            <a:spLocks noGrp="1"/>
          </p:cNvSpPr>
          <p:nvPr>
            <p:ph type="sldNum" sz="quarter" idx="12"/>
          </p:nvPr>
        </p:nvSpPr>
        <p:spPr/>
        <p:txBody>
          <a:bodyPr/>
          <a:lstStyle/>
          <a:p>
            <a:fld id="{B2E900CB-CECB-4A6E-B4E0-9522E21C9B47}" type="slidenum">
              <a:rPr lang="en-IN" smtClean="0"/>
              <a:t>29</a:t>
            </a:fld>
            <a:endParaRPr lang="en-IN" dirty="0"/>
          </a:p>
        </p:txBody>
      </p:sp>
    </p:spTree>
    <p:extLst>
      <p:ext uri="{BB962C8B-B14F-4D97-AF65-F5344CB8AC3E}">
        <p14:creationId xmlns:p14="http://schemas.microsoft.com/office/powerpoint/2010/main" val="2399536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111D09-FFEE-F821-2D1B-C340A0903FFC}"/>
              </a:ext>
            </a:extLst>
          </p:cNvPr>
          <p:cNvSpPr txBox="1"/>
          <p:nvPr/>
        </p:nvSpPr>
        <p:spPr>
          <a:xfrm>
            <a:off x="6902245" y="1067164"/>
            <a:ext cx="5250426" cy="1754326"/>
          </a:xfrm>
          <a:prstGeom prst="rect">
            <a:avLst/>
          </a:prstGeom>
          <a:noFill/>
        </p:spPr>
        <p:txBody>
          <a:bodyPr wrap="square" rtlCol="0">
            <a:spAutoFit/>
          </a:bodyPr>
          <a:lstStyle/>
          <a:p>
            <a:pPr algn="ctr"/>
            <a:r>
              <a:rPr lang="en-IN" sz="3600" dirty="0">
                <a:solidFill>
                  <a:schemeClr val="bg1"/>
                </a:solidFill>
                <a:ea typeface="Cambria" panose="02040503050406030204" pitchFamily="18" charset="0"/>
              </a:rPr>
              <a:t>Financial &amp; Operational Performance</a:t>
            </a:r>
          </a:p>
          <a:p>
            <a:pPr algn="ctr"/>
            <a:r>
              <a:rPr lang="en-IN" sz="3600" dirty="0">
                <a:solidFill>
                  <a:schemeClr val="bg1"/>
                </a:solidFill>
                <a:ea typeface="Cambria" panose="02040503050406030204" pitchFamily="18" charset="0"/>
              </a:rPr>
              <a:t>Q4 &amp; FY23</a:t>
            </a:r>
          </a:p>
        </p:txBody>
      </p:sp>
      <p:pic>
        <p:nvPicPr>
          <p:cNvPr id="2" name="Picture 14" descr="Finance Background Images | Free Vectors, Stock Photos &amp; PSD">
            <a:extLst>
              <a:ext uri="{FF2B5EF4-FFF2-40B4-BE49-F238E27FC236}">
                <a16:creationId xmlns:a16="http://schemas.microsoft.com/office/drawing/2014/main" id="{0F6AD90F-58D6-81A2-512C-97F587880D5A}"/>
              </a:ext>
            </a:extLst>
          </p:cNvPr>
          <p:cNvPicPr>
            <a:picLocks noChangeAspect="1" noChangeArrowheads="1"/>
          </p:cNvPicPr>
          <p:nvPr/>
        </p:nvPicPr>
        <p:blipFill rotWithShape="1">
          <a:blip r:embed="rId2">
            <a:duotone>
              <a:schemeClr val="accent2">
                <a:shade val="45000"/>
                <a:satMod val="135000"/>
              </a:schemeClr>
              <a:prstClr val="white"/>
            </a:duotone>
            <a:alphaModFix amt="30000"/>
            <a:extLst>
              <a:ext uri="{28A0092B-C50C-407E-A947-70E740481C1C}">
                <a14:useLocalDpi xmlns:a14="http://schemas.microsoft.com/office/drawing/2010/main" val="0"/>
              </a:ext>
            </a:extLst>
          </a:blip>
          <a:srcRect t="59068" r="43268"/>
          <a:stretch/>
        </p:blipFill>
        <p:spPr bwMode="auto">
          <a:xfrm>
            <a:off x="-9832" y="3868993"/>
            <a:ext cx="6040983" cy="29693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descr="Finance Background Images | Free Vectors, Stock Photos &amp; PSD">
            <a:extLst>
              <a:ext uri="{FF2B5EF4-FFF2-40B4-BE49-F238E27FC236}">
                <a16:creationId xmlns:a16="http://schemas.microsoft.com/office/drawing/2014/main" id="{B3B2FD60-AEE1-BB70-26D2-8B3A7BF1D2D5}"/>
              </a:ext>
            </a:extLst>
          </p:cNvPr>
          <p:cNvPicPr>
            <a:picLocks noChangeAspect="1" noChangeArrowheads="1"/>
          </p:cNvPicPr>
          <p:nvPr/>
        </p:nvPicPr>
        <p:blipFill rotWithShape="1">
          <a:blip r:embed="rId2">
            <a:duotone>
              <a:schemeClr val="accent2">
                <a:shade val="45000"/>
                <a:satMod val="135000"/>
              </a:schemeClr>
              <a:prstClr val="white"/>
            </a:duotone>
            <a:alphaModFix amt="30000"/>
            <a:extLst>
              <a:ext uri="{28A0092B-C50C-407E-A947-70E740481C1C}">
                <a14:useLocalDpi xmlns:a14="http://schemas.microsoft.com/office/drawing/2010/main" val="0"/>
              </a:ext>
            </a:extLst>
          </a:blip>
          <a:srcRect l="35161" r="1613" b="56702"/>
          <a:stretch/>
        </p:blipFill>
        <p:spPr bwMode="auto">
          <a:xfrm>
            <a:off x="6040983" y="3854245"/>
            <a:ext cx="6141184" cy="3013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key chain&#10;&#10;Description automatically generated with low confidence">
            <a:extLst>
              <a:ext uri="{FF2B5EF4-FFF2-40B4-BE49-F238E27FC236}">
                <a16:creationId xmlns:a16="http://schemas.microsoft.com/office/drawing/2014/main" id="{1F94D338-D971-502A-754F-657FAF48EB7A}"/>
              </a:ext>
            </a:extLst>
          </p:cNvPr>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1"/>
            <a:ext cx="6759798" cy="3868992"/>
          </a:xfrm>
          <a:prstGeom prst="rect">
            <a:avLst/>
          </a:prstGeom>
        </p:spPr>
      </p:pic>
    </p:spTree>
    <p:extLst>
      <p:ext uri="{BB962C8B-B14F-4D97-AF65-F5344CB8AC3E}">
        <p14:creationId xmlns:p14="http://schemas.microsoft.com/office/powerpoint/2010/main" val="1998508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F581768-C3DD-65F7-F172-114843B757A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9"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CF581768-C3DD-65F7-F172-114843B757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9E68E62-F55E-088C-FBBC-8EBE5E0E9AA6}"/>
              </a:ext>
            </a:extLst>
          </p:cNvPr>
          <p:cNvSpPr>
            <a:spLocks noGrp="1"/>
          </p:cNvSpPr>
          <p:nvPr>
            <p:ph type="title"/>
          </p:nvPr>
        </p:nvSpPr>
        <p:spPr/>
        <p:txBody>
          <a:bodyPr vert="horz"/>
          <a:lstStyle/>
          <a:p>
            <a:r>
              <a:rPr lang="en-IN" dirty="0"/>
              <a:t>Industry Growth Drivers</a:t>
            </a:r>
          </a:p>
        </p:txBody>
      </p:sp>
      <p:grpSp>
        <p:nvGrpSpPr>
          <p:cNvPr id="3" name="Group 2">
            <a:extLst>
              <a:ext uri="{FF2B5EF4-FFF2-40B4-BE49-F238E27FC236}">
                <a16:creationId xmlns:a16="http://schemas.microsoft.com/office/drawing/2014/main" id="{6ED8D99A-80BC-EA22-8A30-EC6C3BDF5B53}"/>
              </a:ext>
            </a:extLst>
          </p:cNvPr>
          <p:cNvGrpSpPr/>
          <p:nvPr/>
        </p:nvGrpSpPr>
        <p:grpSpPr>
          <a:xfrm>
            <a:off x="1774137" y="963595"/>
            <a:ext cx="10205802" cy="1188720"/>
            <a:chOff x="-65048" y="3581639"/>
            <a:chExt cx="8772466" cy="1188720"/>
          </a:xfrm>
        </p:grpSpPr>
        <p:sp>
          <p:nvSpPr>
            <p:cNvPr id="5" name="Pentagon 135">
              <a:extLst>
                <a:ext uri="{FF2B5EF4-FFF2-40B4-BE49-F238E27FC236}">
                  <a16:creationId xmlns:a16="http://schemas.microsoft.com/office/drawing/2014/main" id="{09D81177-98B3-3692-CDD8-8AB30E3D59EC}"/>
                </a:ext>
              </a:extLst>
            </p:cNvPr>
            <p:cNvSpPr/>
            <p:nvPr/>
          </p:nvSpPr>
          <p:spPr>
            <a:xfrm>
              <a:off x="365760" y="3740437"/>
              <a:ext cx="1652908" cy="982727"/>
            </a:xfrm>
            <a:custGeom>
              <a:avLst/>
              <a:gdLst>
                <a:gd name="connsiteX0" fmla="*/ 0 w 2286000"/>
                <a:gd name="connsiteY0" fmla="*/ 0 h 1373736"/>
                <a:gd name="connsiteX1" fmla="*/ 2000180 w 2286000"/>
                <a:gd name="connsiteY1" fmla="*/ 0 h 1373736"/>
                <a:gd name="connsiteX2" fmla="*/ 2286000 w 2286000"/>
                <a:gd name="connsiteY2" fmla="*/ 686868 h 1373736"/>
                <a:gd name="connsiteX3" fmla="*/ 2000180 w 2286000"/>
                <a:gd name="connsiteY3" fmla="*/ 1373736 h 1373736"/>
                <a:gd name="connsiteX4" fmla="*/ 0 w 2286000"/>
                <a:gd name="connsiteY4" fmla="*/ 1373736 h 1373736"/>
                <a:gd name="connsiteX5" fmla="*/ 0 w 2286000"/>
                <a:gd name="connsiteY5" fmla="*/ 0 h 1373736"/>
                <a:gd name="connsiteX0" fmla="*/ 29985 w 2315985"/>
                <a:gd name="connsiteY0" fmla="*/ 0 h 1373736"/>
                <a:gd name="connsiteX1" fmla="*/ 2030165 w 2315985"/>
                <a:gd name="connsiteY1" fmla="*/ 0 h 1373736"/>
                <a:gd name="connsiteX2" fmla="*/ 2315985 w 2315985"/>
                <a:gd name="connsiteY2" fmla="*/ 686868 h 1373736"/>
                <a:gd name="connsiteX3" fmla="*/ 2030165 w 2315985"/>
                <a:gd name="connsiteY3" fmla="*/ 1373736 h 1373736"/>
                <a:gd name="connsiteX4" fmla="*/ 29985 w 2315985"/>
                <a:gd name="connsiteY4" fmla="*/ 1373736 h 1373736"/>
                <a:gd name="connsiteX5" fmla="*/ 0 w 2315985"/>
                <a:gd name="connsiteY5" fmla="*/ 526038 h 1373736"/>
                <a:gd name="connsiteX6" fmla="*/ 29985 w 2315985"/>
                <a:gd name="connsiteY6" fmla="*/ 0 h 1373736"/>
                <a:gd name="connsiteX0" fmla="*/ 0 w 2315985"/>
                <a:gd name="connsiteY0" fmla="*/ 526038 h 1373736"/>
                <a:gd name="connsiteX1" fmla="*/ 29985 w 2315985"/>
                <a:gd name="connsiteY1" fmla="*/ 0 h 1373736"/>
                <a:gd name="connsiteX2" fmla="*/ 2030165 w 2315985"/>
                <a:gd name="connsiteY2" fmla="*/ 0 h 1373736"/>
                <a:gd name="connsiteX3" fmla="*/ 2315985 w 2315985"/>
                <a:gd name="connsiteY3" fmla="*/ 686868 h 1373736"/>
                <a:gd name="connsiteX4" fmla="*/ 2030165 w 2315985"/>
                <a:gd name="connsiteY4" fmla="*/ 1373736 h 1373736"/>
                <a:gd name="connsiteX5" fmla="*/ 29985 w 2315985"/>
                <a:gd name="connsiteY5" fmla="*/ 1373736 h 1373736"/>
                <a:gd name="connsiteX6" fmla="*/ 91440 w 2315985"/>
                <a:gd name="connsiteY6" fmla="*/ 617478 h 1373736"/>
                <a:gd name="connsiteX0" fmla="*/ 0 w 2315985"/>
                <a:gd name="connsiteY0" fmla="*/ 526038 h 1373736"/>
                <a:gd name="connsiteX1" fmla="*/ 29985 w 2315985"/>
                <a:gd name="connsiteY1" fmla="*/ 0 h 1373736"/>
                <a:gd name="connsiteX2" fmla="*/ 2030165 w 2315985"/>
                <a:gd name="connsiteY2" fmla="*/ 0 h 1373736"/>
                <a:gd name="connsiteX3" fmla="*/ 2315985 w 2315985"/>
                <a:gd name="connsiteY3" fmla="*/ 686868 h 1373736"/>
                <a:gd name="connsiteX4" fmla="*/ 2030165 w 2315985"/>
                <a:gd name="connsiteY4" fmla="*/ 1373736 h 1373736"/>
                <a:gd name="connsiteX5" fmla="*/ 29985 w 2315985"/>
                <a:gd name="connsiteY5" fmla="*/ 1373736 h 1373736"/>
                <a:gd name="connsiteX0" fmla="*/ 0 w 2286000"/>
                <a:gd name="connsiteY0" fmla="*/ 0 h 1373736"/>
                <a:gd name="connsiteX1" fmla="*/ 2000180 w 2286000"/>
                <a:gd name="connsiteY1" fmla="*/ 0 h 1373736"/>
                <a:gd name="connsiteX2" fmla="*/ 2286000 w 2286000"/>
                <a:gd name="connsiteY2" fmla="*/ 686868 h 1373736"/>
                <a:gd name="connsiteX3" fmla="*/ 2000180 w 2286000"/>
                <a:gd name="connsiteY3" fmla="*/ 1373736 h 1373736"/>
                <a:gd name="connsiteX4" fmla="*/ 0 w 2286000"/>
                <a:gd name="connsiteY4" fmla="*/ 1373736 h 1373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1373736">
                  <a:moveTo>
                    <a:pt x="0" y="0"/>
                  </a:moveTo>
                  <a:lnTo>
                    <a:pt x="2000180" y="0"/>
                  </a:lnTo>
                  <a:lnTo>
                    <a:pt x="2286000" y="686868"/>
                  </a:lnTo>
                  <a:lnTo>
                    <a:pt x="2000180" y="1373736"/>
                  </a:lnTo>
                  <a:lnTo>
                    <a:pt x="0" y="1373736"/>
                  </a:lnTo>
                </a:path>
              </a:pathLst>
            </a:custGeom>
            <a:solidFill>
              <a:sysClr val="window" lastClr="FFFFFF"/>
            </a:solidFill>
            <a:ln w="22225" cap="rnd" cmpd="sng" algn="ctr">
              <a:solidFill>
                <a:srgbClr val="F05922"/>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2000" b="0"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6" name="Rectangle 5">
              <a:extLst>
                <a:ext uri="{FF2B5EF4-FFF2-40B4-BE49-F238E27FC236}">
                  <a16:creationId xmlns:a16="http://schemas.microsoft.com/office/drawing/2014/main" id="{899028D5-E93D-0F3F-2CA2-240D2FA0E3FB}"/>
                </a:ext>
              </a:extLst>
            </p:cNvPr>
            <p:cNvSpPr/>
            <p:nvPr/>
          </p:nvSpPr>
          <p:spPr>
            <a:xfrm>
              <a:off x="2179428" y="3581639"/>
              <a:ext cx="6527990" cy="1188720"/>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spcBef>
                  <a:spcPts val="300"/>
                </a:spcBef>
                <a:spcAft>
                  <a:spcPts val="300"/>
                </a:spcAft>
                <a:buFont typeface="Arial" panose="020B0604020202020204" pitchFamily="34" charset="0"/>
                <a:buChar char="•"/>
              </a:pPr>
              <a:r>
                <a:rPr lang="en-US" sz="1200" dirty="0">
                  <a:solidFill>
                    <a:schemeClr val="tx1"/>
                  </a:solidFill>
                </a:rPr>
                <a:t>Uptrend in per-capita income and breach of $2,450 level by FY23 will trigger auto demand</a:t>
              </a:r>
            </a:p>
            <a:p>
              <a:pPr marL="171450" indent="-171450" algn="just">
                <a:spcBef>
                  <a:spcPts val="300"/>
                </a:spcBef>
                <a:spcAft>
                  <a:spcPts val="300"/>
                </a:spcAft>
                <a:buFont typeface="Arial" panose="020B0604020202020204" pitchFamily="34" charset="0"/>
                <a:buChar char="•"/>
              </a:pPr>
              <a:r>
                <a:rPr lang="en-US" sz="1200" dirty="0">
                  <a:solidFill>
                    <a:schemeClr val="tx1"/>
                  </a:solidFill>
                </a:rPr>
                <a:t>Middle class segment to constitute ~62% of India’s population by FY25 and drive consumption</a:t>
              </a:r>
            </a:p>
          </p:txBody>
        </p:sp>
        <p:sp>
          <p:nvSpPr>
            <p:cNvPr id="7" name="Pentagon 135">
              <a:extLst>
                <a:ext uri="{FF2B5EF4-FFF2-40B4-BE49-F238E27FC236}">
                  <a16:creationId xmlns:a16="http://schemas.microsoft.com/office/drawing/2014/main" id="{2B3E98F7-BC02-2CFD-E55D-94D3409BE37A}"/>
                </a:ext>
              </a:extLst>
            </p:cNvPr>
            <p:cNvSpPr/>
            <p:nvPr/>
          </p:nvSpPr>
          <p:spPr>
            <a:xfrm>
              <a:off x="-65048" y="3813178"/>
              <a:ext cx="1856642" cy="792000"/>
            </a:xfrm>
            <a:custGeom>
              <a:avLst/>
              <a:gdLst>
                <a:gd name="connsiteX0" fmla="*/ 0 w 2286000"/>
                <a:gd name="connsiteY0" fmla="*/ 0 h 1373736"/>
                <a:gd name="connsiteX1" fmla="*/ 2000180 w 2286000"/>
                <a:gd name="connsiteY1" fmla="*/ 0 h 1373736"/>
                <a:gd name="connsiteX2" fmla="*/ 2286000 w 2286000"/>
                <a:gd name="connsiteY2" fmla="*/ 686868 h 1373736"/>
                <a:gd name="connsiteX3" fmla="*/ 2000180 w 2286000"/>
                <a:gd name="connsiteY3" fmla="*/ 1373736 h 1373736"/>
                <a:gd name="connsiteX4" fmla="*/ 0 w 2286000"/>
                <a:gd name="connsiteY4" fmla="*/ 1373736 h 1373736"/>
                <a:gd name="connsiteX5" fmla="*/ 0 w 2286000"/>
                <a:gd name="connsiteY5" fmla="*/ 0 h 1373736"/>
                <a:gd name="connsiteX0" fmla="*/ 29985 w 2315985"/>
                <a:gd name="connsiteY0" fmla="*/ 0 h 1373736"/>
                <a:gd name="connsiteX1" fmla="*/ 2030165 w 2315985"/>
                <a:gd name="connsiteY1" fmla="*/ 0 h 1373736"/>
                <a:gd name="connsiteX2" fmla="*/ 2315985 w 2315985"/>
                <a:gd name="connsiteY2" fmla="*/ 686868 h 1373736"/>
                <a:gd name="connsiteX3" fmla="*/ 2030165 w 2315985"/>
                <a:gd name="connsiteY3" fmla="*/ 1373736 h 1373736"/>
                <a:gd name="connsiteX4" fmla="*/ 29985 w 2315985"/>
                <a:gd name="connsiteY4" fmla="*/ 1373736 h 1373736"/>
                <a:gd name="connsiteX5" fmla="*/ 0 w 2315985"/>
                <a:gd name="connsiteY5" fmla="*/ 526038 h 1373736"/>
                <a:gd name="connsiteX6" fmla="*/ 29985 w 2315985"/>
                <a:gd name="connsiteY6" fmla="*/ 0 h 1373736"/>
                <a:gd name="connsiteX0" fmla="*/ 0 w 2315985"/>
                <a:gd name="connsiteY0" fmla="*/ 526038 h 1373736"/>
                <a:gd name="connsiteX1" fmla="*/ 29985 w 2315985"/>
                <a:gd name="connsiteY1" fmla="*/ 0 h 1373736"/>
                <a:gd name="connsiteX2" fmla="*/ 2030165 w 2315985"/>
                <a:gd name="connsiteY2" fmla="*/ 0 h 1373736"/>
                <a:gd name="connsiteX3" fmla="*/ 2315985 w 2315985"/>
                <a:gd name="connsiteY3" fmla="*/ 686868 h 1373736"/>
                <a:gd name="connsiteX4" fmla="*/ 2030165 w 2315985"/>
                <a:gd name="connsiteY4" fmla="*/ 1373736 h 1373736"/>
                <a:gd name="connsiteX5" fmla="*/ 29985 w 2315985"/>
                <a:gd name="connsiteY5" fmla="*/ 1373736 h 1373736"/>
                <a:gd name="connsiteX6" fmla="*/ 91440 w 2315985"/>
                <a:gd name="connsiteY6" fmla="*/ 617478 h 1373736"/>
                <a:gd name="connsiteX0" fmla="*/ 0 w 2315985"/>
                <a:gd name="connsiteY0" fmla="*/ 526038 h 1373736"/>
                <a:gd name="connsiteX1" fmla="*/ 29985 w 2315985"/>
                <a:gd name="connsiteY1" fmla="*/ 0 h 1373736"/>
                <a:gd name="connsiteX2" fmla="*/ 2030165 w 2315985"/>
                <a:gd name="connsiteY2" fmla="*/ 0 h 1373736"/>
                <a:gd name="connsiteX3" fmla="*/ 2315985 w 2315985"/>
                <a:gd name="connsiteY3" fmla="*/ 686868 h 1373736"/>
                <a:gd name="connsiteX4" fmla="*/ 2030165 w 2315985"/>
                <a:gd name="connsiteY4" fmla="*/ 1373736 h 1373736"/>
                <a:gd name="connsiteX5" fmla="*/ 29985 w 2315985"/>
                <a:gd name="connsiteY5" fmla="*/ 1373736 h 1373736"/>
                <a:gd name="connsiteX0" fmla="*/ 0 w 2286000"/>
                <a:gd name="connsiteY0" fmla="*/ 0 h 1373736"/>
                <a:gd name="connsiteX1" fmla="*/ 2000180 w 2286000"/>
                <a:gd name="connsiteY1" fmla="*/ 0 h 1373736"/>
                <a:gd name="connsiteX2" fmla="*/ 2286000 w 2286000"/>
                <a:gd name="connsiteY2" fmla="*/ 686868 h 1373736"/>
                <a:gd name="connsiteX3" fmla="*/ 2000180 w 2286000"/>
                <a:gd name="connsiteY3" fmla="*/ 1373736 h 1373736"/>
                <a:gd name="connsiteX4" fmla="*/ 0 w 2286000"/>
                <a:gd name="connsiteY4" fmla="*/ 1373736 h 1373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1373736">
                  <a:moveTo>
                    <a:pt x="0" y="0"/>
                  </a:moveTo>
                  <a:lnTo>
                    <a:pt x="2000180" y="0"/>
                  </a:lnTo>
                  <a:lnTo>
                    <a:pt x="2286000" y="686868"/>
                  </a:lnTo>
                  <a:lnTo>
                    <a:pt x="2000180" y="1373736"/>
                  </a:lnTo>
                  <a:lnTo>
                    <a:pt x="0" y="1373736"/>
                  </a:lnTo>
                </a:path>
              </a:pathLst>
            </a:custGeom>
            <a:solidFill>
              <a:srgbClr val="F8D0B4"/>
            </a:solidFill>
            <a:ln w="25400" cap="rnd" cmpd="sng" algn="ctr">
              <a:noFill/>
              <a:prstDash val="solid"/>
              <a:round/>
            </a:ln>
            <a:effectLst/>
          </p:spPr>
          <p:txBody>
            <a:bodyPr rtlCol="0" anchor="ctr"/>
            <a:lstStyle/>
            <a:p>
              <a:r>
                <a:rPr lang="en-US" sz="1400" b="1" dirty="0"/>
                <a:t>Inclement factors driving demand and providing growth tailwinds</a:t>
              </a:r>
            </a:p>
          </p:txBody>
        </p:sp>
      </p:grpSp>
      <p:grpSp>
        <p:nvGrpSpPr>
          <p:cNvPr id="13" name="Group 12">
            <a:extLst>
              <a:ext uri="{FF2B5EF4-FFF2-40B4-BE49-F238E27FC236}">
                <a16:creationId xmlns:a16="http://schemas.microsoft.com/office/drawing/2014/main" id="{0EBA4CFD-31FE-4C0D-5A62-E15C979B1DB4}"/>
              </a:ext>
            </a:extLst>
          </p:cNvPr>
          <p:cNvGrpSpPr/>
          <p:nvPr/>
        </p:nvGrpSpPr>
        <p:grpSpPr>
          <a:xfrm>
            <a:off x="1774137" y="2267018"/>
            <a:ext cx="10205802" cy="1188720"/>
            <a:chOff x="-65048" y="3581639"/>
            <a:chExt cx="8772466" cy="1188720"/>
          </a:xfrm>
        </p:grpSpPr>
        <p:sp>
          <p:nvSpPr>
            <p:cNvPr id="14" name="Pentagon 135">
              <a:extLst>
                <a:ext uri="{FF2B5EF4-FFF2-40B4-BE49-F238E27FC236}">
                  <a16:creationId xmlns:a16="http://schemas.microsoft.com/office/drawing/2014/main" id="{DC243439-60FB-1127-722F-9C7FDAD13C41}"/>
                </a:ext>
              </a:extLst>
            </p:cNvPr>
            <p:cNvSpPr/>
            <p:nvPr/>
          </p:nvSpPr>
          <p:spPr>
            <a:xfrm>
              <a:off x="365760" y="3740437"/>
              <a:ext cx="1652908" cy="982727"/>
            </a:xfrm>
            <a:custGeom>
              <a:avLst/>
              <a:gdLst>
                <a:gd name="connsiteX0" fmla="*/ 0 w 2286000"/>
                <a:gd name="connsiteY0" fmla="*/ 0 h 1373736"/>
                <a:gd name="connsiteX1" fmla="*/ 2000180 w 2286000"/>
                <a:gd name="connsiteY1" fmla="*/ 0 h 1373736"/>
                <a:gd name="connsiteX2" fmla="*/ 2286000 w 2286000"/>
                <a:gd name="connsiteY2" fmla="*/ 686868 h 1373736"/>
                <a:gd name="connsiteX3" fmla="*/ 2000180 w 2286000"/>
                <a:gd name="connsiteY3" fmla="*/ 1373736 h 1373736"/>
                <a:gd name="connsiteX4" fmla="*/ 0 w 2286000"/>
                <a:gd name="connsiteY4" fmla="*/ 1373736 h 1373736"/>
                <a:gd name="connsiteX5" fmla="*/ 0 w 2286000"/>
                <a:gd name="connsiteY5" fmla="*/ 0 h 1373736"/>
                <a:gd name="connsiteX0" fmla="*/ 29985 w 2315985"/>
                <a:gd name="connsiteY0" fmla="*/ 0 h 1373736"/>
                <a:gd name="connsiteX1" fmla="*/ 2030165 w 2315985"/>
                <a:gd name="connsiteY1" fmla="*/ 0 h 1373736"/>
                <a:gd name="connsiteX2" fmla="*/ 2315985 w 2315985"/>
                <a:gd name="connsiteY2" fmla="*/ 686868 h 1373736"/>
                <a:gd name="connsiteX3" fmla="*/ 2030165 w 2315985"/>
                <a:gd name="connsiteY3" fmla="*/ 1373736 h 1373736"/>
                <a:gd name="connsiteX4" fmla="*/ 29985 w 2315985"/>
                <a:gd name="connsiteY4" fmla="*/ 1373736 h 1373736"/>
                <a:gd name="connsiteX5" fmla="*/ 0 w 2315985"/>
                <a:gd name="connsiteY5" fmla="*/ 526038 h 1373736"/>
                <a:gd name="connsiteX6" fmla="*/ 29985 w 2315985"/>
                <a:gd name="connsiteY6" fmla="*/ 0 h 1373736"/>
                <a:gd name="connsiteX0" fmla="*/ 0 w 2315985"/>
                <a:gd name="connsiteY0" fmla="*/ 526038 h 1373736"/>
                <a:gd name="connsiteX1" fmla="*/ 29985 w 2315985"/>
                <a:gd name="connsiteY1" fmla="*/ 0 h 1373736"/>
                <a:gd name="connsiteX2" fmla="*/ 2030165 w 2315985"/>
                <a:gd name="connsiteY2" fmla="*/ 0 h 1373736"/>
                <a:gd name="connsiteX3" fmla="*/ 2315985 w 2315985"/>
                <a:gd name="connsiteY3" fmla="*/ 686868 h 1373736"/>
                <a:gd name="connsiteX4" fmla="*/ 2030165 w 2315985"/>
                <a:gd name="connsiteY4" fmla="*/ 1373736 h 1373736"/>
                <a:gd name="connsiteX5" fmla="*/ 29985 w 2315985"/>
                <a:gd name="connsiteY5" fmla="*/ 1373736 h 1373736"/>
                <a:gd name="connsiteX6" fmla="*/ 91440 w 2315985"/>
                <a:gd name="connsiteY6" fmla="*/ 617478 h 1373736"/>
                <a:gd name="connsiteX0" fmla="*/ 0 w 2315985"/>
                <a:gd name="connsiteY0" fmla="*/ 526038 h 1373736"/>
                <a:gd name="connsiteX1" fmla="*/ 29985 w 2315985"/>
                <a:gd name="connsiteY1" fmla="*/ 0 h 1373736"/>
                <a:gd name="connsiteX2" fmla="*/ 2030165 w 2315985"/>
                <a:gd name="connsiteY2" fmla="*/ 0 h 1373736"/>
                <a:gd name="connsiteX3" fmla="*/ 2315985 w 2315985"/>
                <a:gd name="connsiteY3" fmla="*/ 686868 h 1373736"/>
                <a:gd name="connsiteX4" fmla="*/ 2030165 w 2315985"/>
                <a:gd name="connsiteY4" fmla="*/ 1373736 h 1373736"/>
                <a:gd name="connsiteX5" fmla="*/ 29985 w 2315985"/>
                <a:gd name="connsiteY5" fmla="*/ 1373736 h 1373736"/>
                <a:gd name="connsiteX0" fmla="*/ 0 w 2286000"/>
                <a:gd name="connsiteY0" fmla="*/ 0 h 1373736"/>
                <a:gd name="connsiteX1" fmla="*/ 2000180 w 2286000"/>
                <a:gd name="connsiteY1" fmla="*/ 0 h 1373736"/>
                <a:gd name="connsiteX2" fmla="*/ 2286000 w 2286000"/>
                <a:gd name="connsiteY2" fmla="*/ 686868 h 1373736"/>
                <a:gd name="connsiteX3" fmla="*/ 2000180 w 2286000"/>
                <a:gd name="connsiteY3" fmla="*/ 1373736 h 1373736"/>
                <a:gd name="connsiteX4" fmla="*/ 0 w 2286000"/>
                <a:gd name="connsiteY4" fmla="*/ 1373736 h 1373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1373736">
                  <a:moveTo>
                    <a:pt x="0" y="0"/>
                  </a:moveTo>
                  <a:lnTo>
                    <a:pt x="2000180" y="0"/>
                  </a:lnTo>
                  <a:lnTo>
                    <a:pt x="2286000" y="686868"/>
                  </a:lnTo>
                  <a:lnTo>
                    <a:pt x="2000180" y="1373736"/>
                  </a:lnTo>
                  <a:lnTo>
                    <a:pt x="0" y="1373736"/>
                  </a:lnTo>
                </a:path>
              </a:pathLst>
            </a:custGeom>
            <a:solidFill>
              <a:sysClr val="window" lastClr="FFFFFF"/>
            </a:solidFill>
            <a:ln w="22225" cap="rnd" cmpd="sng" algn="ctr">
              <a:solidFill>
                <a:srgbClr val="F05922"/>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2000" b="0"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23" name="Rectangle 22">
              <a:extLst>
                <a:ext uri="{FF2B5EF4-FFF2-40B4-BE49-F238E27FC236}">
                  <a16:creationId xmlns:a16="http://schemas.microsoft.com/office/drawing/2014/main" id="{9070CFB1-7099-D74C-5444-10A7A5320409}"/>
                </a:ext>
              </a:extLst>
            </p:cNvPr>
            <p:cNvSpPr/>
            <p:nvPr/>
          </p:nvSpPr>
          <p:spPr>
            <a:xfrm>
              <a:off x="2179428" y="3581639"/>
              <a:ext cx="6527990" cy="1188720"/>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spcBef>
                  <a:spcPts val="300"/>
                </a:spcBef>
                <a:spcAft>
                  <a:spcPts val="300"/>
                </a:spcAft>
                <a:buFont typeface="Arial" panose="020B0604020202020204" pitchFamily="34" charset="0"/>
                <a:buChar char="•"/>
              </a:pPr>
              <a:r>
                <a:rPr lang="en-US" sz="1200" dirty="0">
                  <a:solidFill>
                    <a:schemeClr val="tx1"/>
                  </a:solidFill>
                </a:rPr>
                <a:t>India cementing its position as a global automotive R&amp;D hub, with many MNC’s setting manufacturing and R&amp;D base</a:t>
              </a:r>
            </a:p>
            <a:p>
              <a:pPr marL="171450" indent="-171450" algn="just">
                <a:spcBef>
                  <a:spcPts val="300"/>
                </a:spcBef>
                <a:spcAft>
                  <a:spcPts val="300"/>
                </a:spcAft>
                <a:buFont typeface="Arial" panose="020B0604020202020204" pitchFamily="34" charset="0"/>
                <a:buChar char="•"/>
              </a:pPr>
              <a:r>
                <a:rPr lang="en-US" sz="1200" dirty="0">
                  <a:solidFill>
                    <a:schemeClr val="tx1"/>
                  </a:solidFill>
                </a:rPr>
                <a:t>Ample availability of a low-cost and skilled workforce</a:t>
              </a:r>
            </a:p>
            <a:p>
              <a:pPr marL="171450" indent="-171450" algn="just">
                <a:spcBef>
                  <a:spcPts val="300"/>
                </a:spcBef>
                <a:spcAft>
                  <a:spcPts val="300"/>
                </a:spcAft>
                <a:buFont typeface="Arial" panose="020B0604020202020204" pitchFamily="34" charset="0"/>
                <a:buChar char="•"/>
              </a:pPr>
              <a:r>
                <a:rPr lang="en-US" sz="1200" dirty="0">
                  <a:solidFill>
                    <a:schemeClr val="tx1"/>
                  </a:solidFill>
                </a:rPr>
                <a:t>Automobile sector to attract USD 8-10 bn in local and foreign investments by 2023</a:t>
              </a:r>
            </a:p>
          </p:txBody>
        </p:sp>
        <p:sp>
          <p:nvSpPr>
            <p:cNvPr id="25" name="Pentagon 135">
              <a:extLst>
                <a:ext uri="{FF2B5EF4-FFF2-40B4-BE49-F238E27FC236}">
                  <a16:creationId xmlns:a16="http://schemas.microsoft.com/office/drawing/2014/main" id="{C1C05693-E53F-75E6-036E-A00B8D5A1AF6}"/>
                </a:ext>
              </a:extLst>
            </p:cNvPr>
            <p:cNvSpPr/>
            <p:nvPr/>
          </p:nvSpPr>
          <p:spPr>
            <a:xfrm>
              <a:off x="-65048" y="3813178"/>
              <a:ext cx="1856642" cy="792000"/>
            </a:xfrm>
            <a:custGeom>
              <a:avLst/>
              <a:gdLst>
                <a:gd name="connsiteX0" fmla="*/ 0 w 2286000"/>
                <a:gd name="connsiteY0" fmla="*/ 0 h 1373736"/>
                <a:gd name="connsiteX1" fmla="*/ 2000180 w 2286000"/>
                <a:gd name="connsiteY1" fmla="*/ 0 h 1373736"/>
                <a:gd name="connsiteX2" fmla="*/ 2286000 w 2286000"/>
                <a:gd name="connsiteY2" fmla="*/ 686868 h 1373736"/>
                <a:gd name="connsiteX3" fmla="*/ 2000180 w 2286000"/>
                <a:gd name="connsiteY3" fmla="*/ 1373736 h 1373736"/>
                <a:gd name="connsiteX4" fmla="*/ 0 w 2286000"/>
                <a:gd name="connsiteY4" fmla="*/ 1373736 h 1373736"/>
                <a:gd name="connsiteX5" fmla="*/ 0 w 2286000"/>
                <a:gd name="connsiteY5" fmla="*/ 0 h 1373736"/>
                <a:gd name="connsiteX0" fmla="*/ 29985 w 2315985"/>
                <a:gd name="connsiteY0" fmla="*/ 0 h 1373736"/>
                <a:gd name="connsiteX1" fmla="*/ 2030165 w 2315985"/>
                <a:gd name="connsiteY1" fmla="*/ 0 h 1373736"/>
                <a:gd name="connsiteX2" fmla="*/ 2315985 w 2315985"/>
                <a:gd name="connsiteY2" fmla="*/ 686868 h 1373736"/>
                <a:gd name="connsiteX3" fmla="*/ 2030165 w 2315985"/>
                <a:gd name="connsiteY3" fmla="*/ 1373736 h 1373736"/>
                <a:gd name="connsiteX4" fmla="*/ 29985 w 2315985"/>
                <a:gd name="connsiteY4" fmla="*/ 1373736 h 1373736"/>
                <a:gd name="connsiteX5" fmla="*/ 0 w 2315985"/>
                <a:gd name="connsiteY5" fmla="*/ 526038 h 1373736"/>
                <a:gd name="connsiteX6" fmla="*/ 29985 w 2315985"/>
                <a:gd name="connsiteY6" fmla="*/ 0 h 1373736"/>
                <a:gd name="connsiteX0" fmla="*/ 0 w 2315985"/>
                <a:gd name="connsiteY0" fmla="*/ 526038 h 1373736"/>
                <a:gd name="connsiteX1" fmla="*/ 29985 w 2315985"/>
                <a:gd name="connsiteY1" fmla="*/ 0 h 1373736"/>
                <a:gd name="connsiteX2" fmla="*/ 2030165 w 2315985"/>
                <a:gd name="connsiteY2" fmla="*/ 0 h 1373736"/>
                <a:gd name="connsiteX3" fmla="*/ 2315985 w 2315985"/>
                <a:gd name="connsiteY3" fmla="*/ 686868 h 1373736"/>
                <a:gd name="connsiteX4" fmla="*/ 2030165 w 2315985"/>
                <a:gd name="connsiteY4" fmla="*/ 1373736 h 1373736"/>
                <a:gd name="connsiteX5" fmla="*/ 29985 w 2315985"/>
                <a:gd name="connsiteY5" fmla="*/ 1373736 h 1373736"/>
                <a:gd name="connsiteX6" fmla="*/ 91440 w 2315985"/>
                <a:gd name="connsiteY6" fmla="*/ 617478 h 1373736"/>
                <a:gd name="connsiteX0" fmla="*/ 0 w 2315985"/>
                <a:gd name="connsiteY0" fmla="*/ 526038 h 1373736"/>
                <a:gd name="connsiteX1" fmla="*/ 29985 w 2315985"/>
                <a:gd name="connsiteY1" fmla="*/ 0 h 1373736"/>
                <a:gd name="connsiteX2" fmla="*/ 2030165 w 2315985"/>
                <a:gd name="connsiteY2" fmla="*/ 0 h 1373736"/>
                <a:gd name="connsiteX3" fmla="*/ 2315985 w 2315985"/>
                <a:gd name="connsiteY3" fmla="*/ 686868 h 1373736"/>
                <a:gd name="connsiteX4" fmla="*/ 2030165 w 2315985"/>
                <a:gd name="connsiteY4" fmla="*/ 1373736 h 1373736"/>
                <a:gd name="connsiteX5" fmla="*/ 29985 w 2315985"/>
                <a:gd name="connsiteY5" fmla="*/ 1373736 h 1373736"/>
                <a:gd name="connsiteX0" fmla="*/ 0 w 2286000"/>
                <a:gd name="connsiteY0" fmla="*/ 0 h 1373736"/>
                <a:gd name="connsiteX1" fmla="*/ 2000180 w 2286000"/>
                <a:gd name="connsiteY1" fmla="*/ 0 h 1373736"/>
                <a:gd name="connsiteX2" fmla="*/ 2286000 w 2286000"/>
                <a:gd name="connsiteY2" fmla="*/ 686868 h 1373736"/>
                <a:gd name="connsiteX3" fmla="*/ 2000180 w 2286000"/>
                <a:gd name="connsiteY3" fmla="*/ 1373736 h 1373736"/>
                <a:gd name="connsiteX4" fmla="*/ 0 w 2286000"/>
                <a:gd name="connsiteY4" fmla="*/ 1373736 h 1373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1373736">
                  <a:moveTo>
                    <a:pt x="0" y="0"/>
                  </a:moveTo>
                  <a:lnTo>
                    <a:pt x="2000180" y="0"/>
                  </a:lnTo>
                  <a:lnTo>
                    <a:pt x="2286000" y="686868"/>
                  </a:lnTo>
                  <a:lnTo>
                    <a:pt x="2000180" y="1373736"/>
                  </a:lnTo>
                  <a:lnTo>
                    <a:pt x="0" y="1373736"/>
                  </a:lnTo>
                </a:path>
              </a:pathLst>
            </a:custGeom>
            <a:solidFill>
              <a:srgbClr val="F8D0B4"/>
            </a:solidFill>
            <a:ln w="25400" cap="rnd" cmpd="sng" algn="ctr">
              <a:noFill/>
              <a:prstDash val="solid"/>
              <a:round/>
            </a:ln>
            <a:effectLst/>
          </p:spPr>
          <p:txBody>
            <a:bodyPr rtlCol="0" anchor="ctr"/>
            <a:lstStyle/>
            <a:p>
              <a:r>
                <a:rPr lang="en-US" sz="1400" b="1" dirty="0"/>
                <a:t>Investment in manufacturing to expand auto industry</a:t>
              </a:r>
            </a:p>
          </p:txBody>
        </p:sp>
      </p:grpSp>
      <p:grpSp>
        <p:nvGrpSpPr>
          <p:cNvPr id="26" name="Group 25">
            <a:extLst>
              <a:ext uri="{FF2B5EF4-FFF2-40B4-BE49-F238E27FC236}">
                <a16:creationId xmlns:a16="http://schemas.microsoft.com/office/drawing/2014/main" id="{E84497CE-25E1-651A-6CC5-8CC0351F23DF}"/>
              </a:ext>
            </a:extLst>
          </p:cNvPr>
          <p:cNvGrpSpPr/>
          <p:nvPr/>
        </p:nvGrpSpPr>
        <p:grpSpPr>
          <a:xfrm>
            <a:off x="1774137" y="4873863"/>
            <a:ext cx="10205802" cy="1188720"/>
            <a:chOff x="-65048" y="3581639"/>
            <a:chExt cx="8772466" cy="1188720"/>
          </a:xfrm>
        </p:grpSpPr>
        <p:sp>
          <p:nvSpPr>
            <p:cNvPr id="28" name="Pentagon 135">
              <a:extLst>
                <a:ext uri="{FF2B5EF4-FFF2-40B4-BE49-F238E27FC236}">
                  <a16:creationId xmlns:a16="http://schemas.microsoft.com/office/drawing/2014/main" id="{EB768FAD-DC5C-F89B-8E74-3F1C64F89A1D}"/>
                </a:ext>
              </a:extLst>
            </p:cNvPr>
            <p:cNvSpPr/>
            <p:nvPr/>
          </p:nvSpPr>
          <p:spPr>
            <a:xfrm>
              <a:off x="365760" y="3740437"/>
              <a:ext cx="1652908" cy="982727"/>
            </a:xfrm>
            <a:custGeom>
              <a:avLst/>
              <a:gdLst>
                <a:gd name="connsiteX0" fmla="*/ 0 w 2286000"/>
                <a:gd name="connsiteY0" fmla="*/ 0 h 1373736"/>
                <a:gd name="connsiteX1" fmla="*/ 2000180 w 2286000"/>
                <a:gd name="connsiteY1" fmla="*/ 0 h 1373736"/>
                <a:gd name="connsiteX2" fmla="*/ 2286000 w 2286000"/>
                <a:gd name="connsiteY2" fmla="*/ 686868 h 1373736"/>
                <a:gd name="connsiteX3" fmla="*/ 2000180 w 2286000"/>
                <a:gd name="connsiteY3" fmla="*/ 1373736 h 1373736"/>
                <a:gd name="connsiteX4" fmla="*/ 0 w 2286000"/>
                <a:gd name="connsiteY4" fmla="*/ 1373736 h 1373736"/>
                <a:gd name="connsiteX5" fmla="*/ 0 w 2286000"/>
                <a:gd name="connsiteY5" fmla="*/ 0 h 1373736"/>
                <a:gd name="connsiteX0" fmla="*/ 29985 w 2315985"/>
                <a:gd name="connsiteY0" fmla="*/ 0 h 1373736"/>
                <a:gd name="connsiteX1" fmla="*/ 2030165 w 2315985"/>
                <a:gd name="connsiteY1" fmla="*/ 0 h 1373736"/>
                <a:gd name="connsiteX2" fmla="*/ 2315985 w 2315985"/>
                <a:gd name="connsiteY2" fmla="*/ 686868 h 1373736"/>
                <a:gd name="connsiteX3" fmla="*/ 2030165 w 2315985"/>
                <a:gd name="connsiteY3" fmla="*/ 1373736 h 1373736"/>
                <a:gd name="connsiteX4" fmla="*/ 29985 w 2315985"/>
                <a:gd name="connsiteY4" fmla="*/ 1373736 h 1373736"/>
                <a:gd name="connsiteX5" fmla="*/ 0 w 2315985"/>
                <a:gd name="connsiteY5" fmla="*/ 526038 h 1373736"/>
                <a:gd name="connsiteX6" fmla="*/ 29985 w 2315985"/>
                <a:gd name="connsiteY6" fmla="*/ 0 h 1373736"/>
                <a:gd name="connsiteX0" fmla="*/ 0 w 2315985"/>
                <a:gd name="connsiteY0" fmla="*/ 526038 h 1373736"/>
                <a:gd name="connsiteX1" fmla="*/ 29985 w 2315985"/>
                <a:gd name="connsiteY1" fmla="*/ 0 h 1373736"/>
                <a:gd name="connsiteX2" fmla="*/ 2030165 w 2315985"/>
                <a:gd name="connsiteY2" fmla="*/ 0 h 1373736"/>
                <a:gd name="connsiteX3" fmla="*/ 2315985 w 2315985"/>
                <a:gd name="connsiteY3" fmla="*/ 686868 h 1373736"/>
                <a:gd name="connsiteX4" fmla="*/ 2030165 w 2315985"/>
                <a:gd name="connsiteY4" fmla="*/ 1373736 h 1373736"/>
                <a:gd name="connsiteX5" fmla="*/ 29985 w 2315985"/>
                <a:gd name="connsiteY5" fmla="*/ 1373736 h 1373736"/>
                <a:gd name="connsiteX6" fmla="*/ 91440 w 2315985"/>
                <a:gd name="connsiteY6" fmla="*/ 617478 h 1373736"/>
                <a:gd name="connsiteX0" fmla="*/ 0 w 2315985"/>
                <a:gd name="connsiteY0" fmla="*/ 526038 h 1373736"/>
                <a:gd name="connsiteX1" fmla="*/ 29985 w 2315985"/>
                <a:gd name="connsiteY1" fmla="*/ 0 h 1373736"/>
                <a:gd name="connsiteX2" fmla="*/ 2030165 w 2315985"/>
                <a:gd name="connsiteY2" fmla="*/ 0 h 1373736"/>
                <a:gd name="connsiteX3" fmla="*/ 2315985 w 2315985"/>
                <a:gd name="connsiteY3" fmla="*/ 686868 h 1373736"/>
                <a:gd name="connsiteX4" fmla="*/ 2030165 w 2315985"/>
                <a:gd name="connsiteY4" fmla="*/ 1373736 h 1373736"/>
                <a:gd name="connsiteX5" fmla="*/ 29985 w 2315985"/>
                <a:gd name="connsiteY5" fmla="*/ 1373736 h 1373736"/>
                <a:gd name="connsiteX0" fmla="*/ 0 w 2286000"/>
                <a:gd name="connsiteY0" fmla="*/ 0 h 1373736"/>
                <a:gd name="connsiteX1" fmla="*/ 2000180 w 2286000"/>
                <a:gd name="connsiteY1" fmla="*/ 0 h 1373736"/>
                <a:gd name="connsiteX2" fmla="*/ 2286000 w 2286000"/>
                <a:gd name="connsiteY2" fmla="*/ 686868 h 1373736"/>
                <a:gd name="connsiteX3" fmla="*/ 2000180 w 2286000"/>
                <a:gd name="connsiteY3" fmla="*/ 1373736 h 1373736"/>
                <a:gd name="connsiteX4" fmla="*/ 0 w 2286000"/>
                <a:gd name="connsiteY4" fmla="*/ 1373736 h 1373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1373736">
                  <a:moveTo>
                    <a:pt x="0" y="0"/>
                  </a:moveTo>
                  <a:lnTo>
                    <a:pt x="2000180" y="0"/>
                  </a:lnTo>
                  <a:lnTo>
                    <a:pt x="2286000" y="686868"/>
                  </a:lnTo>
                  <a:lnTo>
                    <a:pt x="2000180" y="1373736"/>
                  </a:lnTo>
                  <a:lnTo>
                    <a:pt x="0" y="1373736"/>
                  </a:lnTo>
                </a:path>
              </a:pathLst>
            </a:custGeom>
            <a:solidFill>
              <a:sysClr val="window" lastClr="FFFFFF"/>
            </a:solidFill>
            <a:ln w="22225" cap="rnd" cmpd="sng" algn="ctr">
              <a:solidFill>
                <a:srgbClr val="F05922"/>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2000" b="0"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29" name="Rectangle 28">
              <a:extLst>
                <a:ext uri="{FF2B5EF4-FFF2-40B4-BE49-F238E27FC236}">
                  <a16:creationId xmlns:a16="http://schemas.microsoft.com/office/drawing/2014/main" id="{49367824-D6C8-F3CF-5097-B17E898B8958}"/>
                </a:ext>
              </a:extLst>
            </p:cNvPr>
            <p:cNvSpPr/>
            <p:nvPr/>
          </p:nvSpPr>
          <p:spPr>
            <a:xfrm>
              <a:off x="2179428" y="3581639"/>
              <a:ext cx="6527990" cy="1188720"/>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spcBef>
                  <a:spcPts val="300"/>
                </a:spcBef>
                <a:spcAft>
                  <a:spcPts val="300"/>
                </a:spcAft>
                <a:buFont typeface="Arial" panose="020B0604020202020204" pitchFamily="34" charset="0"/>
                <a:buChar char="•"/>
              </a:pPr>
              <a:r>
                <a:rPr lang="en-US" sz="1200" dirty="0">
                  <a:solidFill>
                    <a:schemeClr val="tx1"/>
                  </a:solidFill>
                </a:rPr>
                <a:t>PLI schemes in auto and auto-component sector with financial outlay of INR 57,042 Crores under Atmanirbhar Bharat 3.0</a:t>
              </a:r>
            </a:p>
            <a:p>
              <a:pPr marL="171450" indent="-171450" algn="just">
                <a:spcBef>
                  <a:spcPts val="300"/>
                </a:spcBef>
                <a:spcAft>
                  <a:spcPts val="300"/>
                </a:spcAft>
                <a:buFont typeface="Arial" panose="020B0604020202020204" pitchFamily="34" charset="0"/>
                <a:buChar char="•"/>
              </a:pPr>
              <a:r>
                <a:rPr lang="en-US" sz="1200" dirty="0">
                  <a:solidFill>
                    <a:schemeClr val="tx1"/>
                  </a:solidFill>
                </a:rPr>
                <a:t>GOI plans to spend $1.4 trillion on infrastructure by 2025, which will boost the demand for CVs and construction equipment</a:t>
              </a:r>
            </a:p>
            <a:p>
              <a:pPr marL="171450" indent="-171450" algn="just">
                <a:spcBef>
                  <a:spcPts val="300"/>
                </a:spcBef>
                <a:spcAft>
                  <a:spcPts val="300"/>
                </a:spcAft>
                <a:buFont typeface="Arial" panose="020B0604020202020204" pitchFamily="34" charset="0"/>
                <a:buChar char="•"/>
              </a:pPr>
              <a:r>
                <a:rPr lang="en-US" sz="1200" dirty="0">
                  <a:solidFill>
                    <a:schemeClr val="tx1"/>
                  </a:solidFill>
                </a:rPr>
                <a:t>GOI’s vehicle scrappage policy is further expected to boost replacement demand</a:t>
              </a:r>
            </a:p>
          </p:txBody>
        </p:sp>
        <p:sp>
          <p:nvSpPr>
            <p:cNvPr id="31" name="Pentagon 135">
              <a:extLst>
                <a:ext uri="{FF2B5EF4-FFF2-40B4-BE49-F238E27FC236}">
                  <a16:creationId xmlns:a16="http://schemas.microsoft.com/office/drawing/2014/main" id="{5150236B-98F0-E33C-C31B-C8D4367F19BC}"/>
                </a:ext>
              </a:extLst>
            </p:cNvPr>
            <p:cNvSpPr/>
            <p:nvPr/>
          </p:nvSpPr>
          <p:spPr>
            <a:xfrm>
              <a:off x="-65048" y="3813178"/>
              <a:ext cx="1856642" cy="792000"/>
            </a:xfrm>
            <a:custGeom>
              <a:avLst/>
              <a:gdLst>
                <a:gd name="connsiteX0" fmla="*/ 0 w 2286000"/>
                <a:gd name="connsiteY0" fmla="*/ 0 h 1373736"/>
                <a:gd name="connsiteX1" fmla="*/ 2000180 w 2286000"/>
                <a:gd name="connsiteY1" fmla="*/ 0 h 1373736"/>
                <a:gd name="connsiteX2" fmla="*/ 2286000 w 2286000"/>
                <a:gd name="connsiteY2" fmla="*/ 686868 h 1373736"/>
                <a:gd name="connsiteX3" fmla="*/ 2000180 w 2286000"/>
                <a:gd name="connsiteY3" fmla="*/ 1373736 h 1373736"/>
                <a:gd name="connsiteX4" fmla="*/ 0 w 2286000"/>
                <a:gd name="connsiteY4" fmla="*/ 1373736 h 1373736"/>
                <a:gd name="connsiteX5" fmla="*/ 0 w 2286000"/>
                <a:gd name="connsiteY5" fmla="*/ 0 h 1373736"/>
                <a:gd name="connsiteX0" fmla="*/ 29985 w 2315985"/>
                <a:gd name="connsiteY0" fmla="*/ 0 h 1373736"/>
                <a:gd name="connsiteX1" fmla="*/ 2030165 w 2315985"/>
                <a:gd name="connsiteY1" fmla="*/ 0 h 1373736"/>
                <a:gd name="connsiteX2" fmla="*/ 2315985 w 2315985"/>
                <a:gd name="connsiteY2" fmla="*/ 686868 h 1373736"/>
                <a:gd name="connsiteX3" fmla="*/ 2030165 w 2315985"/>
                <a:gd name="connsiteY3" fmla="*/ 1373736 h 1373736"/>
                <a:gd name="connsiteX4" fmla="*/ 29985 w 2315985"/>
                <a:gd name="connsiteY4" fmla="*/ 1373736 h 1373736"/>
                <a:gd name="connsiteX5" fmla="*/ 0 w 2315985"/>
                <a:gd name="connsiteY5" fmla="*/ 526038 h 1373736"/>
                <a:gd name="connsiteX6" fmla="*/ 29985 w 2315985"/>
                <a:gd name="connsiteY6" fmla="*/ 0 h 1373736"/>
                <a:gd name="connsiteX0" fmla="*/ 0 w 2315985"/>
                <a:gd name="connsiteY0" fmla="*/ 526038 h 1373736"/>
                <a:gd name="connsiteX1" fmla="*/ 29985 w 2315985"/>
                <a:gd name="connsiteY1" fmla="*/ 0 h 1373736"/>
                <a:gd name="connsiteX2" fmla="*/ 2030165 w 2315985"/>
                <a:gd name="connsiteY2" fmla="*/ 0 h 1373736"/>
                <a:gd name="connsiteX3" fmla="*/ 2315985 w 2315985"/>
                <a:gd name="connsiteY3" fmla="*/ 686868 h 1373736"/>
                <a:gd name="connsiteX4" fmla="*/ 2030165 w 2315985"/>
                <a:gd name="connsiteY4" fmla="*/ 1373736 h 1373736"/>
                <a:gd name="connsiteX5" fmla="*/ 29985 w 2315985"/>
                <a:gd name="connsiteY5" fmla="*/ 1373736 h 1373736"/>
                <a:gd name="connsiteX6" fmla="*/ 91440 w 2315985"/>
                <a:gd name="connsiteY6" fmla="*/ 617478 h 1373736"/>
                <a:gd name="connsiteX0" fmla="*/ 0 w 2315985"/>
                <a:gd name="connsiteY0" fmla="*/ 526038 h 1373736"/>
                <a:gd name="connsiteX1" fmla="*/ 29985 w 2315985"/>
                <a:gd name="connsiteY1" fmla="*/ 0 h 1373736"/>
                <a:gd name="connsiteX2" fmla="*/ 2030165 w 2315985"/>
                <a:gd name="connsiteY2" fmla="*/ 0 h 1373736"/>
                <a:gd name="connsiteX3" fmla="*/ 2315985 w 2315985"/>
                <a:gd name="connsiteY3" fmla="*/ 686868 h 1373736"/>
                <a:gd name="connsiteX4" fmla="*/ 2030165 w 2315985"/>
                <a:gd name="connsiteY4" fmla="*/ 1373736 h 1373736"/>
                <a:gd name="connsiteX5" fmla="*/ 29985 w 2315985"/>
                <a:gd name="connsiteY5" fmla="*/ 1373736 h 1373736"/>
                <a:gd name="connsiteX0" fmla="*/ 0 w 2286000"/>
                <a:gd name="connsiteY0" fmla="*/ 0 h 1373736"/>
                <a:gd name="connsiteX1" fmla="*/ 2000180 w 2286000"/>
                <a:gd name="connsiteY1" fmla="*/ 0 h 1373736"/>
                <a:gd name="connsiteX2" fmla="*/ 2286000 w 2286000"/>
                <a:gd name="connsiteY2" fmla="*/ 686868 h 1373736"/>
                <a:gd name="connsiteX3" fmla="*/ 2000180 w 2286000"/>
                <a:gd name="connsiteY3" fmla="*/ 1373736 h 1373736"/>
                <a:gd name="connsiteX4" fmla="*/ 0 w 2286000"/>
                <a:gd name="connsiteY4" fmla="*/ 1373736 h 1373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1373736">
                  <a:moveTo>
                    <a:pt x="0" y="0"/>
                  </a:moveTo>
                  <a:lnTo>
                    <a:pt x="2000180" y="0"/>
                  </a:lnTo>
                  <a:lnTo>
                    <a:pt x="2286000" y="686868"/>
                  </a:lnTo>
                  <a:lnTo>
                    <a:pt x="2000180" y="1373736"/>
                  </a:lnTo>
                  <a:lnTo>
                    <a:pt x="0" y="1373736"/>
                  </a:lnTo>
                </a:path>
              </a:pathLst>
            </a:custGeom>
            <a:solidFill>
              <a:srgbClr val="F8D0B4"/>
            </a:solidFill>
            <a:ln w="25400" cap="rnd" cmpd="sng" algn="ctr">
              <a:noFill/>
              <a:prstDash val="solid"/>
              <a:round/>
            </a:ln>
            <a:effectLst/>
          </p:spPr>
          <p:txBody>
            <a:bodyPr rtlCol="0" anchor="ctr"/>
            <a:lstStyle/>
            <a:p>
              <a:r>
                <a:rPr lang="en-US" sz="1400" b="1" dirty="0"/>
                <a:t>Policy initiatives to drive manufacturing</a:t>
              </a:r>
            </a:p>
          </p:txBody>
        </p:sp>
      </p:grpSp>
      <p:grpSp>
        <p:nvGrpSpPr>
          <p:cNvPr id="32" name="Group 31">
            <a:extLst>
              <a:ext uri="{FF2B5EF4-FFF2-40B4-BE49-F238E27FC236}">
                <a16:creationId xmlns:a16="http://schemas.microsoft.com/office/drawing/2014/main" id="{756D4DC7-26D8-F60F-351F-FEF481662E1D}"/>
              </a:ext>
            </a:extLst>
          </p:cNvPr>
          <p:cNvGrpSpPr/>
          <p:nvPr/>
        </p:nvGrpSpPr>
        <p:grpSpPr>
          <a:xfrm>
            <a:off x="1774137" y="3570441"/>
            <a:ext cx="10205802" cy="1188720"/>
            <a:chOff x="-65048" y="3581639"/>
            <a:chExt cx="8772466" cy="1188720"/>
          </a:xfrm>
        </p:grpSpPr>
        <p:sp>
          <p:nvSpPr>
            <p:cNvPr id="33" name="Pentagon 135">
              <a:extLst>
                <a:ext uri="{FF2B5EF4-FFF2-40B4-BE49-F238E27FC236}">
                  <a16:creationId xmlns:a16="http://schemas.microsoft.com/office/drawing/2014/main" id="{6BF71E04-DE38-E493-D57F-B246AF1355F3}"/>
                </a:ext>
              </a:extLst>
            </p:cNvPr>
            <p:cNvSpPr/>
            <p:nvPr/>
          </p:nvSpPr>
          <p:spPr>
            <a:xfrm>
              <a:off x="365760" y="3740437"/>
              <a:ext cx="1652908" cy="982727"/>
            </a:xfrm>
            <a:custGeom>
              <a:avLst/>
              <a:gdLst>
                <a:gd name="connsiteX0" fmla="*/ 0 w 2286000"/>
                <a:gd name="connsiteY0" fmla="*/ 0 h 1373736"/>
                <a:gd name="connsiteX1" fmla="*/ 2000180 w 2286000"/>
                <a:gd name="connsiteY1" fmla="*/ 0 h 1373736"/>
                <a:gd name="connsiteX2" fmla="*/ 2286000 w 2286000"/>
                <a:gd name="connsiteY2" fmla="*/ 686868 h 1373736"/>
                <a:gd name="connsiteX3" fmla="*/ 2000180 w 2286000"/>
                <a:gd name="connsiteY3" fmla="*/ 1373736 h 1373736"/>
                <a:gd name="connsiteX4" fmla="*/ 0 w 2286000"/>
                <a:gd name="connsiteY4" fmla="*/ 1373736 h 1373736"/>
                <a:gd name="connsiteX5" fmla="*/ 0 w 2286000"/>
                <a:gd name="connsiteY5" fmla="*/ 0 h 1373736"/>
                <a:gd name="connsiteX0" fmla="*/ 29985 w 2315985"/>
                <a:gd name="connsiteY0" fmla="*/ 0 h 1373736"/>
                <a:gd name="connsiteX1" fmla="*/ 2030165 w 2315985"/>
                <a:gd name="connsiteY1" fmla="*/ 0 h 1373736"/>
                <a:gd name="connsiteX2" fmla="*/ 2315985 w 2315985"/>
                <a:gd name="connsiteY2" fmla="*/ 686868 h 1373736"/>
                <a:gd name="connsiteX3" fmla="*/ 2030165 w 2315985"/>
                <a:gd name="connsiteY3" fmla="*/ 1373736 h 1373736"/>
                <a:gd name="connsiteX4" fmla="*/ 29985 w 2315985"/>
                <a:gd name="connsiteY4" fmla="*/ 1373736 h 1373736"/>
                <a:gd name="connsiteX5" fmla="*/ 0 w 2315985"/>
                <a:gd name="connsiteY5" fmla="*/ 526038 h 1373736"/>
                <a:gd name="connsiteX6" fmla="*/ 29985 w 2315985"/>
                <a:gd name="connsiteY6" fmla="*/ 0 h 1373736"/>
                <a:gd name="connsiteX0" fmla="*/ 0 w 2315985"/>
                <a:gd name="connsiteY0" fmla="*/ 526038 h 1373736"/>
                <a:gd name="connsiteX1" fmla="*/ 29985 w 2315985"/>
                <a:gd name="connsiteY1" fmla="*/ 0 h 1373736"/>
                <a:gd name="connsiteX2" fmla="*/ 2030165 w 2315985"/>
                <a:gd name="connsiteY2" fmla="*/ 0 h 1373736"/>
                <a:gd name="connsiteX3" fmla="*/ 2315985 w 2315985"/>
                <a:gd name="connsiteY3" fmla="*/ 686868 h 1373736"/>
                <a:gd name="connsiteX4" fmla="*/ 2030165 w 2315985"/>
                <a:gd name="connsiteY4" fmla="*/ 1373736 h 1373736"/>
                <a:gd name="connsiteX5" fmla="*/ 29985 w 2315985"/>
                <a:gd name="connsiteY5" fmla="*/ 1373736 h 1373736"/>
                <a:gd name="connsiteX6" fmla="*/ 91440 w 2315985"/>
                <a:gd name="connsiteY6" fmla="*/ 617478 h 1373736"/>
                <a:gd name="connsiteX0" fmla="*/ 0 w 2315985"/>
                <a:gd name="connsiteY0" fmla="*/ 526038 h 1373736"/>
                <a:gd name="connsiteX1" fmla="*/ 29985 w 2315985"/>
                <a:gd name="connsiteY1" fmla="*/ 0 h 1373736"/>
                <a:gd name="connsiteX2" fmla="*/ 2030165 w 2315985"/>
                <a:gd name="connsiteY2" fmla="*/ 0 h 1373736"/>
                <a:gd name="connsiteX3" fmla="*/ 2315985 w 2315985"/>
                <a:gd name="connsiteY3" fmla="*/ 686868 h 1373736"/>
                <a:gd name="connsiteX4" fmla="*/ 2030165 w 2315985"/>
                <a:gd name="connsiteY4" fmla="*/ 1373736 h 1373736"/>
                <a:gd name="connsiteX5" fmla="*/ 29985 w 2315985"/>
                <a:gd name="connsiteY5" fmla="*/ 1373736 h 1373736"/>
                <a:gd name="connsiteX0" fmla="*/ 0 w 2286000"/>
                <a:gd name="connsiteY0" fmla="*/ 0 h 1373736"/>
                <a:gd name="connsiteX1" fmla="*/ 2000180 w 2286000"/>
                <a:gd name="connsiteY1" fmla="*/ 0 h 1373736"/>
                <a:gd name="connsiteX2" fmla="*/ 2286000 w 2286000"/>
                <a:gd name="connsiteY2" fmla="*/ 686868 h 1373736"/>
                <a:gd name="connsiteX3" fmla="*/ 2000180 w 2286000"/>
                <a:gd name="connsiteY3" fmla="*/ 1373736 h 1373736"/>
                <a:gd name="connsiteX4" fmla="*/ 0 w 2286000"/>
                <a:gd name="connsiteY4" fmla="*/ 1373736 h 1373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1373736">
                  <a:moveTo>
                    <a:pt x="0" y="0"/>
                  </a:moveTo>
                  <a:lnTo>
                    <a:pt x="2000180" y="0"/>
                  </a:lnTo>
                  <a:lnTo>
                    <a:pt x="2286000" y="686868"/>
                  </a:lnTo>
                  <a:lnTo>
                    <a:pt x="2000180" y="1373736"/>
                  </a:lnTo>
                  <a:lnTo>
                    <a:pt x="0" y="1373736"/>
                  </a:lnTo>
                </a:path>
              </a:pathLst>
            </a:custGeom>
            <a:solidFill>
              <a:sysClr val="window" lastClr="FFFFFF"/>
            </a:solidFill>
            <a:ln w="22225" cap="rnd" cmpd="sng" algn="ctr">
              <a:solidFill>
                <a:srgbClr val="F05922"/>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2000" b="0"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34" name="Rectangle 33">
              <a:extLst>
                <a:ext uri="{FF2B5EF4-FFF2-40B4-BE49-F238E27FC236}">
                  <a16:creationId xmlns:a16="http://schemas.microsoft.com/office/drawing/2014/main" id="{12B855FA-4045-928C-7EBF-25FBC56BFDA3}"/>
                </a:ext>
              </a:extLst>
            </p:cNvPr>
            <p:cNvSpPr/>
            <p:nvPr/>
          </p:nvSpPr>
          <p:spPr>
            <a:xfrm>
              <a:off x="2179428" y="3581639"/>
              <a:ext cx="6527990" cy="1188720"/>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spcBef>
                  <a:spcPts val="300"/>
                </a:spcBef>
                <a:spcAft>
                  <a:spcPts val="300"/>
                </a:spcAft>
                <a:buFont typeface="Arial" panose="020B0604020202020204" pitchFamily="34" charset="0"/>
                <a:buChar char="•"/>
              </a:pPr>
              <a:r>
                <a:rPr lang="en-US" sz="1200" dirty="0">
                  <a:solidFill>
                    <a:schemeClr val="tx1"/>
                  </a:solidFill>
                </a:rPr>
                <a:t>Indigenization levels for most major domestic and foreign OEMs have been on the rise</a:t>
              </a:r>
            </a:p>
            <a:p>
              <a:pPr marL="171450" indent="-171450" algn="just">
                <a:spcBef>
                  <a:spcPts val="300"/>
                </a:spcBef>
                <a:spcAft>
                  <a:spcPts val="300"/>
                </a:spcAft>
                <a:buFont typeface="Arial" panose="020B0604020202020204" pitchFamily="34" charset="0"/>
                <a:buChar char="•"/>
              </a:pPr>
              <a:r>
                <a:rPr lang="en-US" sz="1200" dirty="0">
                  <a:solidFill>
                    <a:schemeClr val="tx1"/>
                  </a:solidFill>
                </a:rPr>
                <a:t>Premiumization in demand is spawning domestic ancillary base</a:t>
              </a:r>
            </a:p>
            <a:p>
              <a:pPr marL="171450" indent="-171450" algn="just">
                <a:spcBef>
                  <a:spcPts val="300"/>
                </a:spcBef>
                <a:spcAft>
                  <a:spcPts val="300"/>
                </a:spcAft>
                <a:buFont typeface="Arial" panose="020B0604020202020204" pitchFamily="34" charset="0"/>
                <a:buChar char="•"/>
              </a:pPr>
              <a:r>
                <a:rPr lang="en-US" sz="1200" dirty="0">
                  <a:solidFill>
                    <a:schemeClr val="tx1"/>
                  </a:solidFill>
                </a:rPr>
                <a:t>Explosive demand in entry level segment also giving impetus to cost effective manufacturing</a:t>
              </a:r>
            </a:p>
          </p:txBody>
        </p:sp>
        <p:sp>
          <p:nvSpPr>
            <p:cNvPr id="35" name="Pentagon 135">
              <a:extLst>
                <a:ext uri="{FF2B5EF4-FFF2-40B4-BE49-F238E27FC236}">
                  <a16:creationId xmlns:a16="http://schemas.microsoft.com/office/drawing/2014/main" id="{6B0BA08F-D4D9-4D67-E102-16BDB7A5CE12}"/>
                </a:ext>
              </a:extLst>
            </p:cNvPr>
            <p:cNvSpPr/>
            <p:nvPr/>
          </p:nvSpPr>
          <p:spPr>
            <a:xfrm>
              <a:off x="-65048" y="3813178"/>
              <a:ext cx="1856642" cy="792000"/>
            </a:xfrm>
            <a:custGeom>
              <a:avLst/>
              <a:gdLst>
                <a:gd name="connsiteX0" fmla="*/ 0 w 2286000"/>
                <a:gd name="connsiteY0" fmla="*/ 0 h 1373736"/>
                <a:gd name="connsiteX1" fmla="*/ 2000180 w 2286000"/>
                <a:gd name="connsiteY1" fmla="*/ 0 h 1373736"/>
                <a:gd name="connsiteX2" fmla="*/ 2286000 w 2286000"/>
                <a:gd name="connsiteY2" fmla="*/ 686868 h 1373736"/>
                <a:gd name="connsiteX3" fmla="*/ 2000180 w 2286000"/>
                <a:gd name="connsiteY3" fmla="*/ 1373736 h 1373736"/>
                <a:gd name="connsiteX4" fmla="*/ 0 w 2286000"/>
                <a:gd name="connsiteY4" fmla="*/ 1373736 h 1373736"/>
                <a:gd name="connsiteX5" fmla="*/ 0 w 2286000"/>
                <a:gd name="connsiteY5" fmla="*/ 0 h 1373736"/>
                <a:gd name="connsiteX0" fmla="*/ 29985 w 2315985"/>
                <a:gd name="connsiteY0" fmla="*/ 0 h 1373736"/>
                <a:gd name="connsiteX1" fmla="*/ 2030165 w 2315985"/>
                <a:gd name="connsiteY1" fmla="*/ 0 h 1373736"/>
                <a:gd name="connsiteX2" fmla="*/ 2315985 w 2315985"/>
                <a:gd name="connsiteY2" fmla="*/ 686868 h 1373736"/>
                <a:gd name="connsiteX3" fmla="*/ 2030165 w 2315985"/>
                <a:gd name="connsiteY3" fmla="*/ 1373736 h 1373736"/>
                <a:gd name="connsiteX4" fmla="*/ 29985 w 2315985"/>
                <a:gd name="connsiteY4" fmla="*/ 1373736 h 1373736"/>
                <a:gd name="connsiteX5" fmla="*/ 0 w 2315985"/>
                <a:gd name="connsiteY5" fmla="*/ 526038 h 1373736"/>
                <a:gd name="connsiteX6" fmla="*/ 29985 w 2315985"/>
                <a:gd name="connsiteY6" fmla="*/ 0 h 1373736"/>
                <a:gd name="connsiteX0" fmla="*/ 0 w 2315985"/>
                <a:gd name="connsiteY0" fmla="*/ 526038 h 1373736"/>
                <a:gd name="connsiteX1" fmla="*/ 29985 w 2315985"/>
                <a:gd name="connsiteY1" fmla="*/ 0 h 1373736"/>
                <a:gd name="connsiteX2" fmla="*/ 2030165 w 2315985"/>
                <a:gd name="connsiteY2" fmla="*/ 0 h 1373736"/>
                <a:gd name="connsiteX3" fmla="*/ 2315985 w 2315985"/>
                <a:gd name="connsiteY3" fmla="*/ 686868 h 1373736"/>
                <a:gd name="connsiteX4" fmla="*/ 2030165 w 2315985"/>
                <a:gd name="connsiteY4" fmla="*/ 1373736 h 1373736"/>
                <a:gd name="connsiteX5" fmla="*/ 29985 w 2315985"/>
                <a:gd name="connsiteY5" fmla="*/ 1373736 h 1373736"/>
                <a:gd name="connsiteX6" fmla="*/ 91440 w 2315985"/>
                <a:gd name="connsiteY6" fmla="*/ 617478 h 1373736"/>
                <a:gd name="connsiteX0" fmla="*/ 0 w 2315985"/>
                <a:gd name="connsiteY0" fmla="*/ 526038 h 1373736"/>
                <a:gd name="connsiteX1" fmla="*/ 29985 w 2315985"/>
                <a:gd name="connsiteY1" fmla="*/ 0 h 1373736"/>
                <a:gd name="connsiteX2" fmla="*/ 2030165 w 2315985"/>
                <a:gd name="connsiteY2" fmla="*/ 0 h 1373736"/>
                <a:gd name="connsiteX3" fmla="*/ 2315985 w 2315985"/>
                <a:gd name="connsiteY3" fmla="*/ 686868 h 1373736"/>
                <a:gd name="connsiteX4" fmla="*/ 2030165 w 2315985"/>
                <a:gd name="connsiteY4" fmla="*/ 1373736 h 1373736"/>
                <a:gd name="connsiteX5" fmla="*/ 29985 w 2315985"/>
                <a:gd name="connsiteY5" fmla="*/ 1373736 h 1373736"/>
                <a:gd name="connsiteX0" fmla="*/ 0 w 2286000"/>
                <a:gd name="connsiteY0" fmla="*/ 0 h 1373736"/>
                <a:gd name="connsiteX1" fmla="*/ 2000180 w 2286000"/>
                <a:gd name="connsiteY1" fmla="*/ 0 h 1373736"/>
                <a:gd name="connsiteX2" fmla="*/ 2286000 w 2286000"/>
                <a:gd name="connsiteY2" fmla="*/ 686868 h 1373736"/>
                <a:gd name="connsiteX3" fmla="*/ 2000180 w 2286000"/>
                <a:gd name="connsiteY3" fmla="*/ 1373736 h 1373736"/>
                <a:gd name="connsiteX4" fmla="*/ 0 w 2286000"/>
                <a:gd name="connsiteY4" fmla="*/ 1373736 h 1373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1373736">
                  <a:moveTo>
                    <a:pt x="0" y="0"/>
                  </a:moveTo>
                  <a:lnTo>
                    <a:pt x="2000180" y="0"/>
                  </a:lnTo>
                  <a:lnTo>
                    <a:pt x="2286000" y="686868"/>
                  </a:lnTo>
                  <a:lnTo>
                    <a:pt x="2000180" y="1373736"/>
                  </a:lnTo>
                  <a:lnTo>
                    <a:pt x="0" y="1373736"/>
                  </a:lnTo>
                </a:path>
              </a:pathLst>
            </a:custGeom>
            <a:solidFill>
              <a:srgbClr val="F8D0B4"/>
            </a:solidFill>
            <a:ln w="25400" cap="rnd" cmpd="sng" algn="ctr">
              <a:noFill/>
              <a:prstDash val="solid"/>
              <a:round/>
            </a:ln>
            <a:effectLst/>
          </p:spPr>
          <p:txBody>
            <a:bodyPr rtlCol="0" anchor="ctr"/>
            <a:lstStyle/>
            <a:p>
              <a:r>
                <a:rPr lang="en-US" sz="1400" b="1" dirty="0"/>
                <a:t>Domestic demand and indigenization by MNC’s to drive demand</a:t>
              </a:r>
            </a:p>
          </p:txBody>
        </p:sp>
      </p:grpSp>
      <p:pic>
        <p:nvPicPr>
          <p:cNvPr id="5122" name="Picture 2" descr="Vector Truck Icon 356044 Vector Art at Vecteezy">
            <a:extLst>
              <a:ext uri="{FF2B5EF4-FFF2-40B4-BE49-F238E27FC236}">
                <a16:creationId xmlns:a16="http://schemas.microsoft.com/office/drawing/2014/main" id="{6B6DD28F-9B86-E128-4C37-D9809FDB8D3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9532" y="1009131"/>
            <a:ext cx="1164006" cy="11640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obot car factory icon simple style Royalty Free Vector">
            <a:extLst>
              <a:ext uri="{FF2B5EF4-FFF2-40B4-BE49-F238E27FC236}">
                <a16:creationId xmlns:a16="http://schemas.microsoft.com/office/drawing/2014/main" id="{0D5E2FD1-BF52-4494-4836-D3D712675B6A}"/>
              </a:ext>
            </a:extLst>
          </p:cNvPr>
          <p:cNvPicPr>
            <a:picLocks noChangeAspect="1" noChangeArrowheads="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b="8530"/>
          <a:stretch/>
        </p:blipFill>
        <p:spPr bwMode="auto">
          <a:xfrm>
            <a:off x="479283" y="2498557"/>
            <a:ext cx="801724" cy="792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ome | Technology Development Fund (TDF)">
            <a:extLst>
              <a:ext uri="{FF2B5EF4-FFF2-40B4-BE49-F238E27FC236}">
                <a16:creationId xmlns:a16="http://schemas.microsoft.com/office/drawing/2014/main" id="{33E1E7B0-2E43-6D90-1FA1-6597318C1D7B}"/>
              </a:ext>
            </a:extLst>
          </p:cNvPr>
          <p:cNvPicPr>
            <a:picLocks noChangeAspect="1" noChangeArrowheads="1"/>
          </p:cNvPicPr>
          <p:nvPr/>
        </p:nvPicPr>
        <p:blipFill>
          <a:blip r:embed="rId8">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79283" y="3801980"/>
            <a:ext cx="792000" cy="792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Vector black check list icon set - Applied Policy">
            <a:extLst>
              <a:ext uri="{FF2B5EF4-FFF2-40B4-BE49-F238E27FC236}">
                <a16:creationId xmlns:a16="http://schemas.microsoft.com/office/drawing/2014/main" id="{7C104549-4C44-A4DA-0772-D1D26A294A47}"/>
              </a:ext>
            </a:extLst>
          </p:cNvPr>
          <p:cNvPicPr>
            <a:picLocks noChangeAspect="1" noChangeArrowheads="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686" y="5140950"/>
            <a:ext cx="699193" cy="75645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2E77FF2C-9A8B-2F68-8FA2-0627BF7F22F9}"/>
              </a:ext>
            </a:extLst>
          </p:cNvPr>
          <p:cNvSpPr>
            <a:spLocks noGrp="1"/>
          </p:cNvSpPr>
          <p:nvPr>
            <p:ph type="sldNum" sz="quarter" idx="12"/>
          </p:nvPr>
        </p:nvSpPr>
        <p:spPr/>
        <p:txBody>
          <a:bodyPr/>
          <a:lstStyle/>
          <a:p>
            <a:fld id="{B2E900CB-CECB-4A6E-B4E0-9522E21C9B47}" type="slidenum">
              <a:rPr lang="en-IN" smtClean="0"/>
              <a:t>30</a:t>
            </a:fld>
            <a:endParaRPr lang="en-IN" dirty="0"/>
          </a:p>
        </p:txBody>
      </p:sp>
    </p:spTree>
    <p:extLst>
      <p:ext uri="{BB962C8B-B14F-4D97-AF65-F5344CB8AC3E}">
        <p14:creationId xmlns:p14="http://schemas.microsoft.com/office/powerpoint/2010/main" val="4262173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545CD74-73FD-C0AB-34B2-641C61D3E5EF}"/>
              </a:ext>
            </a:extLst>
          </p:cNvPr>
          <p:cNvGraphicFramePr>
            <a:graphicFrameLocks noChangeAspect="1"/>
          </p:cNvGraphicFramePr>
          <p:nvPr>
            <p:custDataLst>
              <p:tags r:id="rId2"/>
            </p:custDataLst>
            <p:extLst>
              <p:ext uri="{D42A27DB-BD31-4B8C-83A1-F6EECF244321}">
                <p14:modId xmlns:p14="http://schemas.microsoft.com/office/powerpoint/2010/main" val="2427546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3"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A545CD74-73FD-C0AB-34B2-641C61D3E5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E625F8FD-BCBD-F3F8-D7DE-B7839B912B1E}"/>
              </a:ext>
            </a:extLst>
          </p:cNvPr>
          <p:cNvSpPr>
            <a:spLocks noGrp="1"/>
          </p:cNvSpPr>
          <p:nvPr>
            <p:ph type="title"/>
          </p:nvPr>
        </p:nvSpPr>
        <p:spPr/>
        <p:txBody>
          <a:bodyPr vert="horz">
            <a:normAutofit/>
          </a:bodyPr>
          <a:lstStyle/>
          <a:p>
            <a:r>
              <a:rPr lang="en-IN" dirty="0"/>
              <a:t>EV SHIFT – FAR FROM A RISK</a:t>
            </a:r>
          </a:p>
        </p:txBody>
      </p:sp>
      <p:grpSp>
        <p:nvGrpSpPr>
          <p:cNvPr id="13" name="Group 12">
            <a:extLst>
              <a:ext uri="{FF2B5EF4-FFF2-40B4-BE49-F238E27FC236}">
                <a16:creationId xmlns:a16="http://schemas.microsoft.com/office/drawing/2014/main" id="{FCDE48D7-196F-19AC-4A25-284544A5C3A8}"/>
              </a:ext>
            </a:extLst>
          </p:cNvPr>
          <p:cNvGrpSpPr/>
          <p:nvPr/>
        </p:nvGrpSpPr>
        <p:grpSpPr>
          <a:xfrm>
            <a:off x="2614149" y="4238907"/>
            <a:ext cx="5497570" cy="1369248"/>
            <a:chOff x="3693761" y="2266808"/>
            <a:chExt cx="4579012" cy="1140468"/>
          </a:xfrm>
        </p:grpSpPr>
        <p:grpSp>
          <p:nvGrpSpPr>
            <p:cNvPr id="56" name="Group 55">
              <a:extLst>
                <a:ext uri="{FF2B5EF4-FFF2-40B4-BE49-F238E27FC236}">
                  <a16:creationId xmlns:a16="http://schemas.microsoft.com/office/drawing/2014/main" id="{B5AF435D-30EF-A1C3-BA4F-8F1CF953D0A8}"/>
                </a:ext>
              </a:extLst>
            </p:cNvPr>
            <p:cNvGrpSpPr/>
            <p:nvPr/>
          </p:nvGrpSpPr>
          <p:grpSpPr>
            <a:xfrm flipH="1">
              <a:off x="3693761" y="2266808"/>
              <a:ext cx="4579012" cy="1140468"/>
              <a:chOff x="841993" y="2463800"/>
              <a:chExt cx="4579012" cy="1140468"/>
            </a:xfrm>
          </p:grpSpPr>
          <p:grpSp>
            <p:nvGrpSpPr>
              <p:cNvPr id="58" name="Group 57">
                <a:extLst>
                  <a:ext uri="{FF2B5EF4-FFF2-40B4-BE49-F238E27FC236}">
                    <a16:creationId xmlns:a16="http://schemas.microsoft.com/office/drawing/2014/main" id="{A0111D65-1536-0EAA-F56A-51C64D7BDB5F}"/>
                  </a:ext>
                </a:extLst>
              </p:cNvPr>
              <p:cNvGrpSpPr/>
              <p:nvPr/>
            </p:nvGrpSpPr>
            <p:grpSpPr>
              <a:xfrm>
                <a:off x="841993" y="2463800"/>
                <a:ext cx="4579012" cy="1140468"/>
                <a:chOff x="841993" y="2463800"/>
                <a:chExt cx="4579012" cy="1140468"/>
              </a:xfrm>
            </p:grpSpPr>
            <p:grpSp>
              <p:nvGrpSpPr>
                <p:cNvPr id="63" name="Group 62">
                  <a:extLst>
                    <a:ext uri="{FF2B5EF4-FFF2-40B4-BE49-F238E27FC236}">
                      <a16:creationId xmlns:a16="http://schemas.microsoft.com/office/drawing/2014/main" id="{47C88F8A-D20A-67FC-8809-8B11D9BBC4D1}"/>
                    </a:ext>
                  </a:extLst>
                </p:cNvPr>
                <p:cNvGrpSpPr/>
                <p:nvPr/>
              </p:nvGrpSpPr>
              <p:grpSpPr>
                <a:xfrm>
                  <a:off x="841993" y="2463800"/>
                  <a:ext cx="4579012" cy="1140468"/>
                  <a:chOff x="841993" y="2463800"/>
                  <a:chExt cx="4579012" cy="1140468"/>
                </a:xfrm>
              </p:grpSpPr>
              <p:grpSp>
                <p:nvGrpSpPr>
                  <p:cNvPr id="1030" name="Group 1029">
                    <a:extLst>
                      <a:ext uri="{FF2B5EF4-FFF2-40B4-BE49-F238E27FC236}">
                        <a16:creationId xmlns:a16="http://schemas.microsoft.com/office/drawing/2014/main" id="{D2DDE8A1-58D0-2929-D7CC-FD0DC4E7E25D}"/>
                      </a:ext>
                    </a:extLst>
                  </p:cNvPr>
                  <p:cNvGrpSpPr/>
                  <p:nvPr/>
                </p:nvGrpSpPr>
                <p:grpSpPr>
                  <a:xfrm>
                    <a:off x="842576" y="2463800"/>
                    <a:ext cx="4578429" cy="1140468"/>
                    <a:chOff x="842576" y="2463800"/>
                    <a:chExt cx="4578429" cy="1140468"/>
                  </a:xfrm>
                </p:grpSpPr>
                <p:grpSp>
                  <p:nvGrpSpPr>
                    <p:cNvPr id="1032" name="Group 1031">
                      <a:extLst>
                        <a:ext uri="{FF2B5EF4-FFF2-40B4-BE49-F238E27FC236}">
                          <a16:creationId xmlns:a16="http://schemas.microsoft.com/office/drawing/2014/main" id="{A4740014-0C98-4890-C5D5-BB3DA321A0AF}"/>
                        </a:ext>
                      </a:extLst>
                    </p:cNvPr>
                    <p:cNvGrpSpPr/>
                    <p:nvPr/>
                  </p:nvGrpSpPr>
                  <p:grpSpPr>
                    <a:xfrm>
                      <a:off x="1232798" y="2463800"/>
                      <a:ext cx="4188207" cy="1140467"/>
                      <a:chOff x="1232798" y="2463800"/>
                      <a:chExt cx="4188207" cy="1140467"/>
                    </a:xfrm>
                  </p:grpSpPr>
                  <p:sp>
                    <p:nvSpPr>
                      <p:cNvPr id="1034" name="Rectangle 1033">
                        <a:extLst>
                          <a:ext uri="{FF2B5EF4-FFF2-40B4-BE49-F238E27FC236}">
                            <a16:creationId xmlns:a16="http://schemas.microsoft.com/office/drawing/2014/main" id="{E1B7582D-6B39-7A98-6CCF-513F73FC1611}"/>
                          </a:ext>
                        </a:extLst>
                      </p:cNvPr>
                      <p:cNvSpPr/>
                      <p:nvPr/>
                    </p:nvSpPr>
                    <p:spPr>
                      <a:xfrm flipH="1">
                        <a:off x="1310356" y="2463800"/>
                        <a:ext cx="465356" cy="1140467"/>
                      </a:xfrm>
                      <a:prstGeom prst="rect">
                        <a:avLst/>
                      </a:prstGeom>
                      <a:solidFill>
                        <a:srgbClr val="F8D0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p>
                    </p:txBody>
                  </p:sp>
                  <p:sp>
                    <p:nvSpPr>
                      <p:cNvPr id="1035" name="Rectangle: Rounded Corners 1034">
                        <a:extLst>
                          <a:ext uri="{FF2B5EF4-FFF2-40B4-BE49-F238E27FC236}">
                            <a16:creationId xmlns:a16="http://schemas.microsoft.com/office/drawing/2014/main" id="{8269F00B-403C-3896-B6F0-0FBA251334D9}"/>
                          </a:ext>
                        </a:extLst>
                      </p:cNvPr>
                      <p:cNvSpPr/>
                      <p:nvPr/>
                    </p:nvSpPr>
                    <p:spPr>
                      <a:xfrm flipH="1">
                        <a:off x="1232798" y="2572861"/>
                        <a:ext cx="4188207" cy="922347"/>
                      </a:xfrm>
                      <a:prstGeom prst="roundRect">
                        <a:avLst>
                          <a:gd name="adj" fmla="val 10360"/>
                        </a:avLst>
                      </a:prstGeom>
                      <a:solidFill>
                        <a:schemeClr val="bg1"/>
                      </a:solidFill>
                      <a:ln>
                        <a:noFill/>
                      </a:ln>
                      <a:effectLst>
                        <a:outerShdw blurRad="50800" dist="1016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p>
                    </p:txBody>
                  </p:sp>
                </p:grpSp>
                <p:sp>
                  <p:nvSpPr>
                    <p:cNvPr id="1033" name="Arrow: Chevron 3">
                      <a:extLst>
                        <a:ext uri="{FF2B5EF4-FFF2-40B4-BE49-F238E27FC236}">
                          <a16:creationId xmlns:a16="http://schemas.microsoft.com/office/drawing/2014/main" id="{3909E9A1-F61C-F299-64D4-0ED5A848FAF1}"/>
                        </a:ext>
                      </a:extLst>
                    </p:cNvPr>
                    <p:cNvSpPr/>
                    <p:nvPr/>
                  </p:nvSpPr>
                  <p:spPr>
                    <a:xfrm flipH="1">
                      <a:off x="842576" y="2463801"/>
                      <a:ext cx="930713" cy="1140467"/>
                    </a:xfrm>
                    <a:custGeom>
                      <a:avLst/>
                      <a:gdLst>
                        <a:gd name="connsiteX0" fmla="*/ 0 w 914400"/>
                        <a:gd name="connsiteY0" fmla="*/ 0 h 1120478"/>
                        <a:gd name="connsiteX1" fmla="*/ 566745 w 914400"/>
                        <a:gd name="connsiteY1" fmla="*/ 0 h 1120478"/>
                        <a:gd name="connsiteX2" fmla="*/ 914400 w 914400"/>
                        <a:gd name="connsiteY2" fmla="*/ 560239 h 1120478"/>
                        <a:gd name="connsiteX3" fmla="*/ 566745 w 914400"/>
                        <a:gd name="connsiteY3" fmla="*/ 1120478 h 1120478"/>
                        <a:gd name="connsiteX4" fmla="*/ 0 w 914400"/>
                        <a:gd name="connsiteY4" fmla="*/ 1120478 h 1120478"/>
                        <a:gd name="connsiteX5" fmla="*/ 347655 w 914400"/>
                        <a:gd name="connsiteY5" fmla="*/ 560239 h 1120478"/>
                        <a:gd name="connsiteX6" fmla="*/ 0 w 914400"/>
                        <a:gd name="connsiteY6" fmla="*/ 0 h 1120478"/>
                        <a:gd name="connsiteX0" fmla="*/ 0 w 914400"/>
                        <a:gd name="connsiteY0" fmla="*/ 0 h 1120478"/>
                        <a:gd name="connsiteX1" fmla="*/ 576270 w 914400"/>
                        <a:gd name="connsiteY1" fmla="*/ 0 h 1120478"/>
                        <a:gd name="connsiteX2" fmla="*/ 914400 w 914400"/>
                        <a:gd name="connsiteY2" fmla="*/ 560239 h 1120478"/>
                        <a:gd name="connsiteX3" fmla="*/ 566745 w 914400"/>
                        <a:gd name="connsiteY3" fmla="*/ 1120478 h 1120478"/>
                        <a:gd name="connsiteX4" fmla="*/ 0 w 914400"/>
                        <a:gd name="connsiteY4" fmla="*/ 1120478 h 1120478"/>
                        <a:gd name="connsiteX5" fmla="*/ 347655 w 914400"/>
                        <a:gd name="connsiteY5" fmla="*/ 560239 h 1120478"/>
                        <a:gd name="connsiteX6" fmla="*/ 0 w 914400"/>
                        <a:gd name="connsiteY6" fmla="*/ 0 h 1120478"/>
                        <a:gd name="connsiteX0" fmla="*/ 0 w 914400"/>
                        <a:gd name="connsiteY0" fmla="*/ 0 h 1120478"/>
                        <a:gd name="connsiteX1" fmla="*/ 576270 w 914400"/>
                        <a:gd name="connsiteY1" fmla="*/ 0 h 1120478"/>
                        <a:gd name="connsiteX2" fmla="*/ 914400 w 914400"/>
                        <a:gd name="connsiteY2" fmla="*/ 560239 h 1120478"/>
                        <a:gd name="connsiteX3" fmla="*/ 583413 w 914400"/>
                        <a:gd name="connsiteY3" fmla="*/ 1120478 h 1120478"/>
                        <a:gd name="connsiteX4" fmla="*/ 0 w 914400"/>
                        <a:gd name="connsiteY4" fmla="*/ 1120478 h 1120478"/>
                        <a:gd name="connsiteX5" fmla="*/ 347655 w 914400"/>
                        <a:gd name="connsiteY5" fmla="*/ 560239 h 1120478"/>
                        <a:gd name="connsiteX6" fmla="*/ 0 w 914400"/>
                        <a:gd name="connsiteY6" fmla="*/ 0 h 112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120478">
                          <a:moveTo>
                            <a:pt x="0" y="0"/>
                          </a:moveTo>
                          <a:lnTo>
                            <a:pt x="576270" y="0"/>
                          </a:lnTo>
                          <a:lnTo>
                            <a:pt x="914400" y="560239"/>
                          </a:lnTo>
                          <a:lnTo>
                            <a:pt x="583413" y="1120478"/>
                          </a:lnTo>
                          <a:lnTo>
                            <a:pt x="0" y="1120478"/>
                          </a:lnTo>
                          <a:lnTo>
                            <a:pt x="347655" y="560239"/>
                          </a:lnTo>
                          <a:lnTo>
                            <a:pt x="0" y="0"/>
                          </a:lnTo>
                          <a:close/>
                        </a:path>
                      </a:pathLst>
                    </a:custGeom>
                    <a:solidFill>
                      <a:srgbClr val="F059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solidFill>
                          <a:schemeClr val="tx1"/>
                        </a:solidFill>
                      </a:endParaRPr>
                    </a:p>
                  </p:txBody>
                </p:sp>
              </p:grpSp>
              <p:sp>
                <p:nvSpPr>
                  <p:cNvPr id="1031" name="Arrow: Chevron 3">
                    <a:extLst>
                      <a:ext uri="{FF2B5EF4-FFF2-40B4-BE49-F238E27FC236}">
                        <a16:creationId xmlns:a16="http://schemas.microsoft.com/office/drawing/2014/main" id="{BF54E6B4-CF13-6351-498C-94BDF14BFBBD}"/>
                      </a:ext>
                    </a:extLst>
                  </p:cNvPr>
                  <p:cNvSpPr/>
                  <p:nvPr/>
                </p:nvSpPr>
                <p:spPr>
                  <a:xfrm flipH="1" flipV="1">
                    <a:off x="841993" y="3033852"/>
                    <a:ext cx="932134" cy="570233"/>
                  </a:xfrm>
                  <a:custGeom>
                    <a:avLst/>
                    <a:gdLst>
                      <a:gd name="connsiteX0" fmla="*/ 0 w 914400"/>
                      <a:gd name="connsiteY0" fmla="*/ 0 h 1120478"/>
                      <a:gd name="connsiteX1" fmla="*/ 566745 w 914400"/>
                      <a:gd name="connsiteY1" fmla="*/ 0 h 1120478"/>
                      <a:gd name="connsiteX2" fmla="*/ 914400 w 914400"/>
                      <a:gd name="connsiteY2" fmla="*/ 560239 h 1120478"/>
                      <a:gd name="connsiteX3" fmla="*/ 566745 w 914400"/>
                      <a:gd name="connsiteY3" fmla="*/ 1120478 h 1120478"/>
                      <a:gd name="connsiteX4" fmla="*/ 0 w 914400"/>
                      <a:gd name="connsiteY4" fmla="*/ 1120478 h 1120478"/>
                      <a:gd name="connsiteX5" fmla="*/ 347655 w 914400"/>
                      <a:gd name="connsiteY5" fmla="*/ 560239 h 1120478"/>
                      <a:gd name="connsiteX6" fmla="*/ 0 w 914400"/>
                      <a:gd name="connsiteY6" fmla="*/ 0 h 1120478"/>
                      <a:gd name="connsiteX0" fmla="*/ 0 w 914400"/>
                      <a:gd name="connsiteY0" fmla="*/ 0 h 1120478"/>
                      <a:gd name="connsiteX1" fmla="*/ 576270 w 914400"/>
                      <a:gd name="connsiteY1" fmla="*/ 0 h 1120478"/>
                      <a:gd name="connsiteX2" fmla="*/ 914400 w 914400"/>
                      <a:gd name="connsiteY2" fmla="*/ 560239 h 1120478"/>
                      <a:gd name="connsiteX3" fmla="*/ 566745 w 914400"/>
                      <a:gd name="connsiteY3" fmla="*/ 1120478 h 1120478"/>
                      <a:gd name="connsiteX4" fmla="*/ 0 w 914400"/>
                      <a:gd name="connsiteY4" fmla="*/ 1120478 h 1120478"/>
                      <a:gd name="connsiteX5" fmla="*/ 347655 w 914400"/>
                      <a:gd name="connsiteY5" fmla="*/ 560239 h 1120478"/>
                      <a:gd name="connsiteX6" fmla="*/ 0 w 914400"/>
                      <a:gd name="connsiteY6" fmla="*/ 0 h 1120478"/>
                      <a:gd name="connsiteX0" fmla="*/ 0 w 914400"/>
                      <a:gd name="connsiteY0" fmla="*/ 0 h 1120478"/>
                      <a:gd name="connsiteX1" fmla="*/ 576270 w 914400"/>
                      <a:gd name="connsiteY1" fmla="*/ 0 h 1120478"/>
                      <a:gd name="connsiteX2" fmla="*/ 914400 w 914400"/>
                      <a:gd name="connsiteY2" fmla="*/ 560239 h 1120478"/>
                      <a:gd name="connsiteX3" fmla="*/ 583413 w 914400"/>
                      <a:gd name="connsiteY3" fmla="*/ 1120478 h 1120478"/>
                      <a:gd name="connsiteX4" fmla="*/ 0 w 914400"/>
                      <a:gd name="connsiteY4" fmla="*/ 1120478 h 1120478"/>
                      <a:gd name="connsiteX5" fmla="*/ 347655 w 914400"/>
                      <a:gd name="connsiteY5" fmla="*/ 560239 h 1120478"/>
                      <a:gd name="connsiteX6" fmla="*/ 0 w 914400"/>
                      <a:gd name="connsiteY6" fmla="*/ 0 h 1120478"/>
                      <a:gd name="connsiteX0" fmla="*/ 0 w 914400"/>
                      <a:gd name="connsiteY0" fmla="*/ 0 h 1120478"/>
                      <a:gd name="connsiteX1" fmla="*/ 576270 w 914400"/>
                      <a:gd name="connsiteY1" fmla="*/ 0 h 1120478"/>
                      <a:gd name="connsiteX2" fmla="*/ 914400 w 914400"/>
                      <a:gd name="connsiteY2" fmla="*/ 560239 h 1120478"/>
                      <a:gd name="connsiteX3" fmla="*/ 0 w 914400"/>
                      <a:gd name="connsiteY3" fmla="*/ 1120478 h 1120478"/>
                      <a:gd name="connsiteX4" fmla="*/ 347655 w 914400"/>
                      <a:gd name="connsiteY4" fmla="*/ 560239 h 1120478"/>
                      <a:gd name="connsiteX5" fmla="*/ 0 w 914400"/>
                      <a:gd name="connsiteY5" fmla="*/ 0 h 1120478"/>
                      <a:gd name="connsiteX0" fmla="*/ 0 w 914400"/>
                      <a:gd name="connsiteY0" fmla="*/ 0 h 560239"/>
                      <a:gd name="connsiteX1" fmla="*/ 576270 w 914400"/>
                      <a:gd name="connsiteY1" fmla="*/ 0 h 560239"/>
                      <a:gd name="connsiteX2" fmla="*/ 914400 w 914400"/>
                      <a:gd name="connsiteY2" fmla="*/ 560239 h 560239"/>
                      <a:gd name="connsiteX3" fmla="*/ 347655 w 914400"/>
                      <a:gd name="connsiteY3" fmla="*/ 560239 h 560239"/>
                      <a:gd name="connsiteX4" fmla="*/ 0 w 914400"/>
                      <a:gd name="connsiteY4" fmla="*/ 0 h 560239"/>
                      <a:gd name="connsiteX0" fmla="*/ 0 w 915796"/>
                      <a:gd name="connsiteY0" fmla="*/ 1396 h 560239"/>
                      <a:gd name="connsiteX1" fmla="*/ 577666 w 915796"/>
                      <a:gd name="connsiteY1" fmla="*/ 0 h 560239"/>
                      <a:gd name="connsiteX2" fmla="*/ 915796 w 915796"/>
                      <a:gd name="connsiteY2" fmla="*/ 560239 h 560239"/>
                      <a:gd name="connsiteX3" fmla="*/ 349051 w 915796"/>
                      <a:gd name="connsiteY3" fmla="*/ 560239 h 560239"/>
                      <a:gd name="connsiteX4" fmla="*/ 0 w 915796"/>
                      <a:gd name="connsiteY4" fmla="*/ 1396 h 560239"/>
                      <a:gd name="connsiteX0" fmla="*/ 0 w 915796"/>
                      <a:gd name="connsiteY0" fmla="*/ 1396 h 560239"/>
                      <a:gd name="connsiteX1" fmla="*/ 581855 w 915796"/>
                      <a:gd name="connsiteY1" fmla="*/ 0 h 560239"/>
                      <a:gd name="connsiteX2" fmla="*/ 915796 w 915796"/>
                      <a:gd name="connsiteY2" fmla="*/ 560239 h 560239"/>
                      <a:gd name="connsiteX3" fmla="*/ 349051 w 915796"/>
                      <a:gd name="connsiteY3" fmla="*/ 560239 h 560239"/>
                      <a:gd name="connsiteX4" fmla="*/ 0 w 915796"/>
                      <a:gd name="connsiteY4" fmla="*/ 1396 h 560239"/>
                      <a:gd name="connsiteX0" fmla="*/ 0 w 918588"/>
                      <a:gd name="connsiteY0" fmla="*/ 0 h 560239"/>
                      <a:gd name="connsiteX1" fmla="*/ 584647 w 918588"/>
                      <a:gd name="connsiteY1" fmla="*/ 0 h 560239"/>
                      <a:gd name="connsiteX2" fmla="*/ 918588 w 918588"/>
                      <a:gd name="connsiteY2" fmla="*/ 560239 h 560239"/>
                      <a:gd name="connsiteX3" fmla="*/ 351843 w 918588"/>
                      <a:gd name="connsiteY3" fmla="*/ 560239 h 560239"/>
                      <a:gd name="connsiteX4" fmla="*/ 0 w 918588"/>
                      <a:gd name="connsiteY4" fmla="*/ 0 h 560239"/>
                      <a:gd name="connsiteX0" fmla="*/ 0 w 915796"/>
                      <a:gd name="connsiteY0" fmla="*/ 0 h 560239"/>
                      <a:gd name="connsiteX1" fmla="*/ 581855 w 915796"/>
                      <a:gd name="connsiteY1" fmla="*/ 0 h 560239"/>
                      <a:gd name="connsiteX2" fmla="*/ 915796 w 915796"/>
                      <a:gd name="connsiteY2" fmla="*/ 560239 h 560239"/>
                      <a:gd name="connsiteX3" fmla="*/ 349051 w 915796"/>
                      <a:gd name="connsiteY3" fmla="*/ 560239 h 560239"/>
                      <a:gd name="connsiteX4" fmla="*/ 0 w 915796"/>
                      <a:gd name="connsiteY4" fmla="*/ 0 h 5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96" h="560239">
                        <a:moveTo>
                          <a:pt x="0" y="0"/>
                        </a:moveTo>
                        <a:lnTo>
                          <a:pt x="581855" y="0"/>
                        </a:lnTo>
                        <a:lnTo>
                          <a:pt x="915796" y="560239"/>
                        </a:lnTo>
                        <a:lnTo>
                          <a:pt x="349051" y="560239"/>
                        </a:lnTo>
                        <a:lnTo>
                          <a:pt x="0" y="0"/>
                        </a:lnTo>
                        <a:close/>
                      </a:path>
                    </a:pathLst>
                  </a:custGeom>
                  <a:solidFill>
                    <a:schemeClr val="tx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solidFill>
                        <a:schemeClr val="tx1"/>
                      </a:solidFill>
                    </a:endParaRPr>
                  </a:p>
                </p:txBody>
              </p:sp>
            </p:grpSp>
            <p:sp>
              <p:nvSpPr>
                <p:cNvPr id="1026" name="TextBox 1025">
                  <a:extLst>
                    <a:ext uri="{FF2B5EF4-FFF2-40B4-BE49-F238E27FC236}">
                      <a16:creationId xmlns:a16="http://schemas.microsoft.com/office/drawing/2014/main" id="{62D13404-460A-93DA-CE7F-8A18E0A2D5D5}"/>
                    </a:ext>
                  </a:extLst>
                </p:cNvPr>
                <p:cNvSpPr txBox="1"/>
                <p:nvPr/>
              </p:nvSpPr>
              <p:spPr>
                <a:xfrm>
                  <a:off x="2022528" y="2676405"/>
                  <a:ext cx="2358191" cy="281987"/>
                </a:xfrm>
                <a:prstGeom prst="rect">
                  <a:avLst/>
                </a:prstGeom>
                <a:noFill/>
              </p:spPr>
              <p:txBody>
                <a:bodyPr wrap="square">
                  <a:spAutoFit/>
                </a:bodyPr>
                <a:lstStyle/>
                <a:p>
                  <a:r>
                    <a:rPr lang="en-US" sz="1600" b="1" dirty="0">
                      <a:cs typeface="Arial" panose="020B0604020202020204" pitchFamily="34" charset="0"/>
                    </a:rPr>
                    <a:t>Long standing Relationship</a:t>
                  </a:r>
                  <a:endParaRPr lang="en-IN" sz="1600" b="1" dirty="0">
                    <a:cs typeface="Arial" panose="020B0604020202020204" pitchFamily="34" charset="0"/>
                  </a:endParaRPr>
                </a:p>
              </p:txBody>
            </p:sp>
          </p:grpSp>
          <p:grpSp>
            <p:nvGrpSpPr>
              <p:cNvPr id="59" name="Group 58">
                <a:extLst>
                  <a:ext uri="{FF2B5EF4-FFF2-40B4-BE49-F238E27FC236}">
                    <a16:creationId xmlns:a16="http://schemas.microsoft.com/office/drawing/2014/main" id="{ADF5F306-0ADB-D020-D90E-78545251C560}"/>
                  </a:ext>
                </a:extLst>
              </p:cNvPr>
              <p:cNvGrpSpPr/>
              <p:nvPr/>
            </p:nvGrpSpPr>
            <p:grpSpPr>
              <a:xfrm>
                <a:off x="4540474" y="2602179"/>
                <a:ext cx="863710" cy="863710"/>
                <a:chOff x="1864621" y="1658390"/>
                <a:chExt cx="1014472" cy="1014472"/>
              </a:xfrm>
            </p:grpSpPr>
            <p:sp>
              <p:nvSpPr>
                <p:cNvPr id="60" name="Oval 59">
                  <a:extLst>
                    <a:ext uri="{FF2B5EF4-FFF2-40B4-BE49-F238E27FC236}">
                      <a16:creationId xmlns:a16="http://schemas.microsoft.com/office/drawing/2014/main" id="{7E2268FA-4C95-A5B2-AC3C-8B7808B3F61E}"/>
                    </a:ext>
                  </a:extLst>
                </p:cNvPr>
                <p:cNvSpPr/>
                <p:nvPr/>
              </p:nvSpPr>
              <p:spPr>
                <a:xfrm>
                  <a:off x="1864621" y="1658390"/>
                  <a:ext cx="1014472" cy="1014472"/>
                </a:xfrm>
                <a:prstGeom prst="ellipse">
                  <a:avLst/>
                </a:prstGeom>
                <a:solidFill>
                  <a:srgbClr val="C94B1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p>
              </p:txBody>
            </p:sp>
            <p:sp>
              <p:nvSpPr>
                <p:cNvPr id="61" name="Oval 60">
                  <a:extLst>
                    <a:ext uri="{FF2B5EF4-FFF2-40B4-BE49-F238E27FC236}">
                      <a16:creationId xmlns:a16="http://schemas.microsoft.com/office/drawing/2014/main" id="{B0D44320-17AE-9076-1B00-539DDA17CFA8}"/>
                    </a:ext>
                  </a:extLst>
                </p:cNvPr>
                <p:cNvSpPr/>
                <p:nvPr/>
              </p:nvSpPr>
              <p:spPr>
                <a:xfrm>
                  <a:off x="1966879" y="1760648"/>
                  <a:ext cx="809956" cy="809956"/>
                </a:xfrm>
                <a:prstGeom prst="ellipse">
                  <a:avLst/>
                </a:prstGeom>
                <a:solidFill>
                  <a:srgbClr val="EBEBEB"/>
                </a:solidFill>
                <a:ln w="25400">
                  <a:noFill/>
                </a:ln>
                <a:effectLst>
                  <a:outerShdw blurRad="50800" dist="762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p>
              </p:txBody>
            </p:sp>
            <p:sp>
              <p:nvSpPr>
                <p:cNvPr id="62" name="Oval 61">
                  <a:extLst>
                    <a:ext uri="{FF2B5EF4-FFF2-40B4-BE49-F238E27FC236}">
                      <a16:creationId xmlns:a16="http://schemas.microsoft.com/office/drawing/2014/main" id="{3BC4EFAA-A883-FC47-BCD1-68FC7E9B88AE}"/>
                    </a:ext>
                  </a:extLst>
                </p:cNvPr>
                <p:cNvSpPr/>
                <p:nvPr/>
              </p:nvSpPr>
              <p:spPr>
                <a:xfrm>
                  <a:off x="2037407" y="1827828"/>
                  <a:ext cx="668902" cy="675592"/>
                </a:xfrm>
                <a:prstGeom prst="ellipse">
                  <a:avLst/>
                </a:prstGeom>
                <a:solidFill>
                  <a:schemeClr val="bg1">
                    <a:lumMod val="95000"/>
                  </a:schemeClr>
                </a:solidFill>
                <a:ln w="6350">
                  <a:gradFill flip="none" rotWithShape="1">
                    <a:gsLst>
                      <a:gs pos="0">
                        <a:schemeClr val="bg1"/>
                      </a:gs>
                      <a:gs pos="100000">
                        <a:srgbClr val="E0E0E0"/>
                      </a:gs>
                    </a:gsLst>
                    <a:lin ang="0" scaled="1"/>
                    <a:tileRect/>
                  </a:gradFill>
                </a:ln>
                <a:effectLst>
                  <a:outerShdw blurRad="50800" dist="635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p>
              </p:txBody>
            </p:sp>
          </p:grpSp>
        </p:grpSp>
        <p:sp>
          <p:nvSpPr>
            <p:cNvPr id="57" name="Rectangle 56">
              <a:extLst>
                <a:ext uri="{FF2B5EF4-FFF2-40B4-BE49-F238E27FC236}">
                  <a16:creationId xmlns:a16="http://schemas.microsoft.com/office/drawing/2014/main" id="{56B51EEC-D511-CDF8-BFE0-EF8700E35793}"/>
                </a:ext>
              </a:extLst>
            </p:cNvPr>
            <p:cNvSpPr/>
            <p:nvPr/>
          </p:nvSpPr>
          <p:spPr>
            <a:xfrm>
              <a:off x="4734047" y="2734039"/>
              <a:ext cx="2678815" cy="463454"/>
            </a:xfrm>
            <a:prstGeom prst="rect">
              <a:avLst/>
            </a:prstGeom>
          </p:spPr>
          <p:txBody>
            <a:bodyPr wrap="square" anchor="ctr">
              <a:noAutofit/>
            </a:bodyPr>
            <a:lstStyle/>
            <a:p>
              <a:pPr defTabSz="914400">
                <a:defRPr/>
              </a:pPr>
              <a:r>
                <a:rPr lang="en-US" sz="1200" kern="0" dirty="0">
                  <a:cs typeface="Arial" panose="020B0604020202020204" pitchFamily="34" charset="0"/>
                </a:rPr>
                <a:t>We enjoy strong brand partnership with potential EV players to cater in Future</a:t>
              </a:r>
            </a:p>
          </p:txBody>
        </p:sp>
      </p:grpSp>
      <p:grpSp>
        <p:nvGrpSpPr>
          <p:cNvPr id="15" name="Group 14">
            <a:extLst>
              <a:ext uri="{FF2B5EF4-FFF2-40B4-BE49-F238E27FC236}">
                <a16:creationId xmlns:a16="http://schemas.microsoft.com/office/drawing/2014/main" id="{48051E12-4E14-D91C-C05F-A9F83D4BF81C}"/>
              </a:ext>
            </a:extLst>
          </p:cNvPr>
          <p:cNvGrpSpPr/>
          <p:nvPr/>
        </p:nvGrpSpPr>
        <p:grpSpPr>
          <a:xfrm>
            <a:off x="6273158" y="1380782"/>
            <a:ext cx="5497570" cy="1369248"/>
            <a:chOff x="3693761" y="2266808"/>
            <a:chExt cx="4579012" cy="1140468"/>
          </a:xfrm>
        </p:grpSpPr>
        <p:grpSp>
          <p:nvGrpSpPr>
            <p:cNvPr id="16" name="Group 15">
              <a:extLst>
                <a:ext uri="{FF2B5EF4-FFF2-40B4-BE49-F238E27FC236}">
                  <a16:creationId xmlns:a16="http://schemas.microsoft.com/office/drawing/2014/main" id="{FB0A147F-19BC-EEB5-B7D4-EBE5DB2AE64D}"/>
                </a:ext>
              </a:extLst>
            </p:cNvPr>
            <p:cNvGrpSpPr/>
            <p:nvPr/>
          </p:nvGrpSpPr>
          <p:grpSpPr>
            <a:xfrm flipH="1">
              <a:off x="3693761" y="2266808"/>
              <a:ext cx="4579012" cy="1140468"/>
              <a:chOff x="841993" y="2463800"/>
              <a:chExt cx="4579012" cy="1140468"/>
            </a:xfrm>
          </p:grpSpPr>
          <p:grpSp>
            <p:nvGrpSpPr>
              <p:cNvPr id="18" name="Group 17">
                <a:extLst>
                  <a:ext uri="{FF2B5EF4-FFF2-40B4-BE49-F238E27FC236}">
                    <a16:creationId xmlns:a16="http://schemas.microsoft.com/office/drawing/2014/main" id="{67762B36-26D6-5E73-DE56-68249221E3B3}"/>
                  </a:ext>
                </a:extLst>
              </p:cNvPr>
              <p:cNvGrpSpPr/>
              <p:nvPr/>
            </p:nvGrpSpPr>
            <p:grpSpPr>
              <a:xfrm>
                <a:off x="841993" y="2463800"/>
                <a:ext cx="4579012" cy="1140468"/>
                <a:chOff x="841993" y="2463800"/>
                <a:chExt cx="4579012" cy="1140468"/>
              </a:xfrm>
            </p:grpSpPr>
            <p:grpSp>
              <p:nvGrpSpPr>
                <p:cNvPr id="25" name="Group 24">
                  <a:extLst>
                    <a:ext uri="{FF2B5EF4-FFF2-40B4-BE49-F238E27FC236}">
                      <a16:creationId xmlns:a16="http://schemas.microsoft.com/office/drawing/2014/main" id="{E4689A9C-D1CD-9584-E175-52F6F33AE3E6}"/>
                    </a:ext>
                  </a:extLst>
                </p:cNvPr>
                <p:cNvGrpSpPr/>
                <p:nvPr/>
              </p:nvGrpSpPr>
              <p:grpSpPr>
                <a:xfrm>
                  <a:off x="841993" y="2463800"/>
                  <a:ext cx="4579012" cy="1140468"/>
                  <a:chOff x="841993" y="2463800"/>
                  <a:chExt cx="4579012" cy="1140468"/>
                </a:xfrm>
              </p:grpSpPr>
              <p:grpSp>
                <p:nvGrpSpPr>
                  <p:cNvPr id="31" name="Group 30">
                    <a:extLst>
                      <a:ext uri="{FF2B5EF4-FFF2-40B4-BE49-F238E27FC236}">
                        <a16:creationId xmlns:a16="http://schemas.microsoft.com/office/drawing/2014/main" id="{DF632BC6-DE94-1349-C5C8-7C58BCA6BBB5}"/>
                      </a:ext>
                    </a:extLst>
                  </p:cNvPr>
                  <p:cNvGrpSpPr/>
                  <p:nvPr/>
                </p:nvGrpSpPr>
                <p:grpSpPr>
                  <a:xfrm>
                    <a:off x="842576" y="2463800"/>
                    <a:ext cx="4578429" cy="1140468"/>
                    <a:chOff x="842576" y="2463800"/>
                    <a:chExt cx="4578429" cy="1140468"/>
                  </a:xfrm>
                </p:grpSpPr>
                <p:grpSp>
                  <p:nvGrpSpPr>
                    <p:cNvPr id="33" name="Group 32">
                      <a:extLst>
                        <a:ext uri="{FF2B5EF4-FFF2-40B4-BE49-F238E27FC236}">
                          <a16:creationId xmlns:a16="http://schemas.microsoft.com/office/drawing/2014/main" id="{043721E9-55E8-F0AD-9B26-96C5E58DDCB0}"/>
                        </a:ext>
                      </a:extLst>
                    </p:cNvPr>
                    <p:cNvGrpSpPr/>
                    <p:nvPr/>
                  </p:nvGrpSpPr>
                  <p:grpSpPr>
                    <a:xfrm>
                      <a:off x="1232798" y="2463800"/>
                      <a:ext cx="4188207" cy="1140467"/>
                      <a:chOff x="1232798" y="2463800"/>
                      <a:chExt cx="4188207" cy="1140467"/>
                    </a:xfrm>
                  </p:grpSpPr>
                  <p:sp>
                    <p:nvSpPr>
                      <p:cNvPr id="35" name="Rectangle 34">
                        <a:extLst>
                          <a:ext uri="{FF2B5EF4-FFF2-40B4-BE49-F238E27FC236}">
                            <a16:creationId xmlns:a16="http://schemas.microsoft.com/office/drawing/2014/main" id="{2D6091D1-50D9-9DA0-2099-2E06126EDB4E}"/>
                          </a:ext>
                        </a:extLst>
                      </p:cNvPr>
                      <p:cNvSpPr/>
                      <p:nvPr/>
                    </p:nvSpPr>
                    <p:spPr>
                      <a:xfrm flipH="1">
                        <a:off x="1310356" y="2463800"/>
                        <a:ext cx="465356" cy="1140467"/>
                      </a:xfrm>
                      <a:prstGeom prst="rect">
                        <a:avLst/>
                      </a:prstGeom>
                      <a:solidFill>
                        <a:srgbClr val="F8D0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p>
                    </p:txBody>
                  </p:sp>
                  <p:sp>
                    <p:nvSpPr>
                      <p:cNvPr id="36" name="Rectangle: Rounded Corners 35">
                        <a:extLst>
                          <a:ext uri="{FF2B5EF4-FFF2-40B4-BE49-F238E27FC236}">
                            <a16:creationId xmlns:a16="http://schemas.microsoft.com/office/drawing/2014/main" id="{A6C2E322-89CE-7EED-A5D8-D3038688A8C4}"/>
                          </a:ext>
                        </a:extLst>
                      </p:cNvPr>
                      <p:cNvSpPr/>
                      <p:nvPr/>
                    </p:nvSpPr>
                    <p:spPr>
                      <a:xfrm flipH="1">
                        <a:off x="1232798" y="2572861"/>
                        <a:ext cx="4188207" cy="922347"/>
                      </a:xfrm>
                      <a:prstGeom prst="roundRect">
                        <a:avLst>
                          <a:gd name="adj" fmla="val 10360"/>
                        </a:avLst>
                      </a:prstGeom>
                      <a:solidFill>
                        <a:schemeClr val="bg1"/>
                      </a:solidFill>
                      <a:ln>
                        <a:noFill/>
                      </a:ln>
                      <a:effectLst>
                        <a:outerShdw blurRad="50800" dist="1016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p>
                    </p:txBody>
                  </p:sp>
                </p:grpSp>
                <p:sp>
                  <p:nvSpPr>
                    <p:cNvPr id="34" name="Arrow: Chevron 3">
                      <a:extLst>
                        <a:ext uri="{FF2B5EF4-FFF2-40B4-BE49-F238E27FC236}">
                          <a16:creationId xmlns:a16="http://schemas.microsoft.com/office/drawing/2014/main" id="{8B7703DB-9F8A-4A20-1575-17E3D73ADC7B}"/>
                        </a:ext>
                      </a:extLst>
                    </p:cNvPr>
                    <p:cNvSpPr/>
                    <p:nvPr/>
                  </p:nvSpPr>
                  <p:spPr>
                    <a:xfrm flipH="1">
                      <a:off x="842576" y="2463801"/>
                      <a:ext cx="930713" cy="1140467"/>
                    </a:xfrm>
                    <a:custGeom>
                      <a:avLst/>
                      <a:gdLst>
                        <a:gd name="connsiteX0" fmla="*/ 0 w 914400"/>
                        <a:gd name="connsiteY0" fmla="*/ 0 h 1120478"/>
                        <a:gd name="connsiteX1" fmla="*/ 566745 w 914400"/>
                        <a:gd name="connsiteY1" fmla="*/ 0 h 1120478"/>
                        <a:gd name="connsiteX2" fmla="*/ 914400 w 914400"/>
                        <a:gd name="connsiteY2" fmla="*/ 560239 h 1120478"/>
                        <a:gd name="connsiteX3" fmla="*/ 566745 w 914400"/>
                        <a:gd name="connsiteY3" fmla="*/ 1120478 h 1120478"/>
                        <a:gd name="connsiteX4" fmla="*/ 0 w 914400"/>
                        <a:gd name="connsiteY4" fmla="*/ 1120478 h 1120478"/>
                        <a:gd name="connsiteX5" fmla="*/ 347655 w 914400"/>
                        <a:gd name="connsiteY5" fmla="*/ 560239 h 1120478"/>
                        <a:gd name="connsiteX6" fmla="*/ 0 w 914400"/>
                        <a:gd name="connsiteY6" fmla="*/ 0 h 1120478"/>
                        <a:gd name="connsiteX0" fmla="*/ 0 w 914400"/>
                        <a:gd name="connsiteY0" fmla="*/ 0 h 1120478"/>
                        <a:gd name="connsiteX1" fmla="*/ 576270 w 914400"/>
                        <a:gd name="connsiteY1" fmla="*/ 0 h 1120478"/>
                        <a:gd name="connsiteX2" fmla="*/ 914400 w 914400"/>
                        <a:gd name="connsiteY2" fmla="*/ 560239 h 1120478"/>
                        <a:gd name="connsiteX3" fmla="*/ 566745 w 914400"/>
                        <a:gd name="connsiteY3" fmla="*/ 1120478 h 1120478"/>
                        <a:gd name="connsiteX4" fmla="*/ 0 w 914400"/>
                        <a:gd name="connsiteY4" fmla="*/ 1120478 h 1120478"/>
                        <a:gd name="connsiteX5" fmla="*/ 347655 w 914400"/>
                        <a:gd name="connsiteY5" fmla="*/ 560239 h 1120478"/>
                        <a:gd name="connsiteX6" fmla="*/ 0 w 914400"/>
                        <a:gd name="connsiteY6" fmla="*/ 0 h 1120478"/>
                        <a:gd name="connsiteX0" fmla="*/ 0 w 914400"/>
                        <a:gd name="connsiteY0" fmla="*/ 0 h 1120478"/>
                        <a:gd name="connsiteX1" fmla="*/ 576270 w 914400"/>
                        <a:gd name="connsiteY1" fmla="*/ 0 h 1120478"/>
                        <a:gd name="connsiteX2" fmla="*/ 914400 w 914400"/>
                        <a:gd name="connsiteY2" fmla="*/ 560239 h 1120478"/>
                        <a:gd name="connsiteX3" fmla="*/ 583413 w 914400"/>
                        <a:gd name="connsiteY3" fmla="*/ 1120478 h 1120478"/>
                        <a:gd name="connsiteX4" fmla="*/ 0 w 914400"/>
                        <a:gd name="connsiteY4" fmla="*/ 1120478 h 1120478"/>
                        <a:gd name="connsiteX5" fmla="*/ 347655 w 914400"/>
                        <a:gd name="connsiteY5" fmla="*/ 560239 h 1120478"/>
                        <a:gd name="connsiteX6" fmla="*/ 0 w 914400"/>
                        <a:gd name="connsiteY6" fmla="*/ 0 h 112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120478">
                          <a:moveTo>
                            <a:pt x="0" y="0"/>
                          </a:moveTo>
                          <a:lnTo>
                            <a:pt x="576270" y="0"/>
                          </a:lnTo>
                          <a:lnTo>
                            <a:pt x="914400" y="560239"/>
                          </a:lnTo>
                          <a:lnTo>
                            <a:pt x="583413" y="1120478"/>
                          </a:lnTo>
                          <a:lnTo>
                            <a:pt x="0" y="1120478"/>
                          </a:lnTo>
                          <a:lnTo>
                            <a:pt x="347655" y="560239"/>
                          </a:lnTo>
                          <a:lnTo>
                            <a:pt x="0" y="0"/>
                          </a:lnTo>
                          <a:close/>
                        </a:path>
                      </a:pathLst>
                    </a:custGeom>
                    <a:solidFill>
                      <a:srgbClr val="F059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solidFill>
                          <a:schemeClr val="tx1"/>
                        </a:solidFill>
                      </a:endParaRPr>
                    </a:p>
                  </p:txBody>
                </p:sp>
              </p:grpSp>
              <p:sp>
                <p:nvSpPr>
                  <p:cNvPr id="32" name="Arrow: Chevron 3">
                    <a:extLst>
                      <a:ext uri="{FF2B5EF4-FFF2-40B4-BE49-F238E27FC236}">
                        <a16:creationId xmlns:a16="http://schemas.microsoft.com/office/drawing/2014/main" id="{E7B16594-CFF9-7BD5-42DA-9754DF0C7740}"/>
                      </a:ext>
                    </a:extLst>
                  </p:cNvPr>
                  <p:cNvSpPr/>
                  <p:nvPr/>
                </p:nvSpPr>
                <p:spPr>
                  <a:xfrm flipH="1" flipV="1">
                    <a:off x="841993" y="3033852"/>
                    <a:ext cx="932134" cy="570233"/>
                  </a:xfrm>
                  <a:custGeom>
                    <a:avLst/>
                    <a:gdLst>
                      <a:gd name="connsiteX0" fmla="*/ 0 w 914400"/>
                      <a:gd name="connsiteY0" fmla="*/ 0 h 1120478"/>
                      <a:gd name="connsiteX1" fmla="*/ 566745 w 914400"/>
                      <a:gd name="connsiteY1" fmla="*/ 0 h 1120478"/>
                      <a:gd name="connsiteX2" fmla="*/ 914400 w 914400"/>
                      <a:gd name="connsiteY2" fmla="*/ 560239 h 1120478"/>
                      <a:gd name="connsiteX3" fmla="*/ 566745 w 914400"/>
                      <a:gd name="connsiteY3" fmla="*/ 1120478 h 1120478"/>
                      <a:gd name="connsiteX4" fmla="*/ 0 w 914400"/>
                      <a:gd name="connsiteY4" fmla="*/ 1120478 h 1120478"/>
                      <a:gd name="connsiteX5" fmla="*/ 347655 w 914400"/>
                      <a:gd name="connsiteY5" fmla="*/ 560239 h 1120478"/>
                      <a:gd name="connsiteX6" fmla="*/ 0 w 914400"/>
                      <a:gd name="connsiteY6" fmla="*/ 0 h 1120478"/>
                      <a:gd name="connsiteX0" fmla="*/ 0 w 914400"/>
                      <a:gd name="connsiteY0" fmla="*/ 0 h 1120478"/>
                      <a:gd name="connsiteX1" fmla="*/ 576270 w 914400"/>
                      <a:gd name="connsiteY1" fmla="*/ 0 h 1120478"/>
                      <a:gd name="connsiteX2" fmla="*/ 914400 w 914400"/>
                      <a:gd name="connsiteY2" fmla="*/ 560239 h 1120478"/>
                      <a:gd name="connsiteX3" fmla="*/ 566745 w 914400"/>
                      <a:gd name="connsiteY3" fmla="*/ 1120478 h 1120478"/>
                      <a:gd name="connsiteX4" fmla="*/ 0 w 914400"/>
                      <a:gd name="connsiteY4" fmla="*/ 1120478 h 1120478"/>
                      <a:gd name="connsiteX5" fmla="*/ 347655 w 914400"/>
                      <a:gd name="connsiteY5" fmla="*/ 560239 h 1120478"/>
                      <a:gd name="connsiteX6" fmla="*/ 0 w 914400"/>
                      <a:gd name="connsiteY6" fmla="*/ 0 h 1120478"/>
                      <a:gd name="connsiteX0" fmla="*/ 0 w 914400"/>
                      <a:gd name="connsiteY0" fmla="*/ 0 h 1120478"/>
                      <a:gd name="connsiteX1" fmla="*/ 576270 w 914400"/>
                      <a:gd name="connsiteY1" fmla="*/ 0 h 1120478"/>
                      <a:gd name="connsiteX2" fmla="*/ 914400 w 914400"/>
                      <a:gd name="connsiteY2" fmla="*/ 560239 h 1120478"/>
                      <a:gd name="connsiteX3" fmla="*/ 583413 w 914400"/>
                      <a:gd name="connsiteY3" fmla="*/ 1120478 h 1120478"/>
                      <a:gd name="connsiteX4" fmla="*/ 0 w 914400"/>
                      <a:gd name="connsiteY4" fmla="*/ 1120478 h 1120478"/>
                      <a:gd name="connsiteX5" fmla="*/ 347655 w 914400"/>
                      <a:gd name="connsiteY5" fmla="*/ 560239 h 1120478"/>
                      <a:gd name="connsiteX6" fmla="*/ 0 w 914400"/>
                      <a:gd name="connsiteY6" fmla="*/ 0 h 1120478"/>
                      <a:gd name="connsiteX0" fmla="*/ 0 w 914400"/>
                      <a:gd name="connsiteY0" fmla="*/ 0 h 1120478"/>
                      <a:gd name="connsiteX1" fmla="*/ 576270 w 914400"/>
                      <a:gd name="connsiteY1" fmla="*/ 0 h 1120478"/>
                      <a:gd name="connsiteX2" fmla="*/ 914400 w 914400"/>
                      <a:gd name="connsiteY2" fmla="*/ 560239 h 1120478"/>
                      <a:gd name="connsiteX3" fmla="*/ 0 w 914400"/>
                      <a:gd name="connsiteY3" fmla="*/ 1120478 h 1120478"/>
                      <a:gd name="connsiteX4" fmla="*/ 347655 w 914400"/>
                      <a:gd name="connsiteY4" fmla="*/ 560239 h 1120478"/>
                      <a:gd name="connsiteX5" fmla="*/ 0 w 914400"/>
                      <a:gd name="connsiteY5" fmla="*/ 0 h 1120478"/>
                      <a:gd name="connsiteX0" fmla="*/ 0 w 914400"/>
                      <a:gd name="connsiteY0" fmla="*/ 0 h 560239"/>
                      <a:gd name="connsiteX1" fmla="*/ 576270 w 914400"/>
                      <a:gd name="connsiteY1" fmla="*/ 0 h 560239"/>
                      <a:gd name="connsiteX2" fmla="*/ 914400 w 914400"/>
                      <a:gd name="connsiteY2" fmla="*/ 560239 h 560239"/>
                      <a:gd name="connsiteX3" fmla="*/ 347655 w 914400"/>
                      <a:gd name="connsiteY3" fmla="*/ 560239 h 560239"/>
                      <a:gd name="connsiteX4" fmla="*/ 0 w 914400"/>
                      <a:gd name="connsiteY4" fmla="*/ 0 h 560239"/>
                      <a:gd name="connsiteX0" fmla="*/ 0 w 915796"/>
                      <a:gd name="connsiteY0" fmla="*/ 1396 h 560239"/>
                      <a:gd name="connsiteX1" fmla="*/ 577666 w 915796"/>
                      <a:gd name="connsiteY1" fmla="*/ 0 h 560239"/>
                      <a:gd name="connsiteX2" fmla="*/ 915796 w 915796"/>
                      <a:gd name="connsiteY2" fmla="*/ 560239 h 560239"/>
                      <a:gd name="connsiteX3" fmla="*/ 349051 w 915796"/>
                      <a:gd name="connsiteY3" fmla="*/ 560239 h 560239"/>
                      <a:gd name="connsiteX4" fmla="*/ 0 w 915796"/>
                      <a:gd name="connsiteY4" fmla="*/ 1396 h 560239"/>
                      <a:gd name="connsiteX0" fmla="*/ 0 w 915796"/>
                      <a:gd name="connsiteY0" fmla="*/ 1396 h 560239"/>
                      <a:gd name="connsiteX1" fmla="*/ 581855 w 915796"/>
                      <a:gd name="connsiteY1" fmla="*/ 0 h 560239"/>
                      <a:gd name="connsiteX2" fmla="*/ 915796 w 915796"/>
                      <a:gd name="connsiteY2" fmla="*/ 560239 h 560239"/>
                      <a:gd name="connsiteX3" fmla="*/ 349051 w 915796"/>
                      <a:gd name="connsiteY3" fmla="*/ 560239 h 560239"/>
                      <a:gd name="connsiteX4" fmla="*/ 0 w 915796"/>
                      <a:gd name="connsiteY4" fmla="*/ 1396 h 560239"/>
                      <a:gd name="connsiteX0" fmla="*/ 0 w 918588"/>
                      <a:gd name="connsiteY0" fmla="*/ 0 h 560239"/>
                      <a:gd name="connsiteX1" fmla="*/ 584647 w 918588"/>
                      <a:gd name="connsiteY1" fmla="*/ 0 h 560239"/>
                      <a:gd name="connsiteX2" fmla="*/ 918588 w 918588"/>
                      <a:gd name="connsiteY2" fmla="*/ 560239 h 560239"/>
                      <a:gd name="connsiteX3" fmla="*/ 351843 w 918588"/>
                      <a:gd name="connsiteY3" fmla="*/ 560239 h 560239"/>
                      <a:gd name="connsiteX4" fmla="*/ 0 w 918588"/>
                      <a:gd name="connsiteY4" fmla="*/ 0 h 560239"/>
                      <a:gd name="connsiteX0" fmla="*/ 0 w 915796"/>
                      <a:gd name="connsiteY0" fmla="*/ 0 h 560239"/>
                      <a:gd name="connsiteX1" fmla="*/ 581855 w 915796"/>
                      <a:gd name="connsiteY1" fmla="*/ 0 h 560239"/>
                      <a:gd name="connsiteX2" fmla="*/ 915796 w 915796"/>
                      <a:gd name="connsiteY2" fmla="*/ 560239 h 560239"/>
                      <a:gd name="connsiteX3" fmla="*/ 349051 w 915796"/>
                      <a:gd name="connsiteY3" fmla="*/ 560239 h 560239"/>
                      <a:gd name="connsiteX4" fmla="*/ 0 w 915796"/>
                      <a:gd name="connsiteY4" fmla="*/ 0 h 5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96" h="560239">
                        <a:moveTo>
                          <a:pt x="0" y="0"/>
                        </a:moveTo>
                        <a:lnTo>
                          <a:pt x="581855" y="0"/>
                        </a:lnTo>
                        <a:lnTo>
                          <a:pt x="915796" y="560239"/>
                        </a:lnTo>
                        <a:lnTo>
                          <a:pt x="349051" y="560239"/>
                        </a:lnTo>
                        <a:lnTo>
                          <a:pt x="0" y="0"/>
                        </a:lnTo>
                        <a:close/>
                      </a:path>
                    </a:pathLst>
                  </a:custGeom>
                  <a:solidFill>
                    <a:srgbClr val="C94B1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solidFill>
                        <a:schemeClr val="tx1"/>
                      </a:solidFill>
                    </a:endParaRPr>
                  </a:p>
                </p:txBody>
              </p:sp>
            </p:grpSp>
            <p:sp>
              <p:nvSpPr>
                <p:cNvPr id="28" name="TextBox 27">
                  <a:extLst>
                    <a:ext uri="{FF2B5EF4-FFF2-40B4-BE49-F238E27FC236}">
                      <a16:creationId xmlns:a16="http://schemas.microsoft.com/office/drawing/2014/main" id="{AA99CF3C-8FA7-0DE3-76BA-BD46C4AFA744}"/>
                    </a:ext>
                  </a:extLst>
                </p:cNvPr>
                <p:cNvSpPr txBox="1"/>
                <p:nvPr/>
              </p:nvSpPr>
              <p:spPr>
                <a:xfrm>
                  <a:off x="2409915" y="2565034"/>
                  <a:ext cx="1970804" cy="281987"/>
                </a:xfrm>
                <a:prstGeom prst="rect">
                  <a:avLst/>
                </a:prstGeom>
                <a:noFill/>
              </p:spPr>
              <p:txBody>
                <a:bodyPr wrap="square">
                  <a:spAutoFit/>
                </a:bodyPr>
                <a:lstStyle/>
                <a:p>
                  <a:r>
                    <a:rPr lang="en-US" sz="1600" b="1" dirty="0">
                      <a:cs typeface="Arial" panose="020B0604020202020204" pitchFamily="34" charset="0"/>
                    </a:rPr>
                    <a:t>HCV &amp; Industrial</a:t>
                  </a:r>
                  <a:endParaRPr lang="en-IN" sz="1600" b="1" dirty="0">
                    <a:cs typeface="Arial" panose="020B0604020202020204" pitchFamily="34" charset="0"/>
                  </a:endParaRPr>
                </a:p>
              </p:txBody>
            </p:sp>
          </p:grpSp>
          <p:grpSp>
            <p:nvGrpSpPr>
              <p:cNvPr id="20" name="Group 19">
                <a:extLst>
                  <a:ext uri="{FF2B5EF4-FFF2-40B4-BE49-F238E27FC236}">
                    <a16:creationId xmlns:a16="http://schemas.microsoft.com/office/drawing/2014/main" id="{83566ABA-FF3D-1532-1669-9608E8B6FA9C}"/>
                  </a:ext>
                </a:extLst>
              </p:cNvPr>
              <p:cNvGrpSpPr/>
              <p:nvPr/>
            </p:nvGrpSpPr>
            <p:grpSpPr>
              <a:xfrm>
                <a:off x="4540474" y="2602179"/>
                <a:ext cx="863710" cy="863710"/>
                <a:chOff x="1864621" y="1658390"/>
                <a:chExt cx="1014472" cy="1014472"/>
              </a:xfrm>
            </p:grpSpPr>
            <p:sp>
              <p:nvSpPr>
                <p:cNvPr id="22" name="Oval 21">
                  <a:extLst>
                    <a:ext uri="{FF2B5EF4-FFF2-40B4-BE49-F238E27FC236}">
                      <a16:creationId xmlns:a16="http://schemas.microsoft.com/office/drawing/2014/main" id="{E8C2E980-0833-6CB6-AC92-0E5C24B3002E}"/>
                    </a:ext>
                  </a:extLst>
                </p:cNvPr>
                <p:cNvSpPr/>
                <p:nvPr/>
              </p:nvSpPr>
              <p:spPr>
                <a:xfrm>
                  <a:off x="1864621" y="1658390"/>
                  <a:ext cx="1014472" cy="1014472"/>
                </a:xfrm>
                <a:prstGeom prst="ellipse">
                  <a:avLst/>
                </a:prstGeom>
                <a:solidFill>
                  <a:srgbClr val="F8D0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p>
              </p:txBody>
            </p:sp>
            <p:sp>
              <p:nvSpPr>
                <p:cNvPr id="23" name="Oval 22">
                  <a:extLst>
                    <a:ext uri="{FF2B5EF4-FFF2-40B4-BE49-F238E27FC236}">
                      <a16:creationId xmlns:a16="http://schemas.microsoft.com/office/drawing/2014/main" id="{5A678CE0-2745-7161-1E90-72C7A7D94E8D}"/>
                    </a:ext>
                  </a:extLst>
                </p:cNvPr>
                <p:cNvSpPr/>
                <p:nvPr/>
              </p:nvSpPr>
              <p:spPr>
                <a:xfrm>
                  <a:off x="1966879" y="1760648"/>
                  <a:ext cx="809956" cy="809956"/>
                </a:xfrm>
                <a:prstGeom prst="ellipse">
                  <a:avLst/>
                </a:prstGeom>
                <a:solidFill>
                  <a:srgbClr val="EBEBEB"/>
                </a:solidFill>
                <a:ln w="25400">
                  <a:noFill/>
                </a:ln>
                <a:effectLst>
                  <a:outerShdw blurRad="50800" dist="762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p>
              </p:txBody>
            </p:sp>
            <p:sp>
              <p:nvSpPr>
                <p:cNvPr id="24" name="Oval 23">
                  <a:extLst>
                    <a:ext uri="{FF2B5EF4-FFF2-40B4-BE49-F238E27FC236}">
                      <a16:creationId xmlns:a16="http://schemas.microsoft.com/office/drawing/2014/main" id="{33348BDD-8E3D-F387-DBC1-FC9CC545D3BE}"/>
                    </a:ext>
                  </a:extLst>
                </p:cNvPr>
                <p:cNvSpPr/>
                <p:nvPr/>
              </p:nvSpPr>
              <p:spPr>
                <a:xfrm>
                  <a:off x="2037407" y="1827828"/>
                  <a:ext cx="668902" cy="675592"/>
                </a:xfrm>
                <a:prstGeom prst="ellipse">
                  <a:avLst/>
                </a:prstGeom>
                <a:solidFill>
                  <a:schemeClr val="bg1">
                    <a:lumMod val="95000"/>
                  </a:schemeClr>
                </a:solidFill>
                <a:ln w="6350">
                  <a:gradFill flip="none" rotWithShape="1">
                    <a:gsLst>
                      <a:gs pos="0">
                        <a:schemeClr val="bg1"/>
                      </a:gs>
                      <a:gs pos="100000">
                        <a:srgbClr val="E0E0E0"/>
                      </a:gs>
                    </a:gsLst>
                    <a:lin ang="0" scaled="1"/>
                    <a:tileRect/>
                  </a:gradFill>
                </a:ln>
                <a:effectLst>
                  <a:outerShdw blurRad="50800" dist="635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p>
              </p:txBody>
            </p:sp>
          </p:grpSp>
        </p:grpSp>
        <p:sp>
          <p:nvSpPr>
            <p:cNvPr id="17" name="Rectangle 16">
              <a:extLst>
                <a:ext uri="{FF2B5EF4-FFF2-40B4-BE49-F238E27FC236}">
                  <a16:creationId xmlns:a16="http://schemas.microsoft.com/office/drawing/2014/main" id="{6F3BF425-330C-7374-E3B4-99A8AA5B1110}"/>
                </a:ext>
              </a:extLst>
            </p:cNvPr>
            <p:cNvSpPr/>
            <p:nvPr/>
          </p:nvSpPr>
          <p:spPr>
            <a:xfrm>
              <a:off x="4734466" y="2677785"/>
              <a:ext cx="2678815" cy="463454"/>
            </a:xfrm>
            <a:prstGeom prst="rect">
              <a:avLst/>
            </a:prstGeom>
          </p:spPr>
          <p:txBody>
            <a:bodyPr wrap="square" anchor="ctr">
              <a:noAutofit/>
            </a:bodyPr>
            <a:lstStyle/>
            <a:p>
              <a:pPr defTabSz="914400">
                <a:defRPr/>
              </a:pPr>
              <a:r>
                <a:rPr lang="en-US" sz="1200" kern="0" dirty="0">
                  <a:cs typeface="Arial" panose="020B0604020202020204" pitchFamily="34" charset="0"/>
                </a:rPr>
                <a:t>We cater to heavy segments like Mines, Tractors, LCV/HCV etc. which are less challenged from the EV Segment</a:t>
              </a:r>
            </a:p>
          </p:txBody>
        </p:sp>
      </p:grpSp>
      <p:pic>
        <p:nvPicPr>
          <p:cNvPr id="7170" name="Picture 2" descr="Electrical charging station symbol electric car Vector Image">
            <a:extLst>
              <a:ext uri="{FF2B5EF4-FFF2-40B4-BE49-F238E27FC236}">
                <a16:creationId xmlns:a16="http://schemas.microsoft.com/office/drawing/2014/main" id="{AAA453AA-67C6-734E-B91D-74E87E4F9004}"/>
              </a:ext>
            </a:extLst>
          </p:cNvPr>
          <p:cNvPicPr>
            <a:picLocks noChangeAspect="1" noChangeArrowheads="1"/>
          </p:cNvPicPr>
          <p:nvPr/>
        </p:nvPicPr>
        <p:blipFill rotWithShape="1">
          <a:blip r:embed="rId6">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b="11706"/>
          <a:stretch/>
        </p:blipFill>
        <p:spPr bwMode="auto">
          <a:xfrm>
            <a:off x="7938847" y="3586052"/>
            <a:ext cx="3831882" cy="26392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ruck Logistic Vector Silhouette Logo Template. Perfect for Delivery or  Transportation Industry Logo Stock Vector - Illustration of service,  automotive: 195482496">
            <a:extLst>
              <a:ext uri="{FF2B5EF4-FFF2-40B4-BE49-F238E27FC236}">
                <a16:creationId xmlns:a16="http://schemas.microsoft.com/office/drawing/2014/main" id="{19EE0697-93CA-8A95-B09D-4A3352318549}"/>
              </a:ext>
            </a:extLst>
          </p:cNvPr>
          <p:cNvPicPr>
            <a:picLocks noChangeAspect="1" noChangeArrowheads="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97179" y="1659064"/>
            <a:ext cx="812246" cy="81224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ransparent Background Handshake Icon, HD Png Download , Transparent Png  Image - PNGitem">
            <a:extLst>
              <a:ext uri="{FF2B5EF4-FFF2-40B4-BE49-F238E27FC236}">
                <a16:creationId xmlns:a16="http://schemas.microsoft.com/office/drawing/2014/main" id="{7F3BFAAB-6497-19FC-5E5D-DA428034A264}"/>
              </a:ext>
            </a:extLst>
          </p:cNvPr>
          <p:cNvPicPr>
            <a:picLocks noChangeAspect="1" noChangeArrowheads="1"/>
          </p:cNvPicPr>
          <p:nvPr/>
        </p:nvPicPr>
        <p:blipFill>
          <a:blip r:embed="rId8" cstate="hq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872455" y="4755531"/>
            <a:ext cx="537620" cy="365082"/>
          </a:xfrm>
          <a:prstGeom prst="rect">
            <a:avLst/>
          </a:prstGeom>
          <a:noFill/>
          <a:extLst>
            <a:ext uri="{909E8E84-426E-40DD-AFC4-6F175D3DCCD1}">
              <a14:hiddenFill xmlns:a14="http://schemas.microsoft.com/office/drawing/2010/main">
                <a:solidFill>
                  <a:srgbClr val="FFFFFF"/>
                </a:solidFill>
              </a14:hiddenFill>
            </a:ext>
          </a:extLst>
        </p:spPr>
      </p:pic>
      <p:sp>
        <p:nvSpPr>
          <p:cNvPr id="1037" name="TextBox 1036">
            <a:extLst>
              <a:ext uri="{FF2B5EF4-FFF2-40B4-BE49-F238E27FC236}">
                <a16:creationId xmlns:a16="http://schemas.microsoft.com/office/drawing/2014/main" id="{76B06A8D-D690-DD27-8516-397EC2561ABC}"/>
              </a:ext>
            </a:extLst>
          </p:cNvPr>
          <p:cNvSpPr txBox="1"/>
          <p:nvPr/>
        </p:nvSpPr>
        <p:spPr>
          <a:xfrm>
            <a:off x="147992" y="1320570"/>
            <a:ext cx="4675261" cy="1785104"/>
          </a:xfrm>
          <a:prstGeom prst="rect">
            <a:avLst/>
          </a:prstGeom>
          <a:noFill/>
        </p:spPr>
        <p:txBody>
          <a:bodyPr wrap="square" rtlCol="0">
            <a:spAutoFit/>
          </a:bodyPr>
          <a:lstStyle/>
          <a:p>
            <a:pPr algn="ctr">
              <a:spcBef>
                <a:spcPts val="600"/>
              </a:spcBef>
              <a:spcAft>
                <a:spcPts val="600"/>
              </a:spcAft>
            </a:pPr>
            <a:r>
              <a:rPr lang="en-IN" sz="1600" dirty="0">
                <a:latin typeface="Cambria" panose="02040503050406030204" pitchFamily="18" charset="0"/>
                <a:ea typeface="Cambria" panose="02040503050406030204" pitchFamily="18" charset="0"/>
              </a:rPr>
              <a:t>Catering to </a:t>
            </a:r>
          </a:p>
          <a:p>
            <a:pPr algn="ctr">
              <a:spcBef>
                <a:spcPts val="600"/>
              </a:spcBef>
              <a:spcAft>
                <a:spcPts val="600"/>
              </a:spcAft>
            </a:pPr>
            <a:r>
              <a:rPr lang="en-IN" sz="2400" b="1" dirty="0">
                <a:solidFill>
                  <a:srgbClr val="F05922"/>
                </a:solidFill>
                <a:latin typeface="Cambria" panose="02040503050406030204" pitchFamily="18" charset="0"/>
                <a:ea typeface="Cambria" panose="02040503050406030204" pitchFamily="18" charset="0"/>
              </a:rPr>
              <a:t>Industries &amp; Applications </a:t>
            </a:r>
          </a:p>
          <a:p>
            <a:pPr algn="ctr">
              <a:spcBef>
                <a:spcPts val="600"/>
              </a:spcBef>
              <a:spcAft>
                <a:spcPts val="600"/>
              </a:spcAft>
            </a:pPr>
            <a:r>
              <a:rPr lang="en-IN" sz="1600" dirty="0">
                <a:latin typeface="Cambria" panose="02040503050406030204" pitchFamily="18" charset="0"/>
                <a:ea typeface="Cambria" panose="02040503050406030204" pitchFamily="18" charset="0"/>
              </a:rPr>
              <a:t>which will have </a:t>
            </a:r>
            <a:r>
              <a:rPr lang="en-IN" sz="1600" b="1" dirty="0">
                <a:latin typeface="Cambria" panose="02040503050406030204" pitchFamily="18" charset="0"/>
                <a:ea typeface="Cambria" panose="02040503050406030204" pitchFamily="18" charset="0"/>
              </a:rPr>
              <a:t>low impact</a:t>
            </a:r>
            <a:r>
              <a:rPr lang="en-IN" sz="1600" dirty="0">
                <a:latin typeface="Cambria" panose="02040503050406030204" pitchFamily="18" charset="0"/>
                <a:ea typeface="Cambria" panose="02040503050406030204" pitchFamily="18" charset="0"/>
              </a:rPr>
              <a:t> from change in shift to </a:t>
            </a:r>
          </a:p>
          <a:p>
            <a:pPr algn="ctr">
              <a:spcBef>
                <a:spcPts val="600"/>
              </a:spcBef>
              <a:spcAft>
                <a:spcPts val="600"/>
              </a:spcAft>
            </a:pPr>
            <a:r>
              <a:rPr lang="en-IN" sz="2400" b="1" dirty="0">
                <a:solidFill>
                  <a:srgbClr val="F05922"/>
                </a:solidFill>
                <a:latin typeface="Cambria" panose="02040503050406030204" pitchFamily="18" charset="0"/>
                <a:ea typeface="Cambria" panose="02040503050406030204" pitchFamily="18" charset="0"/>
              </a:rPr>
              <a:t>Electric Vehicles </a:t>
            </a:r>
          </a:p>
        </p:txBody>
      </p:sp>
      <p:sp>
        <p:nvSpPr>
          <p:cNvPr id="7" name="Slide Number Placeholder 6">
            <a:extLst>
              <a:ext uri="{FF2B5EF4-FFF2-40B4-BE49-F238E27FC236}">
                <a16:creationId xmlns:a16="http://schemas.microsoft.com/office/drawing/2014/main" id="{EC7BC9C5-81D7-99D6-FB55-73AD7CC0111E}"/>
              </a:ext>
            </a:extLst>
          </p:cNvPr>
          <p:cNvSpPr>
            <a:spLocks noGrp="1"/>
          </p:cNvSpPr>
          <p:nvPr>
            <p:ph type="sldNum" sz="quarter" idx="12"/>
          </p:nvPr>
        </p:nvSpPr>
        <p:spPr/>
        <p:txBody>
          <a:bodyPr/>
          <a:lstStyle/>
          <a:p>
            <a:fld id="{B2E900CB-CECB-4A6E-B4E0-9522E21C9B47}" type="slidenum">
              <a:rPr lang="en-IN" smtClean="0"/>
              <a:t>31</a:t>
            </a:fld>
            <a:endParaRPr lang="en-IN" dirty="0"/>
          </a:p>
        </p:txBody>
      </p:sp>
      <p:sp>
        <p:nvSpPr>
          <p:cNvPr id="2" name="Plus Sign 1">
            <a:extLst>
              <a:ext uri="{FF2B5EF4-FFF2-40B4-BE49-F238E27FC236}">
                <a16:creationId xmlns:a16="http://schemas.microsoft.com/office/drawing/2014/main" id="{C10888F5-3617-211B-7872-DEBE93181462}"/>
              </a:ext>
            </a:extLst>
          </p:cNvPr>
          <p:cNvSpPr/>
          <p:nvPr/>
        </p:nvSpPr>
        <p:spPr>
          <a:xfrm>
            <a:off x="5872481" y="3180080"/>
            <a:ext cx="723734" cy="650649"/>
          </a:xfrm>
          <a:prstGeom prst="mathPlus">
            <a:avLst/>
          </a:prstGeom>
          <a:solidFill>
            <a:srgbClr val="F05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96796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531A01-5858-1838-3F9A-17275D04E43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7" name="think-cell Slide" r:id="rId5" imgW="425" imgH="424" progId="TCLayout.ActiveDocument.1">
                  <p:embed/>
                </p:oleObj>
              </mc:Choice>
              <mc:Fallback>
                <p:oleObj name="think-cell Slide" r:id="rId5" imgW="425" imgH="424" progId="TCLayout.ActiveDocument.1">
                  <p:embed/>
                  <p:pic>
                    <p:nvPicPr>
                      <p:cNvPr id="4" name="Object 3" hidden="1">
                        <a:extLst>
                          <a:ext uri="{FF2B5EF4-FFF2-40B4-BE49-F238E27FC236}">
                            <a16:creationId xmlns:a16="http://schemas.microsoft.com/office/drawing/2014/main" id="{AB531A01-5858-1838-3F9A-17275D04E43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A3D6899-607F-8E86-77C3-F0A64CCEB30B}"/>
              </a:ext>
            </a:extLst>
          </p:cNvPr>
          <p:cNvSpPr>
            <a:spLocks noGrp="1"/>
          </p:cNvSpPr>
          <p:nvPr>
            <p:ph type="title"/>
          </p:nvPr>
        </p:nvSpPr>
        <p:spPr/>
        <p:txBody>
          <a:bodyPr vert="horz"/>
          <a:lstStyle/>
          <a:p>
            <a:r>
              <a:rPr lang="en-IN" dirty="0"/>
              <a:t>Experienced Board of Directors</a:t>
            </a:r>
          </a:p>
        </p:txBody>
      </p:sp>
      <p:pic>
        <p:nvPicPr>
          <p:cNvPr id="18" name="Picture 17" descr="A person with a mustache&#10;&#10;Description automatically generated with low confidence">
            <a:extLst>
              <a:ext uri="{FF2B5EF4-FFF2-40B4-BE49-F238E27FC236}">
                <a16:creationId xmlns:a16="http://schemas.microsoft.com/office/drawing/2014/main" id="{54AC9CBB-69E4-21F4-4306-B1746A9415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598" y="1344688"/>
            <a:ext cx="1246464" cy="1467351"/>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descr="A picture containing person, person, necktie, suit&#10;&#10;Description automatically generated">
            <a:extLst>
              <a:ext uri="{FF2B5EF4-FFF2-40B4-BE49-F238E27FC236}">
                <a16:creationId xmlns:a16="http://schemas.microsoft.com/office/drawing/2014/main" id="{2427662C-4D13-6EEA-5995-F0BDCF1A77D4}"/>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8174"/>
          <a:stretch/>
        </p:blipFill>
        <p:spPr>
          <a:xfrm>
            <a:off x="4176177" y="1347418"/>
            <a:ext cx="1232857" cy="1467351"/>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descr="A person in a suit and tie&#10;&#10;Description automatically generated with medium confidence">
            <a:extLst>
              <a:ext uri="{FF2B5EF4-FFF2-40B4-BE49-F238E27FC236}">
                <a16:creationId xmlns:a16="http://schemas.microsoft.com/office/drawing/2014/main" id="{F12FDA6A-DDE2-74F6-C1AE-6C1CE5AB3074}"/>
              </a:ext>
            </a:extLst>
          </p:cNvPr>
          <p:cNvPicPr>
            <a:picLocks noChangeAspect="1"/>
          </p:cNvPicPr>
          <p:nvPr/>
        </p:nvPicPr>
        <p:blipFill rotWithShape="1">
          <a:blip r:embed="rId9">
            <a:extLst>
              <a:ext uri="{28A0092B-C50C-407E-A947-70E740481C1C}">
                <a14:useLocalDpi xmlns:a14="http://schemas.microsoft.com/office/drawing/2010/main" val="0"/>
              </a:ext>
            </a:extLst>
          </a:blip>
          <a:srcRect r="6205" b="21423"/>
          <a:stretch/>
        </p:blipFill>
        <p:spPr>
          <a:xfrm>
            <a:off x="8153559" y="1320027"/>
            <a:ext cx="1258824" cy="1467351"/>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grpSp>
        <p:nvGrpSpPr>
          <p:cNvPr id="15" name="Group 14">
            <a:extLst>
              <a:ext uri="{FF2B5EF4-FFF2-40B4-BE49-F238E27FC236}">
                <a16:creationId xmlns:a16="http://schemas.microsoft.com/office/drawing/2014/main" id="{D86CFA49-7E74-2F39-21E9-6F0D9EFC840A}"/>
              </a:ext>
            </a:extLst>
          </p:cNvPr>
          <p:cNvGrpSpPr/>
          <p:nvPr/>
        </p:nvGrpSpPr>
        <p:grpSpPr>
          <a:xfrm>
            <a:off x="1620381" y="1358468"/>
            <a:ext cx="2367067" cy="1656650"/>
            <a:chOff x="1623547" y="1183225"/>
            <a:chExt cx="2367067" cy="1656650"/>
          </a:xfrm>
        </p:grpSpPr>
        <p:sp>
          <p:nvSpPr>
            <p:cNvPr id="285" name="TextBox 284">
              <a:extLst>
                <a:ext uri="{FF2B5EF4-FFF2-40B4-BE49-F238E27FC236}">
                  <a16:creationId xmlns:a16="http://schemas.microsoft.com/office/drawing/2014/main" id="{FCBBDB7B-8385-2C30-2B5E-CB8F5C5CA6BE}"/>
                </a:ext>
              </a:extLst>
            </p:cNvPr>
            <p:cNvSpPr txBox="1"/>
            <p:nvPr/>
          </p:nvSpPr>
          <p:spPr>
            <a:xfrm>
              <a:off x="1623547" y="1183225"/>
              <a:ext cx="1260281" cy="338554"/>
            </a:xfrm>
            <a:prstGeom prst="rect">
              <a:avLst/>
            </a:prstGeom>
            <a:noFill/>
          </p:spPr>
          <p:txBody>
            <a:bodyPr wrap="none" rtlCol="0" anchor="ctr">
              <a:spAutoFit/>
            </a:bodyPr>
            <a:lstStyle/>
            <a:p>
              <a:r>
                <a:rPr lang="en-US" sz="1600" b="1" dirty="0">
                  <a:ea typeface="Cambria" panose="02040503050406030204" pitchFamily="18" charset="0"/>
                </a:rPr>
                <a:t>Nitin Menon</a:t>
              </a:r>
            </a:p>
          </p:txBody>
        </p:sp>
        <p:sp>
          <p:nvSpPr>
            <p:cNvPr id="26" name="TextBox 25">
              <a:extLst>
                <a:ext uri="{FF2B5EF4-FFF2-40B4-BE49-F238E27FC236}">
                  <a16:creationId xmlns:a16="http://schemas.microsoft.com/office/drawing/2014/main" id="{37322605-F283-76C2-1FF7-F3E638F9F8B2}"/>
                </a:ext>
              </a:extLst>
            </p:cNvPr>
            <p:cNvSpPr txBox="1"/>
            <p:nvPr/>
          </p:nvSpPr>
          <p:spPr>
            <a:xfrm>
              <a:off x="1627717" y="1442163"/>
              <a:ext cx="1889612" cy="307777"/>
            </a:xfrm>
            <a:prstGeom prst="rect">
              <a:avLst/>
            </a:prstGeom>
            <a:noFill/>
          </p:spPr>
          <p:txBody>
            <a:bodyPr wrap="square" rtlCol="0">
              <a:spAutoFit/>
            </a:bodyPr>
            <a:lstStyle/>
            <a:p>
              <a:r>
                <a:rPr lang="en-IN" sz="1400" dirty="0"/>
                <a:t>Executive Chairman</a:t>
              </a:r>
            </a:p>
          </p:txBody>
        </p:sp>
        <p:sp>
          <p:nvSpPr>
            <p:cNvPr id="14" name="TextBox 13">
              <a:extLst>
                <a:ext uri="{FF2B5EF4-FFF2-40B4-BE49-F238E27FC236}">
                  <a16:creationId xmlns:a16="http://schemas.microsoft.com/office/drawing/2014/main" id="{586CE3F4-AEE4-695C-760A-F36380F76DFC}"/>
                </a:ext>
              </a:extLst>
            </p:cNvPr>
            <p:cNvSpPr txBox="1"/>
            <p:nvPr/>
          </p:nvSpPr>
          <p:spPr>
            <a:xfrm>
              <a:off x="1623547" y="1731879"/>
              <a:ext cx="2367067" cy="1107996"/>
            </a:xfrm>
            <a:prstGeom prst="rect">
              <a:avLst/>
            </a:prstGeom>
            <a:noFill/>
          </p:spPr>
          <p:txBody>
            <a:bodyPr wrap="square" rtlCol="0">
              <a:spAutoFit/>
            </a:bodyPr>
            <a:lstStyle/>
            <a:p>
              <a:pPr algn="just"/>
              <a:r>
                <a:rPr lang="en-IN" sz="1100" dirty="0"/>
                <a:t>Mr. Nitin Menon is an industrialist and has rich and varied experience in Automobile Sector. Associated with the Company since inception and lead the setup of 3 operational plants at Kolhapur</a:t>
              </a:r>
            </a:p>
          </p:txBody>
        </p:sp>
      </p:grpSp>
      <p:grpSp>
        <p:nvGrpSpPr>
          <p:cNvPr id="16" name="Group 15">
            <a:extLst>
              <a:ext uri="{FF2B5EF4-FFF2-40B4-BE49-F238E27FC236}">
                <a16:creationId xmlns:a16="http://schemas.microsoft.com/office/drawing/2014/main" id="{F13A2B3F-474D-036C-8B86-43A75DF5E12A}"/>
              </a:ext>
            </a:extLst>
          </p:cNvPr>
          <p:cNvGrpSpPr/>
          <p:nvPr/>
        </p:nvGrpSpPr>
        <p:grpSpPr>
          <a:xfrm>
            <a:off x="5597763" y="1358468"/>
            <a:ext cx="2367067" cy="1656650"/>
            <a:chOff x="1623547" y="1183225"/>
            <a:chExt cx="2367067" cy="1656650"/>
          </a:xfrm>
        </p:grpSpPr>
        <p:sp>
          <p:nvSpPr>
            <p:cNvPr id="17" name="TextBox 16">
              <a:extLst>
                <a:ext uri="{FF2B5EF4-FFF2-40B4-BE49-F238E27FC236}">
                  <a16:creationId xmlns:a16="http://schemas.microsoft.com/office/drawing/2014/main" id="{43F8EBFD-5D54-4A16-A809-B9652C065D55}"/>
                </a:ext>
              </a:extLst>
            </p:cNvPr>
            <p:cNvSpPr txBox="1"/>
            <p:nvPr/>
          </p:nvSpPr>
          <p:spPr>
            <a:xfrm>
              <a:off x="1623547" y="1183225"/>
              <a:ext cx="1022780" cy="338554"/>
            </a:xfrm>
            <a:prstGeom prst="rect">
              <a:avLst/>
            </a:prstGeom>
            <a:noFill/>
          </p:spPr>
          <p:txBody>
            <a:bodyPr wrap="none" rtlCol="0" anchor="ctr">
              <a:spAutoFit/>
            </a:bodyPr>
            <a:lstStyle/>
            <a:p>
              <a:r>
                <a:rPr lang="en-US" sz="1600" b="1" dirty="0">
                  <a:ea typeface="Cambria" panose="02040503050406030204" pitchFamily="18" charset="0"/>
                </a:rPr>
                <a:t>R. D. Dixit</a:t>
              </a:r>
            </a:p>
          </p:txBody>
        </p:sp>
        <p:sp>
          <p:nvSpPr>
            <p:cNvPr id="19" name="TextBox 18">
              <a:extLst>
                <a:ext uri="{FF2B5EF4-FFF2-40B4-BE49-F238E27FC236}">
                  <a16:creationId xmlns:a16="http://schemas.microsoft.com/office/drawing/2014/main" id="{E531B025-36D3-E679-0FE0-DBA479F1B65B}"/>
                </a:ext>
              </a:extLst>
            </p:cNvPr>
            <p:cNvSpPr txBox="1"/>
            <p:nvPr/>
          </p:nvSpPr>
          <p:spPr>
            <a:xfrm>
              <a:off x="1627717" y="1442163"/>
              <a:ext cx="1889612" cy="307777"/>
            </a:xfrm>
            <a:prstGeom prst="rect">
              <a:avLst/>
            </a:prstGeom>
            <a:noFill/>
          </p:spPr>
          <p:txBody>
            <a:bodyPr wrap="square" rtlCol="0">
              <a:spAutoFit/>
            </a:bodyPr>
            <a:lstStyle/>
            <a:p>
              <a:r>
                <a:rPr lang="en-IN" sz="1400" dirty="0"/>
                <a:t>Managing Director</a:t>
              </a:r>
            </a:p>
          </p:txBody>
        </p:sp>
        <p:sp>
          <p:nvSpPr>
            <p:cNvPr id="21" name="TextBox 20">
              <a:extLst>
                <a:ext uri="{FF2B5EF4-FFF2-40B4-BE49-F238E27FC236}">
                  <a16:creationId xmlns:a16="http://schemas.microsoft.com/office/drawing/2014/main" id="{EDC7C158-9AB9-6B03-53E8-1C67B6D97C12}"/>
                </a:ext>
              </a:extLst>
            </p:cNvPr>
            <p:cNvSpPr txBox="1"/>
            <p:nvPr/>
          </p:nvSpPr>
          <p:spPr>
            <a:xfrm>
              <a:off x="1623547" y="1731879"/>
              <a:ext cx="2367067" cy="1107996"/>
            </a:xfrm>
            <a:prstGeom prst="rect">
              <a:avLst/>
            </a:prstGeom>
            <a:noFill/>
          </p:spPr>
          <p:txBody>
            <a:bodyPr wrap="square" rtlCol="0">
              <a:spAutoFit/>
            </a:bodyPr>
            <a:lstStyle/>
            <a:p>
              <a:pPr algn="just"/>
              <a:r>
                <a:rPr lang="en-IN" sz="1100" dirty="0"/>
                <a:t>Mr. Dixit has worked with the Menon Group for more than 54 years and is engaged in day-to-day activities of the company and is responsible for overall management of the company. He is a B.E. (Mechanical)</a:t>
              </a:r>
            </a:p>
          </p:txBody>
        </p:sp>
      </p:grpSp>
      <p:grpSp>
        <p:nvGrpSpPr>
          <p:cNvPr id="23" name="Group 22">
            <a:extLst>
              <a:ext uri="{FF2B5EF4-FFF2-40B4-BE49-F238E27FC236}">
                <a16:creationId xmlns:a16="http://schemas.microsoft.com/office/drawing/2014/main" id="{BCF9ADB3-DCFC-F293-6BDE-4D90F7BB2C5E}"/>
              </a:ext>
            </a:extLst>
          </p:cNvPr>
          <p:cNvGrpSpPr/>
          <p:nvPr/>
        </p:nvGrpSpPr>
        <p:grpSpPr>
          <a:xfrm>
            <a:off x="9601112" y="1358467"/>
            <a:ext cx="2367067" cy="1995204"/>
            <a:chOff x="1623547" y="1183225"/>
            <a:chExt cx="2367067" cy="1995204"/>
          </a:xfrm>
        </p:grpSpPr>
        <p:sp>
          <p:nvSpPr>
            <p:cNvPr id="24" name="TextBox 23">
              <a:extLst>
                <a:ext uri="{FF2B5EF4-FFF2-40B4-BE49-F238E27FC236}">
                  <a16:creationId xmlns:a16="http://schemas.microsoft.com/office/drawing/2014/main" id="{B9063CC5-016A-3B8F-ED74-98DF09DC256F}"/>
                </a:ext>
              </a:extLst>
            </p:cNvPr>
            <p:cNvSpPr txBox="1"/>
            <p:nvPr/>
          </p:nvSpPr>
          <p:spPr>
            <a:xfrm>
              <a:off x="1623547" y="1183225"/>
              <a:ext cx="1361976" cy="338554"/>
            </a:xfrm>
            <a:prstGeom prst="rect">
              <a:avLst/>
            </a:prstGeom>
            <a:noFill/>
          </p:spPr>
          <p:txBody>
            <a:bodyPr wrap="none" rtlCol="0" anchor="ctr">
              <a:spAutoFit/>
            </a:bodyPr>
            <a:lstStyle/>
            <a:p>
              <a:r>
                <a:rPr lang="en-US" sz="1600" b="1" dirty="0">
                  <a:ea typeface="Cambria" panose="02040503050406030204" pitchFamily="18" charset="0"/>
                </a:rPr>
                <a:t>Arun Aradhye</a:t>
              </a:r>
            </a:p>
          </p:txBody>
        </p:sp>
        <p:sp>
          <p:nvSpPr>
            <p:cNvPr id="25" name="TextBox 24">
              <a:extLst>
                <a:ext uri="{FF2B5EF4-FFF2-40B4-BE49-F238E27FC236}">
                  <a16:creationId xmlns:a16="http://schemas.microsoft.com/office/drawing/2014/main" id="{478B365F-627B-DE0B-B297-FE64D8AC28D4}"/>
                </a:ext>
              </a:extLst>
            </p:cNvPr>
            <p:cNvSpPr txBox="1"/>
            <p:nvPr/>
          </p:nvSpPr>
          <p:spPr>
            <a:xfrm>
              <a:off x="1627717" y="1442163"/>
              <a:ext cx="2361440" cy="307777"/>
            </a:xfrm>
            <a:prstGeom prst="rect">
              <a:avLst/>
            </a:prstGeom>
            <a:noFill/>
          </p:spPr>
          <p:txBody>
            <a:bodyPr wrap="square" rtlCol="0">
              <a:spAutoFit/>
            </a:bodyPr>
            <a:lstStyle/>
            <a:p>
              <a:r>
                <a:rPr lang="en-IN" sz="1400" dirty="0"/>
                <a:t>Whole Time Director &amp; CFO</a:t>
              </a:r>
            </a:p>
          </p:txBody>
        </p:sp>
        <p:sp>
          <p:nvSpPr>
            <p:cNvPr id="28" name="TextBox 27">
              <a:extLst>
                <a:ext uri="{FF2B5EF4-FFF2-40B4-BE49-F238E27FC236}">
                  <a16:creationId xmlns:a16="http://schemas.microsoft.com/office/drawing/2014/main" id="{3C3D109C-7915-1403-4E8B-35B432C4203B}"/>
                </a:ext>
              </a:extLst>
            </p:cNvPr>
            <p:cNvSpPr txBox="1"/>
            <p:nvPr/>
          </p:nvSpPr>
          <p:spPr>
            <a:xfrm>
              <a:off x="1623547" y="1731879"/>
              <a:ext cx="2367067" cy="1446550"/>
            </a:xfrm>
            <a:prstGeom prst="rect">
              <a:avLst/>
            </a:prstGeom>
            <a:noFill/>
          </p:spPr>
          <p:txBody>
            <a:bodyPr wrap="square" rtlCol="0">
              <a:spAutoFit/>
            </a:bodyPr>
            <a:lstStyle/>
            <a:p>
              <a:pPr algn="just"/>
              <a:r>
                <a:rPr lang="en-IN" sz="1100" dirty="0"/>
                <a:t>Mr. Aradhye is associated with the company for more than 11 years. He is responsible for finance, corporate administration, corporate image and relationships. He has a vast experience of more than 41 years in fields like Engineering, Auto, Manufacturing, Industry etc</a:t>
              </a:r>
            </a:p>
          </p:txBody>
        </p:sp>
      </p:grpSp>
      <p:grpSp>
        <p:nvGrpSpPr>
          <p:cNvPr id="29" name="Group 28">
            <a:extLst>
              <a:ext uri="{FF2B5EF4-FFF2-40B4-BE49-F238E27FC236}">
                <a16:creationId xmlns:a16="http://schemas.microsoft.com/office/drawing/2014/main" id="{17F57500-6F72-1C97-5552-6630FD4E7B8F}"/>
              </a:ext>
            </a:extLst>
          </p:cNvPr>
          <p:cNvGrpSpPr/>
          <p:nvPr/>
        </p:nvGrpSpPr>
        <p:grpSpPr>
          <a:xfrm>
            <a:off x="1620381" y="4060123"/>
            <a:ext cx="2367067" cy="1487373"/>
            <a:chOff x="1623547" y="1183225"/>
            <a:chExt cx="2367067" cy="1487373"/>
          </a:xfrm>
        </p:grpSpPr>
        <p:sp>
          <p:nvSpPr>
            <p:cNvPr id="30" name="TextBox 29">
              <a:extLst>
                <a:ext uri="{FF2B5EF4-FFF2-40B4-BE49-F238E27FC236}">
                  <a16:creationId xmlns:a16="http://schemas.microsoft.com/office/drawing/2014/main" id="{35A04570-E8E7-CF90-1486-7E7144F22273}"/>
                </a:ext>
              </a:extLst>
            </p:cNvPr>
            <p:cNvSpPr txBox="1"/>
            <p:nvPr/>
          </p:nvSpPr>
          <p:spPr>
            <a:xfrm>
              <a:off x="1623547" y="1183225"/>
              <a:ext cx="1234633" cy="338554"/>
            </a:xfrm>
            <a:prstGeom prst="rect">
              <a:avLst/>
            </a:prstGeom>
            <a:noFill/>
          </p:spPr>
          <p:txBody>
            <a:bodyPr wrap="none" rtlCol="0" anchor="ctr">
              <a:spAutoFit/>
            </a:bodyPr>
            <a:lstStyle/>
            <a:p>
              <a:r>
                <a:rPr lang="en-US" sz="1600" b="1" dirty="0">
                  <a:ea typeface="Cambria" panose="02040503050406030204" pitchFamily="18" charset="0"/>
                </a:rPr>
                <a:t>M. L. Shinde</a:t>
              </a:r>
            </a:p>
          </p:txBody>
        </p:sp>
        <p:sp>
          <p:nvSpPr>
            <p:cNvPr id="31" name="TextBox 30">
              <a:extLst>
                <a:ext uri="{FF2B5EF4-FFF2-40B4-BE49-F238E27FC236}">
                  <a16:creationId xmlns:a16="http://schemas.microsoft.com/office/drawing/2014/main" id="{8B19ADDD-1225-4F0B-55E5-A3CDC65229C9}"/>
                </a:ext>
              </a:extLst>
            </p:cNvPr>
            <p:cNvSpPr txBox="1"/>
            <p:nvPr/>
          </p:nvSpPr>
          <p:spPr>
            <a:xfrm>
              <a:off x="1627717" y="1442163"/>
              <a:ext cx="1889612" cy="307777"/>
            </a:xfrm>
            <a:prstGeom prst="rect">
              <a:avLst/>
            </a:prstGeom>
            <a:noFill/>
          </p:spPr>
          <p:txBody>
            <a:bodyPr wrap="square" rtlCol="0">
              <a:spAutoFit/>
            </a:bodyPr>
            <a:lstStyle/>
            <a:p>
              <a:r>
                <a:rPr lang="en-IN" sz="1400" dirty="0"/>
                <a:t>Independent Director</a:t>
              </a:r>
            </a:p>
          </p:txBody>
        </p:sp>
        <p:sp>
          <p:nvSpPr>
            <p:cNvPr id="32" name="TextBox 31">
              <a:extLst>
                <a:ext uri="{FF2B5EF4-FFF2-40B4-BE49-F238E27FC236}">
                  <a16:creationId xmlns:a16="http://schemas.microsoft.com/office/drawing/2014/main" id="{E42B6B58-DD35-A54D-9E31-50C43AABB264}"/>
                </a:ext>
              </a:extLst>
            </p:cNvPr>
            <p:cNvSpPr txBox="1"/>
            <p:nvPr/>
          </p:nvSpPr>
          <p:spPr>
            <a:xfrm>
              <a:off x="1623547" y="1731879"/>
              <a:ext cx="2367067" cy="938719"/>
            </a:xfrm>
            <a:prstGeom prst="rect">
              <a:avLst/>
            </a:prstGeom>
            <a:noFill/>
          </p:spPr>
          <p:txBody>
            <a:bodyPr wrap="square" rtlCol="0">
              <a:spAutoFit/>
            </a:bodyPr>
            <a:lstStyle/>
            <a:p>
              <a:pPr algn="just"/>
              <a:r>
                <a:rPr lang="en-IN" sz="1100" dirty="0"/>
                <a:t>Mr. Mukund Laxman Rao Shinde has vast experience of more than 40 years </a:t>
              </a:r>
              <a:r>
                <a:rPr lang="en-US" sz="1100" dirty="0"/>
                <a:t>in the fields of Finance, Accounts, Corporate Laws, Taxation, etc.</a:t>
              </a:r>
              <a:endParaRPr lang="en-IN" sz="1100" dirty="0"/>
            </a:p>
            <a:p>
              <a:pPr algn="just"/>
              <a:endParaRPr lang="en-IN" sz="1100" dirty="0"/>
            </a:p>
          </p:txBody>
        </p:sp>
      </p:grpSp>
      <p:grpSp>
        <p:nvGrpSpPr>
          <p:cNvPr id="34" name="Group 33">
            <a:extLst>
              <a:ext uri="{FF2B5EF4-FFF2-40B4-BE49-F238E27FC236}">
                <a16:creationId xmlns:a16="http://schemas.microsoft.com/office/drawing/2014/main" id="{5248EF23-718A-CB7A-7C80-046422F58A3F}"/>
              </a:ext>
            </a:extLst>
          </p:cNvPr>
          <p:cNvGrpSpPr/>
          <p:nvPr/>
        </p:nvGrpSpPr>
        <p:grpSpPr>
          <a:xfrm>
            <a:off x="5761753" y="4060123"/>
            <a:ext cx="2367067" cy="1318095"/>
            <a:chOff x="1623547" y="1183225"/>
            <a:chExt cx="2367067" cy="1318095"/>
          </a:xfrm>
        </p:grpSpPr>
        <p:sp>
          <p:nvSpPr>
            <p:cNvPr id="35" name="TextBox 34">
              <a:extLst>
                <a:ext uri="{FF2B5EF4-FFF2-40B4-BE49-F238E27FC236}">
                  <a16:creationId xmlns:a16="http://schemas.microsoft.com/office/drawing/2014/main" id="{19D918E6-5E7E-C595-77C7-4C4D5B1B0196}"/>
                </a:ext>
              </a:extLst>
            </p:cNvPr>
            <p:cNvSpPr txBox="1"/>
            <p:nvPr/>
          </p:nvSpPr>
          <p:spPr>
            <a:xfrm>
              <a:off x="1623547" y="1183225"/>
              <a:ext cx="1641411" cy="338554"/>
            </a:xfrm>
            <a:prstGeom prst="rect">
              <a:avLst/>
            </a:prstGeom>
            <a:noFill/>
          </p:spPr>
          <p:txBody>
            <a:bodyPr wrap="none" rtlCol="0" anchor="ctr">
              <a:spAutoFit/>
            </a:bodyPr>
            <a:lstStyle/>
            <a:p>
              <a:r>
                <a:rPr lang="en-US" sz="1600" b="1" dirty="0">
                  <a:ea typeface="Cambria" panose="02040503050406030204" pitchFamily="18" charset="0"/>
                </a:rPr>
                <a:t>Kailash A. Nevagi</a:t>
              </a:r>
            </a:p>
          </p:txBody>
        </p:sp>
        <p:sp>
          <p:nvSpPr>
            <p:cNvPr id="36" name="TextBox 35">
              <a:extLst>
                <a:ext uri="{FF2B5EF4-FFF2-40B4-BE49-F238E27FC236}">
                  <a16:creationId xmlns:a16="http://schemas.microsoft.com/office/drawing/2014/main" id="{6E2480B6-97EA-222D-8F85-DED1AC34CE88}"/>
                </a:ext>
              </a:extLst>
            </p:cNvPr>
            <p:cNvSpPr txBox="1"/>
            <p:nvPr/>
          </p:nvSpPr>
          <p:spPr>
            <a:xfrm>
              <a:off x="1627717" y="1442163"/>
              <a:ext cx="1889612" cy="307777"/>
            </a:xfrm>
            <a:prstGeom prst="rect">
              <a:avLst/>
            </a:prstGeom>
            <a:noFill/>
          </p:spPr>
          <p:txBody>
            <a:bodyPr wrap="square" rtlCol="0">
              <a:spAutoFit/>
            </a:bodyPr>
            <a:lstStyle/>
            <a:p>
              <a:r>
                <a:rPr lang="en-IN" sz="1400" dirty="0"/>
                <a:t>Independent Director</a:t>
              </a:r>
            </a:p>
          </p:txBody>
        </p:sp>
        <p:sp>
          <p:nvSpPr>
            <p:cNvPr id="37" name="TextBox 36">
              <a:extLst>
                <a:ext uri="{FF2B5EF4-FFF2-40B4-BE49-F238E27FC236}">
                  <a16:creationId xmlns:a16="http://schemas.microsoft.com/office/drawing/2014/main" id="{91307D78-9096-6F25-C141-CA11FC7583B8}"/>
                </a:ext>
              </a:extLst>
            </p:cNvPr>
            <p:cNvSpPr txBox="1"/>
            <p:nvPr/>
          </p:nvSpPr>
          <p:spPr>
            <a:xfrm>
              <a:off x="1623547" y="1731879"/>
              <a:ext cx="2367067" cy="769441"/>
            </a:xfrm>
            <a:prstGeom prst="rect">
              <a:avLst/>
            </a:prstGeom>
            <a:noFill/>
          </p:spPr>
          <p:txBody>
            <a:bodyPr wrap="square" rtlCol="0">
              <a:spAutoFit/>
            </a:bodyPr>
            <a:lstStyle/>
            <a:p>
              <a:pPr algn="just"/>
              <a:r>
                <a:rPr lang="en-IN" sz="1100" dirty="0"/>
                <a:t>Kailash Nevagi leads a team of lawyers as a Partner &amp; Director at Abhay Nevagi and Associates</a:t>
              </a:r>
              <a:r>
                <a:rPr lang="en-IN" sz="1100" dirty="0">
                  <a:cs typeface="Times New Roman" panose="02020603050405020304" pitchFamily="18" charset="0"/>
                </a:rPr>
                <a:t> and</a:t>
              </a:r>
              <a:r>
                <a:rPr lang="en-IN" sz="1100" dirty="0"/>
                <a:t> has wide experience  of more than 30 years </a:t>
              </a:r>
            </a:p>
          </p:txBody>
        </p:sp>
      </p:grpSp>
      <p:grpSp>
        <p:nvGrpSpPr>
          <p:cNvPr id="39" name="Group 38">
            <a:extLst>
              <a:ext uri="{FF2B5EF4-FFF2-40B4-BE49-F238E27FC236}">
                <a16:creationId xmlns:a16="http://schemas.microsoft.com/office/drawing/2014/main" id="{DE5EDE2E-D43E-62E6-71D7-A5E97A1346C0}"/>
              </a:ext>
            </a:extLst>
          </p:cNvPr>
          <p:cNvGrpSpPr/>
          <p:nvPr/>
        </p:nvGrpSpPr>
        <p:grpSpPr>
          <a:xfrm>
            <a:off x="9641335" y="4060123"/>
            <a:ext cx="2367067" cy="1487373"/>
            <a:chOff x="1623547" y="1183225"/>
            <a:chExt cx="2367067" cy="1487373"/>
          </a:xfrm>
        </p:grpSpPr>
        <p:sp>
          <p:nvSpPr>
            <p:cNvPr id="40" name="TextBox 39">
              <a:extLst>
                <a:ext uri="{FF2B5EF4-FFF2-40B4-BE49-F238E27FC236}">
                  <a16:creationId xmlns:a16="http://schemas.microsoft.com/office/drawing/2014/main" id="{AE6219D8-6AF8-C369-F5EE-75E554DE13C0}"/>
                </a:ext>
              </a:extLst>
            </p:cNvPr>
            <p:cNvSpPr txBox="1"/>
            <p:nvPr/>
          </p:nvSpPr>
          <p:spPr>
            <a:xfrm>
              <a:off x="1623547" y="1183225"/>
              <a:ext cx="1807739" cy="338554"/>
            </a:xfrm>
            <a:prstGeom prst="rect">
              <a:avLst/>
            </a:prstGeom>
            <a:noFill/>
          </p:spPr>
          <p:txBody>
            <a:bodyPr wrap="none" rtlCol="0" anchor="ctr">
              <a:spAutoFit/>
            </a:bodyPr>
            <a:lstStyle/>
            <a:p>
              <a:r>
                <a:rPr lang="en-US" sz="1600" b="1" dirty="0">
                  <a:ea typeface="Cambria" panose="02040503050406030204" pitchFamily="18" charset="0"/>
                </a:rPr>
                <a:t>Dr. Santosh Prabhu</a:t>
              </a:r>
            </a:p>
          </p:txBody>
        </p:sp>
        <p:sp>
          <p:nvSpPr>
            <p:cNvPr id="41" name="TextBox 40">
              <a:extLst>
                <a:ext uri="{FF2B5EF4-FFF2-40B4-BE49-F238E27FC236}">
                  <a16:creationId xmlns:a16="http://schemas.microsoft.com/office/drawing/2014/main" id="{B094E7BA-0631-B7E5-AF6B-ADE8F9C2F49B}"/>
                </a:ext>
              </a:extLst>
            </p:cNvPr>
            <p:cNvSpPr txBox="1"/>
            <p:nvPr/>
          </p:nvSpPr>
          <p:spPr>
            <a:xfrm>
              <a:off x="1627717" y="1442163"/>
              <a:ext cx="1889612" cy="307777"/>
            </a:xfrm>
            <a:prstGeom prst="rect">
              <a:avLst/>
            </a:prstGeom>
            <a:noFill/>
          </p:spPr>
          <p:txBody>
            <a:bodyPr wrap="square" rtlCol="0">
              <a:spAutoFit/>
            </a:bodyPr>
            <a:lstStyle/>
            <a:p>
              <a:r>
                <a:rPr lang="en-IN" sz="1400" dirty="0"/>
                <a:t>Independent Director</a:t>
              </a:r>
            </a:p>
          </p:txBody>
        </p:sp>
        <p:sp>
          <p:nvSpPr>
            <p:cNvPr id="42" name="TextBox 41">
              <a:extLst>
                <a:ext uri="{FF2B5EF4-FFF2-40B4-BE49-F238E27FC236}">
                  <a16:creationId xmlns:a16="http://schemas.microsoft.com/office/drawing/2014/main" id="{BAF3BFD9-E714-4749-94F0-855EBB086F82}"/>
                </a:ext>
              </a:extLst>
            </p:cNvPr>
            <p:cNvSpPr txBox="1"/>
            <p:nvPr/>
          </p:nvSpPr>
          <p:spPr>
            <a:xfrm>
              <a:off x="1623547" y="1731879"/>
              <a:ext cx="2367067" cy="938719"/>
            </a:xfrm>
            <a:prstGeom prst="rect">
              <a:avLst/>
            </a:prstGeom>
            <a:noFill/>
          </p:spPr>
          <p:txBody>
            <a:bodyPr wrap="square" rtlCol="0">
              <a:spAutoFit/>
            </a:bodyPr>
            <a:lstStyle/>
            <a:p>
              <a:pPr algn="just"/>
              <a:r>
                <a:rPr lang="en-IN" sz="1100" dirty="0"/>
                <a:t>Mr. Santosh Prabhu is a renowned Neurological and Spinal Surgeon. He is a member of many international bodies like World Federation of Neurosurgeon</a:t>
              </a:r>
            </a:p>
          </p:txBody>
        </p:sp>
      </p:grpSp>
      <p:pic>
        <p:nvPicPr>
          <p:cNvPr id="5" name="Picture 4" descr="Graphical user interface&#10;&#10;Description automatically generated">
            <a:extLst>
              <a:ext uri="{FF2B5EF4-FFF2-40B4-BE49-F238E27FC236}">
                <a16:creationId xmlns:a16="http://schemas.microsoft.com/office/drawing/2014/main" id="{C7499032-0E2B-5720-8585-BF72EF6B591A}"/>
              </a:ext>
            </a:extLst>
          </p:cNvPr>
          <p:cNvPicPr>
            <a:picLocks noChangeAspect="1"/>
          </p:cNvPicPr>
          <p:nvPr/>
        </p:nvPicPr>
        <p:blipFill rotWithShape="1">
          <a:blip r:embed="rId10">
            <a:extLst>
              <a:ext uri="{28A0092B-C50C-407E-A947-70E740481C1C}">
                <a14:useLocalDpi xmlns:a14="http://schemas.microsoft.com/office/drawing/2010/main" val="0"/>
              </a:ext>
            </a:extLst>
          </a:blip>
          <a:srcRect l="44918" t="25035" r="39996" b="61299"/>
          <a:stretch/>
        </p:blipFill>
        <p:spPr>
          <a:xfrm>
            <a:off x="183598" y="3909589"/>
            <a:ext cx="1273660" cy="1578196"/>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erson wearing glasses&#10;&#10;Description automatically generated with low confidence">
            <a:extLst>
              <a:ext uri="{FF2B5EF4-FFF2-40B4-BE49-F238E27FC236}">
                <a16:creationId xmlns:a16="http://schemas.microsoft.com/office/drawing/2014/main" id="{E864D142-19BC-ED4F-2F0C-9FAF1FF8E9CB}"/>
              </a:ext>
            </a:extLst>
          </p:cNvPr>
          <p:cNvPicPr>
            <a:picLocks noChangeAspect="1"/>
          </p:cNvPicPr>
          <p:nvPr/>
        </p:nvPicPr>
        <p:blipFill rotWithShape="1">
          <a:blip r:embed="rId11">
            <a:extLst>
              <a:ext uri="{28A0092B-C50C-407E-A947-70E740481C1C}">
                <a14:useLocalDpi xmlns:a14="http://schemas.microsoft.com/office/drawing/2010/main" val="0"/>
              </a:ext>
            </a:extLst>
          </a:blip>
          <a:srcRect r="2830" b="3339"/>
          <a:stretch/>
        </p:blipFill>
        <p:spPr>
          <a:xfrm>
            <a:off x="4176177" y="3909589"/>
            <a:ext cx="1348778" cy="157819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erson with a mustache&#10;&#10;Description automatically generated with low confidence">
            <a:extLst>
              <a:ext uri="{FF2B5EF4-FFF2-40B4-BE49-F238E27FC236}">
                <a16:creationId xmlns:a16="http://schemas.microsoft.com/office/drawing/2014/main" id="{B66C1C0D-DF18-9455-5CE1-A85140EE9716}"/>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8946" t="3896" r="9316" b="3896"/>
          <a:stretch/>
        </p:blipFill>
        <p:spPr>
          <a:xfrm>
            <a:off x="8153559" y="3909589"/>
            <a:ext cx="1290490" cy="1467351"/>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7197280E-9815-70D7-2F8A-ADC9656E6D73}"/>
              </a:ext>
            </a:extLst>
          </p:cNvPr>
          <p:cNvSpPr>
            <a:spLocks noGrp="1"/>
          </p:cNvSpPr>
          <p:nvPr>
            <p:ph type="sldNum" sz="quarter" idx="12"/>
          </p:nvPr>
        </p:nvSpPr>
        <p:spPr/>
        <p:txBody>
          <a:bodyPr/>
          <a:lstStyle/>
          <a:p>
            <a:fld id="{B2E900CB-CECB-4A6E-B4E0-9522E21C9B47}" type="slidenum">
              <a:rPr lang="en-IN" smtClean="0"/>
              <a:t>32</a:t>
            </a:fld>
            <a:endParaRPr lang="en-IN" dirty="0"/>
          </a:p>
        </p:txBody>
      </p:sp>
    </p:spTree>
    <p:extLst>
      <p:ext uri="{BB962C8B-B14F-4D97-AF65-F5344CB8AC3E}">
        <p14:creationId xmlns:p14="http://schemas.microsoft.com/office/powerpoint/2010/main" val="3848141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531A01-5858-1838-3F9A-17275D04E436}"/>
              </a:ext>
            </a:extLst>
          </p:cNvPr>
          <p:cNvGraphicFramePr>
            <a:graphicFrameLocks noChangeAspect="1"/>
          </p:cNvGraphicFramePr>
          <p:nvPr>
            <p:custDataLst>
              <p:tags r:id="rId2"/>
            </p:custDataLst>
            <p:extLst>
              <p:ext uri="{D42A27DB-BD31-4B8C-83A1-F6EECF244321}">
                <p14:modId xmlns:p14="http://schemas.microsoft.com/office/powerpoint/2010/main" val="4020352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1"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AB531A01-5858-1838-3F9A-17275D04E4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A3D6899-607F-8E86-77C3-F0A64CCEB30B}"/>
              </a:ext>
            </a:extLst>
          </p:cNvPr>
          <p:cNvSpPr>
            <a:spLocks noGrp="1"/>
          </p:cNvSpPr>
          <p:nvPr>
            <p:ph type="title"/>
          </p:nvPr>
        </p:nvSpPr>
        <p:spPr/>
        <p:txBody>
          <a:bodyPr vert="horz"/>
          <a:lstStyle/>
          <a:p>
            <a:r>
              <a:rPr lang="en-IN" dirty="0"/>
              <a:t>Key Takeaways</a:t>
            </a:r>
          </a:p>
        </p:txBody>
      </p:sp>
      <p:sp>
        <p:nvSpPr>
          <p:cNvPr id="6" name="Graphic 5">
            <a:extLst>
              <a:ext uri="{FF2B5EF4-FFF2-40B4-BE49-F238E27FC236}">
                <a16:creationId xmlns:a16="http://schemas.microsoft.com/office/drawing/2014/main" id="{6D91D928-93FD-24B5-C27E-B106674C4424}"/>
              </a:ext>
            </a:extLst>
          </p:cNvPr>
          <p:cNvSpPr/>
          <p:nvPr/>
        </p:nvSpPr>
        <p:spPr>
          <a:xfrm>
            <a:off x="4486159" y="1469404"/>
            <a:ext cx="1347130" cy="1199084"/>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solidFill>
            <a:srgbClr val="E6E6E6"/>
          </a:solidFill>
          <a:ln w="9525" cap="flat">
            <a:noFill/>
            <a:prstDash val="solid"/>
            <a:miter/>
          </a:ln>
          <a:effectLst/>
        </p:spPr>
        <p:txBody>
          <a:bodyPr rtlCol="0" anchor="ctr"/>
          <a:lstStyle/>
          <a:p>
            <a:pPr algn="ctr"/>
            <a:r>
              <a:rPr lang="en-US" sz="1700" dirty="0">
                <a:solidFill>
                  <a:srgbClr val="F05922"/>
                </a:solidFill>
              </a:rPr>
              <a:t>High Entry Barrier</a:t>
            </a:r>
          </a:p>
        </p:txBody>
      </p:sp>
      <p:sp>
        <p:nvSpPr>
          <p:cNvPr id="7" name="Graphic 5">
            <a:extLst>
              <a:ext uri="{FF2B5EF4-FFF2-40B4-BE49-F238E27FC236}">
                <a16:creationId xmlns:a16="http://schemas.microsoft.com/office/drawing/2014/main" id="{4A21164C-88B6-633C-CD6E-C737FB14F26C}"/>
              </a:ext>
            </a:extLst>
          </p:cNvPr>
          <p:cNvSpPr/>
          <p:nvPr/>
        </p:nvSpPr>
        <p:spPr>
          <a:xfrm>
            <a:off x="5573938" y="2151247"/>
            <a:ext cx="1365037" cy="1197572"/>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solidFill>
            <a:srgbClr val="F05922"/>
          </a:solidFill>
          <a:ln w="9525" cap="flat">
            <a:noFill/>
            <a:prstDash val="solid"/>
            <a:miter/>
          </a:ln>
          <a:effectLst/>
        </p:spPr>
        <p:txBody>
          <a:bodyPr rtlCol="0" anchor="ctr"/>
          <a:lstStyle/>
          <a:p>
            <a:pPr algn="ctr"/>
            <a:r>
              <a:rPr lang="en-US" sz="1700" dirty="0">
                <a:solidFill>
                  <a:srgbClr val="E6E6E6"/>
                </a:solidFill>
              </a:rPr>
              <a:t>No Capacity Constraint</a:t>
            </a:r>
          </a:p>
        </p:txBody>
      </p:sp>
      <p:sp>
        <p:nvSpPr>
          <p:cNvPr id="8" name="Graphic 5">
            <a:extLst>
              <a:ext uri="{FF2B5EF4-FFF2-40B4-BE49-F238E27FC236}">
                <a16:creationId xmlns:a16="http://schemas.microsoft.com/office/drawing/2014/main" id="{D8E76020-9CA4-2C60-8E6A-E10E60D19931}"/>
              </a:ext>
            </a:extLst>
          </p:cNvPr>
          <p:cNvSpPr/>
          <p:nvPr/>
        </p:nvSpPr>
        <p:spPr>
          <a:xfrm>
            <a:off x="4474471" y="2772355"/>
            <a:ext cx="1337078" cy="1197572"/>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solidFill>
            <a:srgbClr val="E6E6E6"/>
          </a:solidFill>
          <a:ln w="9525" cap="flat">
            <a:noFill/>
            <a:prstDash val="solid"/>
            <a:miter/>
          </a:ln>
          <a:effectLst/>
        </p:spPr>
        <p:txBody>
          <a:bodyPr rtlCol="0" anchor="ctr"/>
          <a:lstStyle/>
          <a:p>
            <a:pPr algn="ctr"/>
            <a:r>
              <a:rPr lang="en-US" sz="1700" dirty="0">
                <a:solidFill>
                  <a:srgbClr val="F05922"/>
                </a:solidFill>
              </a:rPr>
              <a:t>In-house Machine Building Capacity</a:t>
            </a:r>
          </a:p>
        </p:txBody>
      </p:sp>
      <p:sp>
        <p:nvSpPr>
          <p:cNvPr id="9" name="Graphic 5">
            <a:extLst>
              <a:ext uri="{FF2B5EF4-FFF2-40B4-BE49-F238E27FC236}">
                <a16:creationId xmlns:a16="http://schemas.microsoft.com/office/drawing/2014/main" id="{E4ED8053-8E67-BD89-CA7C-376DCA1BF7D9}"/>
              </a:ext>
            </a:extLst>
          </p:cNvPr>
          <p:cNvSpPr/>
          <p:nvPr/>
        </p:nvSpPr>
        <p:spPr>
          <a:xfrm>
            <a:off x="4465730" y="4081773"/>
            <a:ext cx="1337078" cy="1197572"/>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solidFill>
            <a:srgbClr val="E6E6E6"/>
          </a:solidFill>
          <a:ln w="9525" cap="flat">
            <a:noFill/>
            <a:prstDash val="solid"/>
            <a:miter/>
          </a:ln>
          <a:effectLst/>
        </p:spPr>
        <p:txBody>
          <a:bodyPr rtlCol="0" anchor="ctr"/>
          <a:lstStyle/>
          <a:p>
            <a:pPr algn="ctr"/>
            <a:r>
              <a:rPr lang="en-US" sz="1700" dirty="0">
                <a:solidFill>
                  <a:srgbClr val="F05922"/>
                </a:solidFill>
              </a:rPr>
              <a:t>Diversified Product Portfolio</a:t>
            </a:r>
          </a:p>
        </p:txBody>
      </p:sp>
      <p:sp>
        <p:nvSpPr>
          <p:cNvPr id="10" name="Graphic 5">
            <a:extLst>
              <a:ext uri="{FF2B5EF4-FFF2-40B4-BE49-F238E27FC236}">
                <a16:creationId xmlns:a16="http://schemas.microsoft.com/office/drawing/2014/main" id="{EEB14968-158F-DFF1-D0DF-DB31BB3CC0E3}"/>
              </a:ext>
            </a:extLst>
          </p:cNvPr>
          <p:cNvSpPr/>
          <p:nvPr/>
        </p:nvSpPr>
        <p:spPr>
          <a:xfrm>
            <a:off x="5558173" y="3429000"/>
            <a:ext cx="1300652" cy="1197572"/>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solidFill>
            <a:srgbClr val="F05922"/>
          </a:solidFill>
          <a:ln w="9525" cap="flat">
            <a:noFill/>
            <a:prstDash val="solid"/>
            <a:miter/>
          </a:ln>
          <a:effectLst/>
        </p:spPr>
        <p:txBody>
          <a:bodyPr rtlCol="0" anchor="ctr"/>
          <a:lstStyle/>
          <a:p>
            <a:pPr algn="ctr"/>
            <a:r>
              <a:rPr lang="en-US" sz="1700" dirty="0">
                <a:solidFill>
                  <a:srgbClr val="E6E6E6"/>
                </a:solidFill>
              </a:rPr>
              <a:t>Wide end User Industry</a:t>
            </a:r>
          </a:p>
        </p:txBody>
      </p:sp>
      <p:sp>
        <p:nvSpPr>
          <p:cNvPr id="11" name="Graphic 5">
            <a:extLst>
              <a:ext uri="{FF2B5EF4-FFF2-40B4-BE49-F238E27FC236}">
                <a16:creationId xmlns:a16="http://schemas.microsoft.com/office/drawing/2014/main" id="{DAF6C43A-26CC-65FB-7505-EEEE319CDBC6}"/>
              </a:ext>
            </a:extLst>
          </p:cNvPr>
          <p:cNvSpPr/>
          <p:nvPr/>
        </p:nvSpPr>
        <p:spPr>
          <a:xfrm>
            <a:off x="5558930" y="4680559"/>
            <a:ext cx="1326420" cy="1197572"/>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solidFill>
            <a:srgbClr val="F05922"/>
          </a:solidFill>
          <a:ln w="9525" cap="flat">
            <a:noFill/>
            <a:prstDash val="solid"/>
            <a:miter/>
          </a:ln>
          <a:effectLst/>
        </p:spPr>
        <p:txBody>
          <a:bodyPr rtlCol="0" anchor="ctr"/>
          <a:lstStyle/>
          <a:p>
            <a:pPr algn="ctr"/>
            <a:endParaRPr lang="en-US" sz="1700" dirty="0">
              <a:solidFill>
                <a:srgbClr val="E6E6E6"/>
              </a:solidFill>
            </a:endParaRPr>
          </a:p>
        </p:txBody>
      </p:sp>
      <p:grpSp>
        <p:nvGrpSpPr>
          <p:cNvPr id="20" name="Group 19">
            <a:extLst>
              <a:ext uri="{FF2B5EF4-FFF2-40B4-BE49-F238E27FC236}">
                <a16:creationId xmlns:a16="http://schemas.microsoft.com/office/drawing/2014/main" id="{3BFECE15-AB21-AC2B-61A9-CC2D589CBEF8}"/>
              </a:ext>
            </a:extLst>
          </p:cNvPr>
          <p:cNvGrpSpPr/>
          <p:nvPr/>
        </p:nvGrpSpPr>
        <p:grpSpPr>
          <a:xfrm>
            <a:off x="6932756" y="2350908"/>
            <a:ext cx="667973" cy="3117726"/>
            <a:chOff x="5764085" y="2333617"/>
            <a:chExt cx="667973" cy="3117726"/>
          </a:xfrm>
        </p:grpSpPr>
        <p:grpSp>
          <p:nvGrpSpPr>
            <p:cNvPr id="44" name="Group 43">
              <a:extLst>
                <a:ext uri="{FF2B5EF4-FFF2-40B4-BE49-F238E27FC236}">
                  <a16:creationId xmlns:a16="http://schemas.microsoft.com/office/drawing/2014/main" id="{7C972DCE-BA4B-AD41-D51E-B34E25087D52}"/>
                </a:ext>
              </a:extLst>
            </p:cNvPr>
            <p:cNvGrpSpPr/>
            <p:nvPr/>
          </p:nvGrpSpPr>
          <p:grpSpPr>
            <a:xfrm>
              <a:off x="5764085" y="2333617"/>
              <a:ext cx="667973" cy="204221"/>
              <a:chOff x="6323377" y="1985563"/>
              <a:chExt cx="667973" cy="204221"/>
            </a:xfrm>
          </p:grpSpPr>
          <p:cxnSp>
            <p:nvCxnSpPr>
              <p:cNvPr id="46" name="Straight Connector 45">
                <a:extLst>
                  <a:ext uri="{FF2B5EF4-FFF2-40B4-BE49-F238E27FC236}">
                    <a16:creationId xmlns:a16="http://schemas.microsoft.com/office/drawing/2014/main" id="{CF2BC5F2-C45D-CD8F-C4FC-CAE3CF370502}"/>
                  </a:ext>
                </a:extLst>
              </p:cNvPr>
              <p:cNvCxnSpPr>
                <a:cxnSpLocks/>
              </p:cNvCxnSpPr>
              <p:nvPr/>
            </p:nvCxnSpPr>
            <p:spPr>
              <a:xfrm>
                <a:off x="6323377" y="2189784"/>
                <a:ext cx="544148" cy="0"/>
              </a:xfrm>
              <a:prstGeom prst="line">
                <a:avLst/>
              </a:prstGeom>
              <a:ln>
                <a:solidFill>
                  <a:srgbClr val="F0592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EB6514A-E4B6-9CFB-4259-59DCA20D773C}"/>
                  </a:ext>
                </a:extLst>
              </p:cNvPr>
              <p:cNvCxnSpPr>
                <a:cxnSpLocks/>
              </p:cNvCxnSpPr>
              <p:nvPr/>
            </p:nvCxnSpPr>
            <p:spPr>
              <a:xfrm flipV="1">
                <a:off x="6867525" y="1985563"/>
                <a:ext cx="123825" cy="204221"/>
              </a:xfrm>
              <a:prstGeom prst="line">
                <a:avLst/>
              </a:prstGeom>
              <a:ln>
                <a:tailEnd type="oval"/>
              </a:ln>
            </p:spPr>
            <p:style>
              <a:lnRef idx="1">
                <a:schemeClr val="accent2"/>
              </a:lnRef>
              <a:fillRef idx="0">
                <a:schemeClr val="accent2"/>
              </a:fillRef>
              <a:effectRef idx="0">
                <a:schemeClr val="accent2"/>
              </a:effectRef>
              <a:fontRef idx="minor">
                <a:schemeClr val="tx1"/>
              </a:fontRef>
            </p:style>
          </p:cxnSp>
        </p:grpSp>
        <p:grpSp>
          <p:nvGrpSpPr>
            <p:cNvPr id="35" name="Group 34">
              <a:extLst>
                <a:ext uri="{FF2B5EF4-FFF2-40B4-BE49-F238E27FC236}">
                  <a16:creationId xmlns:a16="http://schemas.microsoft.com/office/drawing/2014/main" id="{ADD410E9-5344-6537-9EB0-B0CAE3F4F7C1}"/>
                </a:ext>
              </a:extLst>
            </p:cNvPr>
            <p:cNvGrpSpPr/>
            <p:nvPr/>
          </p:nvGrpSpPr>
          <p:grpSpPr>
            <a:xfrm>
              <a:off x="5764085" y="3814182"/>
              <a:ext cx="667973" cy="204221"/>
              <a:chOff x="6323377" y="1985563"/>
              <a:chExt cx="667973" cy="204221"/>
            </a:xfrm>
          </p:grpSpPr>
          <p:cxnSp>
            <p:nvCxnSpPr>
              <p:cNvPr id="37" name="Straight Connector 36">
                <a:extLst>
                  <a:ext uri="{FF2B5EF4-FFF2-40B4-BE49-F238E27FC236}">
                    <a16:creationId xmlns:a16="http://schemas.microsoft.com/office/drawing/2014/main" id="{643E914A-CF5E-7F64-F447-04C74C3D8169}"/>
                  </a:ext>
                </a:extLst>
              </p:cNvPr>
              <p:cNvCxnSpPr>
                <a:cxnSpLocks/>
              </p:cNvCxnSpPr>
              <p:nvPr/>
            </p:nvCxnSpPr>
            <p:spPr>
              <a:xfrm>
                <a:off x="6323377" y="2189784"/>
                <a:ext cx="544148"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E8C7A903-B06D-DFE6-9B43-E79EC3AD02AA}"/>
                  </a:ext>
                </a:extLst>
              </p:cNvPr>
              <p:cNvCxnSpPr>
                <a:cxnSpLocks/>
              </p:cNvCxnSpPr>
              <p:nvPr/>
            </p:nvCxnSpPr>
            <p:spPr>
              <a:xfrm flipV="1">
                <a:off x="6867525" y="1985563"/>
                <a:ext cx="123825" cy="204221"/>
              </a:xfrm>
              <a:prstGeom prst="line">
                <a:avLst/>
              </a:prstGeom>
              <a:ln>
                <a:tailEnd type="oval"/>
              </a:ln>
            </p:spPr>
            <p:style>
              <a:lnRef idx="1">
                <a:schemeClr val="accent2"/>
              </a:lnRef>
              <a:fillRef idx="0">
                <a:schemeClr val="accent2"/>
              </a:fillRef>
              <a:effectRef idx="0">
                <a:schemeClr val="accent2"/>
              </a:effectRef>
              <a:fontRef idx="minor">
                <a:schemeClr val="tx1"/>
              </a:fontRef>
            </p:style>
          </p:cxnSp>
        </p:grpSp>
        <p:grpSp>
          <p:nvGrpSpPr>
            <p:cNvPr id="26" name="Group 25">
              <a:extLst>
                <a:ext uri="{FF2B5EF4-FFF2-40B4-BE49-F238E27FC236}">
                  <a16:creationId xmlns:a16="http://schemas.microsoft.com/office/drawing/2014/main" id="{2948152A-D187-CB8C-37CD-E53F7EB4F7B1}"/>
                </a:ext>
              </a:extLst>
            </p:cNvPr>
            <p:cNvGrpSpPr/>
            <p:nvPr/>
          </p:nvGrpSpPr>
          <p:grpSpPr>
            <a:xfrm>
              <a:off x="5764085" y="5247122"/>
              <a:ext cx="667973" cy="204221"/>
              <a:chOff x="6323377" y="1985563"/>
              <a:chExt cx="667973" cy="204221"/>
            </a:xfrm>
          </p:grpSpPr>
          <p:cxnSp>
            <p:nvCxnSpPr>
              <p:cNvPr id="28" name="Straight Connector 27">
                <a:extLst>
                  <a:ext uri="{FF2B5EF4-FFF2-40B4-BE49-F238E27FC236}">
                    <a16:creationId xmlns:a16="http://schemas.microsoft.com/office/drawing/2014/main" id="{CF86F1B5-B8F6-3353-F1CC-2B9E151E3ACB}"/>
                  </a:ext>
                </a:extLst>
              </p:cNvPr>
              <p:cNvCxnSpPr>
                <a:cxnSpLocks/>
              </p:cNvCxnSpPr>
              <p:nvPr/>
            </p:nvCxnSpPr>
            <p:spPr>
              <a:xfrm>
                <a:off x="6323377" y="2189784"/>
                <a:ext cx="544148"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B1226CFB-75E7-A81D-CAAA-ACA625E34043}"/>
                  </a:ext>
                </a:extLst>
              </p:cNvPr>
              <p:cNvCxnSpPr>
                <a:cxnSpLocks/>
              </p:cNvCxnSpPr>
              <p:nvPr/>
            </p:nvCxnSpPr>
            <p:spPr>
              <a:xfrm flipV="1">
                <a:off x="6867525" y="1985563"/>
                <a:ext cx="123825" cy="204221"/>
              </a:xfrm>
              <a:prstGeom prst="line">
                <a:avLst/>
              </a:prstGeom>
              <a:ln>
                <a:tailEnd type="oval"/>
              </a:ln>
            </p:spPr>
            <p:style>
              <a:lnRef idx="1">
                <a:schemeClr val="accent2"/>
              </a:lnRef>
              <a:fillRef idx="0">
                <a:schemeClr val="accent2"/>
              </a:fillRef>
              <a:effectRef idx="0">
                <a:schemeClr val="accent2"/>
              </a:effectRef>
              <a:fontRef idx="minor">
                <a:schemeClr val="tx1"/>
              </a:fontRef>
            </p:style>
          </p:cxnSp>
        </p:grpSp>
      </p:grpSp>
      <p:grpSp>
        <p:nvGrpSpPr>
          <p:cNvPr id="51" name="Group 50">
            <a:extLst>
              <a:ext uri="{FF2B5EF4-FFF2-40B4-BE49-F238E27FC236}">
                <a16:creationId xmlns:a16="http://schemas.microsoft.com/office/drawing/2014/main" id="{F8AA09AA-638D-8A10-F058-BD9C1183BDC8}"/>
              </a:ext>
            </a:extLst>
          </p:cNvPr>
          <p:cNvGrpSpPr/>
          <p:nvPr/>
        </p:nvGrpSpPr>
        <p:grpSpPr>
          <a:xfrm flipH="1">
            <a:off x="1996564" y="1473276"/>
            <a:ext cx="2424824" cy="3246365"/>
            <a:chOff x="5764085" y="2204978"/>
            <a:chExt cx="2424824" cy="3246365"/>
          </a:xfrm>
        </p:grpSpPr>
        <p:grpSp>
          <p:nvGrpSpPr>
            <p:cNvPr id="52" name="Group 51">
              <a:extLst>
                <a:ext uri="{FF2B5EF4-FFF2-40B4-BE49-F238E27FC236}">
                  <a16:creationId xmlns:a16="http://schemas.microsoft.com/office/drawing/2014/main" id="{E00ED37B-ADF8-EB7C-BDEA-E98A9F18781A}"/>
                </a:ext>
              </a:extLst>
            </p:cNvPr>
            <p:cNvGrpSpPr/>
            <p:nvPr/>
          </p:nvGrpSpPr>
          <p:grpSpPr>
            <a:xfrm>
              <a:off x="5764085" y="2204978"/>
              <a:ext cx="2424824" cy="332860"/>
              <a:chOff x="5764085" y="2204978"/>
              <a:chExt cx="2424824" cy="332860"/>
            </a:xfrm>
          </p:grpSpPr>
          <p:sp>
            <p:nvSpPr>
              <p:cNvPr id="79" name="TextBox 78">
                <a:extLst>
                  <a:ext uri="{FF2B5EF4-FFF2-40B4-BE49-F238E27FC236}">
                    <a16:creationId xmlns:a16="http://schemas.microsoft.com/office/drawing/2014/main" id="{62E7C77A-9539-D91E-DE93-7A31969E3208}"/>
                  </a:ext>
                </a:extLst>
              </p:cNvPr>
              <p:cNvSpPr txBox="1"/>
              <p:nvPr/>
            </p:nvSpPr>
            <p:spPr>
              <a:xfrm>
                <a:off x="6432002" y="2204978"/>
                <a:ext cx="1756907" cy="246221"/>
              </a:xfrm>
              <a:prstGeom prst="rect">
                <a:avLst/>
              </a:prstGeom>
              <a:noFill/>
            </p:spPr>
            <p:txBody>
              <a:bodyPr wrap="square" rtlCol="0" anchor="ctr">
                <a:spAutoFit/>
              </a:bodyPr>
              <a:lstStyle/>
              <a:p>
                <a:pPr algn="r"/>
                <a:endParaRPr lang="en-IN" sz="1000" b="1" dirty="0">
                  <a:solidFill>
                    <a:schemeClr val="tx2">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p:txBody>
          </p:sp>
          <p:grpSp>
            <p:nvGrpSpPr>
              <p:cNvPr id="75" name="Group 74">
                <a:extLst>
                  <a:ext uri="{FF2B5EF4-FFF2-40B4-BE49-F238E27FC236}">
                    <a16:creationId xmlns:a16="http://schemas.microsoft.com/office/drawing/2014/main" id="{CC3D08E2-7516-5B49-4260-1ADEF8C72EAA}"/>
                  </a:ext>
                </a:extLst>
              </p:cNvPr>
              <p:cNvGrpSpPr/>
              <p:nvPr/>
            </p:nvGrpSpPr>
            <p:grpSpPr>
              <a:xfrm>
                <a:off x="5764085" y="2333617"/>
                <a:ext cx="667973" cy="204221"/>
                <a:chOff x="6323377" y="1985563"/>
                <a:chExt cx="667973" cy="204221"/>
              </a:xfrm>
            </p:grpSpPr>
            <p:cxnSp>
              <p:nvCxnSpPr>
                <p:cNvPr id="77" name="Straight Connector 76">
                  <a:extLst>
                    <a:ext uri="{FF2B5EF4-FFF2-40B4-BE49-F238E27FC236}">
                      <a16:creationId xmlns:a16="http://schemas.microsoft.com/office/drawing/2014/main" id="{6EE03112-AFA1-2D1E-D6B6-56AA4009CAD1}"/>
                    </a:ext>
                  </a:extLst>
                </p:cNvPr>
                <p:cNvCxnSpPr>
                  <a:cxnSpLocks/>
                </p:cNvCxnSpPr>
                <p:nvPr/>
              </p:nvCxnSpPr>
              <p:spPr>
                <a:xfrm>
                  <a:off x="6323377" y="2189784"/>
                  <a:ext cx="544148" cy="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78" name="Straight Connector 77">
                  <a:extLst>
                    <a:ext uri="{FF2B5EF4-FFF2-40B4-BE49-F238E27FC236}">
                      <a16:creationId xmlns:a16="http://schemas.microsoft.com/office/drawing/2014/main" id="{B7F6B779-1456-402B-BA5B-9E568B0347E4}"/>
                    </a:ext>
                  </a:extLst>
                </p:cNvPr>
                <p:cNvCxnSpPr>
                  <a:cxnSpLocks/>
                </p:cNvCxnSpPr>
                <p:nvPr/>
              </p:nvCxnSpPr>
              <p:spPr>
                <a:xfrm flipV="1">
                  <a:off x="6867525" y="1985563"/>
                  <a:ext cx="123825" cy="204221"/>
                </a:xfrm>
                <a:prstGeom prst="line">
                  <a:avLst/>
                </a:prstGeom>
                <a:ln>
                  <a:tailEnd type="oval"/>
                </a:ln>
              </p:spPr>
              <p:style>
                <a:lnRef idx="1">
                  <a:schemeClr val="accent3"/>
                </a:lnRef>
                <a:fillRef idx="0">
                  <a:schemeClr val="accent3"/>
                </a:fillRef>
                <a:effectRef idx="0">
                  <a:schemeClr val="accent3"/>
                </a:effectRef>
                <a:fontRef idx="minor">
                  <a:schemeClr val="tx1"/>
                </a:fontRef>
              </p:style>
            </p:cxnSp>
          </p:grpSp>
        </p:grpSp>
        <p:grpSp>
          <p:nvGrpSpPr>
            <p:cNvPr id="66" name="Group 65">
              <a:extLst>
                <a:ext uri="{FF2B5EF4-FFF2-40B4-BE49-F238E27FC236}">
                  <a16:creationId xmlns:a16="http://schemas.microsoft.com/office/drawing/2014/main" id="{8A2D9B62-B77D-9D77-88A8-658C3CD1F451}"/>
                </a:ext>
              </a:extLst>
            </p:cNvPr>
            <p:cNvGrpSpPr/>
            <p:nvPr/>
          </p:nvGrpSpPr>
          <p:grpSpPr>
            <a:xfrm>
              <a:off x="5764085" y="3814182"/>
              <a:ext cx="667973" cy="204221"/>
              <a:chOff x="6323377" y="1985563"/>
              <a:chExt cx="667973" cy="204221"/>
            </a:xfrm>
          </p:grpSpPr>
          <p:cxnSp>
            <p:nvCxnSpPr>
              <p:cNvPr id="68" name="Straight Connector 67">
                <a:extLst>
                  <a:ext uri="{FF2B5EF4-FFF2-40B4-BE49-F238E27FC236}">
                    <a16:creationId xmlns:a16="http://schemas.microsoft.com/office/drawing/2014/main" id="{BB3A2F14-ABDC-1AB1-1674-2B424A333D85}"/>
                  </a:ext>
                </a:extLst>
              </p:cNvPr>
              <p:cNvCxnSpPr>
                <a:cxnSpLocks/>
              </p:cNvCxnSpPr>
              <p:nvPr/>
            </p:nvCxnSpPr>
            <p:spPr>
              <a:xfrm>
                <a:off x="6323377" y="2189784"/>
                <a:ext cx="544148" cy="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69" name="Straight Connector 68">
                <a:extLst>
                  <a:ext uri="{FF2B5EF4-FFF2-40B4-BE49-F238E27FC236}">
                    <a16:creationId xmlns:a16="http://schemas.microsoft.com/office/drawing/2014/main" id="{07AEE496-80E7-DF29-FA4E-60B19A09F750}"/>
                  </a:ext>
                </a:extLst>
              </p:cNvPr>
              <p:cNvCxnSpPr>
                <a:cxnSpLocks/>
              </p:cNvCxnSpPr>
              <p:nvPr/>
            </p:nvCxnSpPr>
            <p:spPr>
              <a:xfrm flipV="1">
                <a:off x="6867525" y="1985563"/>
                <a:ext cx="123825" cy="204221"/>
              </a:xfrm>
              <a:prstGeom prst="line">
                <a:avLst/>
              </a:prstGeom>
              <a:ln>
                <a:tailEnd type="oval"/>
              </a:ln>
            </p:spPr>
            <p:style>
              <a:lnRef idx="1">
                <a:schemeClr val="accent3"/>
              </a:lnRef>
              <a:fillRef idx="0">
                <a:schemeClr val="accent3"/>
              </a:fillRef>
              <a:effectRef idx="0">
                <a:schemeClr val="accent3"/>
              </a:effectRef>
              <a:fontRef idx="minor">
                <a:schemeClr val="tx1"/>
              </a:fontRef>
            </p:style>
          </p:cxnSp>
        </p:grpSp>
        <p:grpSp>
          <p:nvGrpSpPr>
            <p:cNvPr id="57" name="Group 56">
              <a:extLst>
                <a:ext uri="{FF2B5EF4-FFF2-40B4-BE49-F238E27FC236}">
                  <a16:creationId xmlns:a16="http://schemas.microsoft.com/office/drawing/2014/main" id="{4C1F859A-F4EA-03E3-B6F0-833423905005}"/>
                </a:ext>
              </a:extLst>
            </p:cNvPr>
            <p:cNvGrpSpPr/>
            <p:nvPr/>
          </p:nvGrpSpPr>
          <p:grpSpPr>
            <a:xfrm>
              <a:off x="5764085" y="5247122"/>
              <a:ext cx="667973" cy="204221"/>
              <a:chOff x="6323377" y="1985563"/>
              <a:chExt cx="667973" cy="204221"/>
            </a:xfrm>
          </p:grpSpPr>
          <p:cxnSp>
            <p:nvCxnSpPr>
              <p:cNvPr id="59" name="Straight Connector 58">
                <a:extLst>
                  <a:ext uri="{FF2B5EF4-FFF2-40B4-BE49-F238E27FC236}">
                    <a16:creationId xmlns:a16="http://schemas.microsoft.com/office/drawing/2014/main" id="{91F7E3E4-D254-4874-527B-30C900B1104B}"/>
                  </a:ext>
                </a:extLst>
              </p:cNvPr>
              <p:cNvCxnSpPr>
                <a:cxnSpLocks/>
              </p:cNvCxnSpPr>
              <p:nvPr/>
            </p:nvCxnSpPr>
            <p:spPr>
              <a:xfrm>
                <a:off x="6323377" y="2189784"/>
                <a:ext cx="544148" cy="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60" name="Straight Connector 59">
                <a:extLst>
                  <a:ext uri="{FF2B5EF4-FFF2-40B4-BE49-F238E27FC236}">
                    <a16:creationId xmlns:a16="http://schemas.microsoft.com/office/drawing/2014/main" id="{80F6021C-0604-47D6-5CE3-E31D8DA72262}"/>
                  </a:ext>
                </a:extLst>
              </p:cNvPr>
              <p:cNvCxnSpPr>
                <a:cxnSpLocks/>
              </p:cNvCxnSpPr>
              <p:nvPr/>
            </p:nvCxnSpPr>
            <p:spPr>
              <a:xfrm flipV="1">
                <a:off x="6867525" y="1985563"/>
                <a:ext cx="123825" cy="204221"/>
              </a:xfrm>
              <a:prstGeom prst="line">
                <a:avLst/>
              </a:prstGeom>
              <a:ln>
                <a:tailEnd type="oval"/>
              </a:ln>
            </p:spPr>
            <p:style>
              <a:lnRef idx="1">
                <a:schemeClr val="accent3"/>
              </a:lnRef>
              <a:fillRef idx="0">
                <a:schemeClr val="accent3"/>
              </a:fillRef>
              <a:effectRef idx="0">
                <a:schemeClr val="accent3"/>
              </a:effectRef>
              <a:fontRef idx="minor">
                <a:schemeClr val="tx1"/>
              </a:fontRef>
            </p:style>
          </p:cxnSp>
        </p:grpSp>
      </p:grpSp>
      <p:sp>
        <p:nvSpPr>
          <p:cNvPr id="5" name="TextBox 4">
            <a:extLst>
              <a:ext uri="{FF2B5EF4-FFF2-40B4-BE49-F238E27FC236}">
                <a16:creationId xmlns:a16="http://schemas.microsoft.com/office/drawing/2014/main" id="{DCE773C1-CA9C-AC9E-A2B4-42D3893217E4}"/>
              </a:ext>
            </a:extLst>
          </p:cNvPr>
          <p:cNvSpPr txBox="1"/>
          <p:nvPr/>
        </p:nvSpPr>
        <p:spPr>
          <a:xfrm>
            <a:off x="943134" y="1312986"/>
            <a:ext cx="2841280" cy="738664"/>
          </a:xfrm>
          <a:prstGeom prst="rect">
            <a:avLst/>
          </a:prstGeom>
          <a:noFill/>
        </p:spPr>
        <p:txBody>
          <a:bodyPr wrap="square" rtlCol="0" anchor="ctr">
            <a:spAutoFit/>
          </a:bodyPr>
          <a:lstStyle/>
          <a:p>
            <a:pPr algn="ctr"/>
            <a:r>
              <a:rPr lang="en-IN" sz="1400" dirty="0">
                <a:ea typeface="Cambria" panose="02040503050406030204" pitchFamily="18" charset="0"/>
                <a:cs typeface="Arial" panose="020B0604020202020204" pitchFamily="34" charset="0"/>
              </a:rPr>
              <a:t>Higher gestation in product approval cycle among suppliers due to technical nature of the products</a:t>
            </a:r>
          </a:p>
        </p:txBody>
      </p:sp>
      <p:sp>
        <p:nvSpPr>
          <p:cNvPr id="12" name="TextBox 11">
            <a:extLst>
              <a:ext uri="{FF2B5EF4-FFF2-40B4-BE49-F238E27FC236}">
                <a16:creationId xmlns:a16="http://schemas.microsoft.com/office/drawing/2014/main" id="{64F8CAC6-9FEF-8EC9-6574-84C6A9978FEE}"/>
              </a:ext>
            </a:extLst>
          </p:cNvPr>
          <p:cNvSpPr txBox="1"/>
          <p:nvPr/>
        </p:nvSpPr>
        <p:spPr>
          <a:xfrm>
            <a:off x="968607" y="2776710"/>
            <a:ext cx="2841280" cy="738664"/>
          </a:xfrm>
          <a:prstGeom prst="rect">
            <a:avLst/>
          </a:prstGeom>
          <a:noFill/>
        </p:spPr>
        <p:txBody>
          <a:bodyPr wrap="square" rtlCol="0" anchor="ctr">
            <a:spAutoFit/>
          </a:bodyPr>
          <a:lstStyle/>
          <a:p>
            <a:pPr algn="ctr"/>
            <a:r>
              <a:rPr lang="en-IN" sz="1400" dirty="0">
                <a:ea typeface="Cambria" panose="02040503050406030204" pitchFamily="18" charset="0"/>
                <a:cs typeface="Arial" panose="020B0604020202020204" pitchFamily="34" charset="0"/>
              </a:rPr>
              <a:t>We build our own Tools and Machines which gives us an edge to make competitive priced products</a:t>
            </a:r>
          </a:p>
        </p:txBody>
      </p:sp>
      <p:sp>
        <p:nvSpPr>
          <p:cNvPr id="13" name="TextBox 12">
            <a:extLst>
              <a:ext uri="{FF2B5EF4-FFF2-40B4-BE49-F238E27FC236}">
                <a16:creationId xmlns:a16="http://schemas.microsoft.com/office/drawing/2014/main" id="{A00C619D-5E9C-F59E-0009-2C7A953EFE85}"/>
              </a:ext>
            </a:extLst>
          </p:cNvPr>
          <p:cNvSpPr txBox="1"/>
          <p:nvPr/>
        </p:nvSpPr>
        <p:spPr>
          <a:xfrm>
            <a:off x="1091381" y="4165762"/>
            <a:ext cx="2718506" cy="954107"/>
          </a:xfrm>
          <a:prstGeom prst="rect">
            <a:avLst/>
          </a:prstGeom>
          <a:noFill/>
        </p:spPr>
        <p:txBody>
          <a:bodyPr wrap="square" rtlCol="0" anchor="ctr">
            <a:spAutoFit/>
          </a:bodyPr>
          <a:lstStyle/>
          <a:p>
            <a:pPr algn="ctr"/>
            <a:r>
              <a:rPr lang="en-IN" sz="1400" dirty="0">
                <a:ea typeface="Cambria" panose="02040503050406030204" pitchFamily="18" charset="0"/>
                <a:cs typeface="Arial" panose="020B0604020202020204" pitchFamily="34" charset="0"/>
              </a:rPr>
              <a:t>Capabilities of manufacturing wide range of products and entering into new supplementary products segments</a:t>
            </a:r>
          </a:p>
        </p:txBody>
      </p:sp>
      <p:sp>
        <p:nvSpPr>
          <p:cNvPr id="14" name="TextBox 13">
            <a:extLst>
              <a:ext uri="{FF2B5EF4-FFF2-40B4-BE49-F238E27FC236}">
                <a16:creationId xmlns:a16="http://schemas.microsoft.com/office/drawing/2014/main" id="{C9B6465F-DC4A-B036-E7FA-E04ECF1720B9}"/>
              </a:ext>
            </a:extLst>
          </p:cNvPr>
          <p:cNvSpPr txBox="1"/>
          <p:nvPr/>
        </p:nvSpPr>
        <p:spPr>
          <a:xfrm>
            <a:off x="7577830" y="1860443"/>
            <a:ext cx="3029496" cy="738664"/>
          </a:xfrm>
          <a:prstGeom prst="rect">
            <a:avLst/>
          </a:prstGeom>
          <a:noFill/>
        </p:spPr>
        <p:txBody>
          <a:bodyPr wrap="square" rtlCol="0" anchor="ctr">
            <a:spAutoFit/>
          </a:bodyPr>
          <a:lstStyle/>
          <a:p>
            <a:pPr algn="ctr"/>
            <a:r>
              <a:rPr lang="en-IN" sz="1400" dirty="0">
                <a:ea typeface="Cambria" panose="02040503050406030204" pitchFamily="18" charset="0"/>
                <a:cs typeface="Arial" panose="020B0604020202020204" pitchFamily="34" charset="0"/>
              </a:rPr>
              <a:t>Land parcel available for future growth expansion in newer products segments to capture market growth</a:t>
            </a:r>
          </a:p>
        </p:txBody>
      </p:sp>
      <p:sp>
        <p:nvSpPr>
          <p:cNvPr id="15" name="TextBox 14">
            <a:extLst>
              <a:ext uri="{FF2B5EF4-FFF2-40B4-BE49-F238E27FC236}">
                <a16:creationId xmlns:a16="http://schemas.microsoft.com/office/drawing/2014/main" id="{1C092F76-5EEF-D3F8-A0C4-A409B7088E60}"/>
              </a:ext>
            </a:extLst>
          </p:cNvPr>
          <p:cNvSpPr txBox="1"/>
          <p:nvPr/>
        </p:nvSpPr>
        <p:spPr>
          <a:xfrm>
            <a:off x="7619923" y="3358372"/>
            <a:ext cx="3140345" cy="738664"/>
          </a:xfrm>
          <a:prstGeom prst="rect">
            <a:avLst/>
          </a:prstGeom>
          <a:noFill/>
        </p:spPr>
        <p:txBody>
          <a:bodyPr wrap="square" rtlCol="0" anchor="ctr">
            <a:spAutoFit/>
          </a:bodyPr>
          <a:lstStyle/>
          <a:p>
            <a:pPr algn="ctr"/>
            <a:r>
              <a:rPr lang="en-IN" sz="1400" dirty="0">
                <a:ea typeface="Cambria" panose="02040503050406030204" pitchFamily="18" charset="0"/>
                <a:cs typeface="Arial" panose="020B0604020202020204" pitchFamily="34" charset="0"/>
              </a:rPr>
              <a:t>Wide product portfolio catering to multiple sector, thereby de-risking the cyclical nature of any industry</a:t>
            </a:r>
          </a:p>
        </p:txBody>
      </p:sp>
      <p:sp>
        <p:nvSpPr>
          <p:cNvPr id="16" name="TextBox 15">
            <a:extLst>
              <a:ext uri="{FF2B5EF4-FFF2-40B4-BE49-F238E27FC236}">
                <a16:creationId xmlns:a16="http://schemas.microsoft.com/office/drawing/2014/main" id="{9D3532BF-7C88-D2E9-941E-9FA74A9E740A}"/>
              </a:ext>
            </a:extLst>
          </p:cNvPr>
          <p:cNvSpPr txBox="1"/>
          <p:nvPr/>
        </p:nvSpPr>
        <p:spPr>
          <a:xfrm>
            <a:off x="7624210" y="4906942"/>
            <a:ext cx="2689829" cy="523220"/>
          </a:xfrm>
          <a:prstGeom prst="rect">
            <a:avLst/>
          </a:prstGeom>
          <a:noFill/>
        </p:spPr>
        <p:txBody>
          <a:bodyPr wrap="square" rtlCol="0" anchor="ctr">
            <a:spAutoFit/>
          </a:bodyPr>
          <a:lstStyle/>
          <a:p>
            <a:pPr algn="ctr"/>
            <a:r>
              <a:rPr lang="en-IN" sz="1400" dirty="0">
                <a:ea typeface="Cambria" panose="02040503050406030204" pitchFamily="18" charset="0"/>
                <a:cs typeface="Arial" panose="020B0604020202020204" pitchFamily="34" charset="0"/>
              </a:rPr>
              <a:t>Long standing relationships with customers with approvals in place</a:t>
            </a:r>
          </a:p>
        </p:txBody>
      </p:sp>
      <p:sp>
        <p:nvSpPr>
          <p:cNvPr id="17" name="Slide Number Placeholder 16">
            <a:extLst>
              <a:ext uri="{FF2B5EF4-FFF2-40B4-BE49-F238E27FC236}">
                <a16:creationId xmlns:a16="http://schemas.microsoft.com/office/drawing/2014/main" id="{716FF16B-90AC-276E-71DF-B596A527551B}"/>
              </a:ext>
            </a:extLst>
          </p:cNvPr>
          <p:cNvSpPr>
            <a:spLocks noGrp="1"/>
          </p:cNvSpPr>
          <p:nvPr>
            <p:ph type="sldNum" sz="quarter" idx="12"/>
          </p:nvPr>
        </p:nvSpPr>
        <p:spPr/>
        <p:txBody>
          <a:bodyPr/>
          <a:lstStyle/>
          <a:p>
            <a:fld id="{B2E900CB-CECB-4A6E-B4E0-9522E21C9B47}" type="slidenum">
              <a:rPr lang="en-IN" smtClean="0"/>
              <a:t>33</a:t>
            </a:fld>
            <a:endParaRPr lang="en-IN" dirty="0"/>
          </a:p>
        </p:txBody>
      </p:sp>
      <p:sp>
        <p:nvSpPr>
          <p:cNvPr id="18" name="TextBox 17">
            <a:extLst>
              <a:ext uri="{FF2B5EF4-FFF2-40B4-BE49-F238E27FC236}">
                <a16:creationId xmlns:a16="http://schemas.microsoft.com/office/drawing/2014/main" id="{A24C6787-6CBE-4435-C06D-E20145846E4A}"/>
              </a:ext>
            </a:extLst>
          </p:cNvPr>
          <p:cNvSpPr txBox="1"/>
          <p:nvPr/>
        </p:nvSpPr>
        <p:spPr>
          <a:xfrm>
            <a:off x="5554571" y="4736253"/>
            <a:ext cx="1322069" cy="877163"/>
          </a:xfrm>
          <a:prstGeom prst="rect">
            <a:avLst/>
          </a:prstGeom>
          <a:noFill/>
        </p:spPr>
        <p:txBody>
          <a:bodyPr wrap="square" rtlCol="0">
            <a:spAutoFit/>
          </a:bodyPr>
          <a:lstStyle/>
          <a:p>
            <a:pPr algn="ctr"/>
            <a:r>
              <a:rPr lang="en-IN" sz="1700" dirty="0">
                <a:solidFill>
                  <a:srgbClr val="E6E6E6"/>
                </a:solidFill>
              </a:rPr>
              <a:t>Long Standing Relationship</a:t>
            </a:r>
          </a:p>
        </p:txBody>
      </p:sp>
    </p:spTree>
    <p:extLst>
      <p:ext uri="{BB962C8B-B14F-4D97-AF65-F5344CB8AC3E}">
        <p14:creationId xmlns:p14="http://schemas.microsoft.com/office/powerpoint/2010/main" val="1424403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5E7ED"/>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A60919D-6944-A55F-7F1A-3BD3AACDF8BE}"/>
              </a:ext>
            </a:extLst>
          </p:cNvPr>
          <p:cNvGraphicFramePr>
            <a:graphicFrameLocks noChangeAspect="1"/>
          </p:cNvGraphicFramePr>
          <p:nvPr>
            <p:custDataLst>
              <p:tags r:id="rId2"/>
            </p:custDataLst>
            <p:extLst>
              <p:ext uri="{D42A27DB-BD31-4B8C-83A1-F6EECF244321}">
                <p14:modId xmlns:p14="http://schemas.microsoft.com/office/powerpoint/2010/main" val="5446323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5"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4" name="Picture 23">
            <a:extLst>
              <a:ext uri="{FF2B5EF4-FFF2-40B4-BE49-F238E27FC236}">
                <a16:creationId xmlns:a16="http://schemas.microsoft.com/office/drawing/2014/main" id="{562FFF7E-1885-201F-6783-EA36A444B063}"/>
              </a:ext>
            </a:extLst>
          </p:cNvPr>
          <p:cNvPicPr>
            <a:picLocks noChangeAspect="1"/>
          </p:cNvPicPr>
          <p:nvPr/>
        </p:nvPicPr>
        <p:blipFill rotWithShape="1">
          <a:blip r:embed="rId6">
            <a:alphaModFix amt="29000"/>
            <a:extLst>
              <a:ext uri="{28A0092B-C50C-407E-A947-70E740481C1C}">
                <a14:useLocalDpi xmlns:a14="http://schemas.microsoft.com/office/drawing/2010/main" val="0"/>
              </a:ext>
            </a:extLst>
          </a:blip>
          <a:srcRect r="3982" b="16315"/>
          <a:stretch/>
        </p:blipFill>
        <p:spPr>
          <a:xfrm>
            <a:off x="4167674" y="2604820"/>
            <a:ext cx="8024326" cy="4047908"/>
          </a:xfrm>
          <a:prstGeom prst="flowChartManualInput">
            <a:avLst/>
          </a:prstGeom>
        </p:spPr>
      </p:pic>
      <p:sp>
        <p:nvSpPr>
          <p:cNvPr id="26" name="TextBox 25">
            <a:extLst>
              <a:ext uri="{FF2B5EF4-FFF2-40B4-BE49-F238E27FC236}">
                <a16:creationId xmlns:a16="http://schemas.microsoft.com/office/drawing/2014/main" id="{5CB9B372-CCA6-8D31-BC79-AE7CEE5D382B}"/>
              </a:ext>
            </a:extLst>
          </p:cNvPr>
          <p:cNvSpPr txBox="1"/>
          <p:nvPr/>
        </p:nvSpPr>
        <p:spPr>
          <a:xfrm>
            <a:off x="5835638" y="1857916"/>
            <a:ext cx="4946631" cy="1200329"/>
          </a:xfrm>
          <a:prstGeom prst="rect">
            <a:avLst/>
          </a:prstGeom>
          <a:noFill/>
        </p:spPr>
        <p:txBody>
          <a:bodyPr wrap="square" rtlCol="0">
            <a:spAutoFit/>
          </a:bodyPr>
          <a:lstStyle/>
          <a:p>
            <a:pPr algn="ctr"/>
            <a:r>
              <a:rPr lang="en-IN" sz="7200" u="dotDash" dirty="0">
                <a:solidFill>
                  <a:schemeClr val="bg1"/>
                </a:solidFill>
                <a:latin typeface="Congenial SemiBold" panose="02000503040000020004" pitchFamily="2" charset="0"/>
              </a:rPr>
              <a:t>Thank You</a:t>
            </a:r>
          </a:p>
        </p:txBody>
      </p:sp>
      <p:pic>
        <p:nvPicPr>
          <p:cNvPr id="27" name="Picture 2" descr="Menon Bearings (NSI:MENONBE) Dividend History | Stockopedia">
            <a:extLst>
              <a:ext uri="{FF2B5EF4-FFF2-40B4-BE49-F238E27FC236}">
                <a16:creationId xmlns:a16="http://schemas.microsoft.com/office/drawing/2014/main" id="{99E9A39B-E4E5-30AC-72D3-B035596F5FCA}"/>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1061"/>
          <a:stretch/>
        </p:blipFill>
        <p:spPr bwMode="auto">
          <a:xfrm>
            <a:off x="1409731" y="477353"/>
            <a:ext cx="1679578" cy="1493807"/>
          </a:xfrm>
          <a:prstGeom prst="rect">
            <a:avLst/>
          </a:prstGeom>
          <a:noFill/>
          <a:extLst>
            <a:ext uri="{909E8E84-426E-40DD-AFC4-6F175D3DCCD1}">
              <a14:hiddenFill xmlns:a14="http://schemas.microsoft.com/office/drawing/2010/main">
                <a:solidFill>
                  <a:srgbClr val="FFFFFF"/>
                </a:solidFill>
              </a14:hiddenFill>
            </a:ext>
          </a:extLst>
        </p:spPr>
      </p:pic>
      <p:pic>
        <p:nvPicPr>
          <p:cNvPr id="28" name="Graphic 27">
            <a:extLst>
              <a:ext uri="{FF2B5EF4-FFF2-40B4-BE49-F238E27FC236}">
                <a16:creationId xmlns:a16="http://schemas.microsoft.com/office/drawing/2014/main" id="{35051C16-7BB3-6812-ED98-3DA4893ED3F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53080" y="4289040"/>
            <a:ext cx="3817571" cy="472973"/>
          </a:xfrm>
          <a:prstGeom prst="rect">
            <a:avLst/>
          </a:prstGeom>
        </p:spPr>
      </p:pic>
      <p:sp>
        <p:nvSpPr>
          <p:cNvPr id="29" name="TextBox 28">
            <a:extLst>
              <a:ext uri="{FF2B5EF4-FFF2-40B4-BE49-F238E27FC236}">
                <a16:creationId xmlns:a16="http://schemas.microsoft.com/office/drawing/2014/main" id="{412FF557-76B6-90D4-8805-4E6C7D7C2858}"/>
              </a:ext>
            </a:extLst>
          </p:cNvPr>
          <p:cNvSpPr txBox="1"/>
          <p:nvPr/>
        </p:nvSpPr>
        <p:spPr>
          <a:xfrm>
            <a:off x="109131" y="1971160"/>
            <a:ext cx="4105470" cy="1154162"/>
          </a:xfrm>
          <a:prstGeom prst="rect">
            <a:avLst/>
          </a:prstGeom>
          <a:noFill/>
        </p:spPr>
        <p:txBody>
          <a:bodyPr wrap="square" rtlCol="0">
            <a:spAutoFit/>
          </a:bodyPr>
          <a:lstStyle/>
          <a:p>
            <a:pPr algn="ctr"/>
            <a:r>
              <a:rPr lang="en-IN" sz="1600" b="1" i="0" u="none" strike="noStrike" baseline="0" dirty="0">
                <a:solidFill>
                  <a:schemeClr val="bg1"/>
                </a:solidFill>
                <a:latin typeface="Congenial SemiBold" panose="02000503040000020004" pitchFamily="2" charset="0"/>
                <a:cs typeface="Arial" panose="020B0604020202020204" pitchFamily="34" charset="0"/>
              </a:rPr>
              <a:t>Menon Bearings Limited</a:t>
            </a:r>
          </a:p>
          <a:p>
            <a:pPr algn="ctr"/>
            <a:endParaRPr lang="en-IN" sz="1100" b="1" i="0" u="none" strike="noStrike" baseline="0" dirty="0">
              <a:solidFill>
                <a:schemeClr val="bg1"/>
              </a:solidFill>
              <a:cs typeface="Arial" panose="020B0604020202020204" pitchFamily="34" charset="0"/>
            </a:endParaRPr>
          </a:p>
          <a:p>
            <a:pPr algn="ctr">
              <a:tabLst>
                <a:tab pos="3770313" algn="l"/>
              </a:tabLst>
            </a:pPr>
            <a:r>
              <a:rPr lang="en-IN" sz="1400" b="0" i="0" u="none" strike="noStrike" baseline="0" dirty="0">
                <a:solidFill>
                  <a:schemeClr val="bg1"/>
                </a:solidFill>
                <a:latin typeface="Congenial Light" panose="02000503040000020004" pitchFamily="2" charset="0"/>
                <a:cs typeface="Arial" panose="020B0604020202020204" pitchFamily="34" charset="0"/>
              </a:rPr>
              <a:t>CIN: L29130PN1991PLC062352</a:t>
            </a:r>
            <a:endParaRPr lang="en-IN" sz="1400" dirty="0">
              <a:solidFill>
                <a:schemeClr val="bg1"/>
              </a:solidFill>
              <a:highlight>
                <a:srgbClr val="FFFF00"/>
              </a:highlight>
              <a:latin typeface="Congenial Light" panose="02000503040000020004" pitchFamily="2" charset="0"/>
              <a:cs typeface="Arial" panose="020B0604020202020204" pitchFamily="34" charset="0"/>
            </a:endParaRPr>
          </a:p>
          <a:p>
            <a:pPr algn="ctr"/>
            <a:r>
              <a:rPr lang="en-IN" sz="1400" dirty="0">
                <a:solidFill>
                  <a:schemeClr val="bg1"/>
                </a:solidFill>
                <a:latin typeface="Congenial Light" panose="02000503040000020004" pitchFamily="2" charset="0"/>
                <a:cs typeface="Arial" panose="020B0604020202020204" pitchFamily="34" charset="0"/>
              </a:rPr>
              <a:t>Mr. Arun Aradhye - Whole Time Director &amp; CFO</a:t>
            </a:r>
          </a:p>
          <a:p>
            <a:pPr algn="ctr"/>
            <a:r>
              <a:rPr lang="en-IN" sz="1400" dirty="0">
                <a:solidFill>
                  <a:schemeClr val="bg1"/>
                </a:solidFill>
                <a:latin typeface="Congenial Light" panose="02000503040000020004" pitchFamily="2" charset="0"/>
                <a:cs typeface="Arial" panose="020B0604020202020204" pitchFamily="34" charset="0"/>
                <a:hlinkClick r:id="rId10"/>
              </a:rPr>
              <a:t>admin@menonbearings.in</a:t>
            </a:r>
            <a:endParaRPr lang="en-IN" sz="1400" dirty="0">
              <a:solidFill>
                <a:schemeClr val="bg1"/>
              </a:solidFill>
              <a:latin typeface="Congenial Light" panose="02000503040000020004" pitchFamily="2" charset="0"/>
              <a:cs typeface="Arial" panose="020B0604020202020204" pitchFamily="34" charset="0"/>
            </a:endParaRPr>
          </a:p>
        </p:txBody>
      </p:sp>
      <p:sp>
        <p:nvSpPr>
          <p:cNvPr id="30" name="TextBox 29">
            <a:extLst>
              <a:ext uri="{FF2B5EF4-FFF2-40B4-BE49-F238E27FC236}">
                <a16:creationId xmlns:a16="http://schemas.microsoft.com/office/drawing/2014/main" id="{AB1D9377-ED5A-B1DA-2CA7-95B9502EA691}"/>
              </a:ext>
            </a:extLst>
          </p:cNvPr>
          <p:cNvSpPr txBox="1"/>
          <p:nvPr/>
        </p:nvSpPr>
        <p:spPr>
          <a:xfrm>
            <a:off x="182073" y="4805775"/>
            <a:ext cx="4296623" cy="1384995"/>
          </a:xfrm>
          <a:prstGeom prst="rect">
            <a:avLst/>
          </a:prstGeom>
          <a:noFill/>
        </p:spPr>
        <p:txBody>
          <a:bodyPr wrap="square" rtlCol="0">
            <a:spAutoFit/>
          </a:bodyPr>
          <a:lstStyle/>
          <a:p>
            <a:pPr algn="ctr"/>
            <a:r>
              <a:rPr lang="en-IN" sz="1600" b="1" i="0" u="none" strike="noStrike" baseline="0" dirty="0">
                <a:solidFill>
                  <a:schemeClr val="bg1"/>
                </a:solidFill>
                <a:latin typeface="Congenial SemiBold" panose="02000503040000020004" pitchFamily="2" charset="0"/>
                <a:cs typeface="Arial" panose="020B0604020202020204" pitchFamily="34" charset="0"/>
              </a:rPr>
              <a:t>Strategic Growth Advisors Private Limited</a:t>
            </a:r>
          </a:p>
          <a:p>
            <a:pPr algn="ctr"/>
            <a:endParaRPr lang="en-IN" sz="1100" b="1" i="0" u="none" strike="noStrike" baseline="0" dirty="0">
              <a:solidFill>
                <a:schemeClr val="bg1"/>
              </a:solidFill>
              <a:cs typeface="Arial" panose="020B0604020202020204" pitchFamily="34" charset="0"/>
            </a:endParaRPr>
          </a:p>
          <a:p>
            <a:pPr algn="ctr"/>
            <a:r>
              <a:rPr lang="en-IN" sz="1400" b="0" i="0" u="none" strike="noStrike" baseline="0" dirty="0">
                <a:solidFill>
                  <a:schemeClr val="bg1"/>
                </a:solidFill>
                <a:latin typeface="Congenial Light" panose="02000503040000020004" pitchFamily="2" charset="0"/>
                <a:cs typeface="Arial" panose="020B0604020202020204" pitchFamily="34" charset="0"/>
              </a:rPr>
              <a:t>CIN: U74140MH2010PTC204285</a:t>
            </a:r>
          </a:p>
          <a:p>
            <a:pPr algn="ctr"/>
            <a:r>
              <a:rPr lang="en-IN" sz="1400" b="0" i="0" u="none" strike="noStrike" baseline="0" dirty="0">
                <a:solidFill>
                  <a:schemeClr val="bg1"/>
                </a:solidFill>
                <a:latin typeface="Congenial Light" panose="02000503040000020004" pitchFamily="2" charset="0"/>
                <a:cs typeface="Arial" panose="020B0604020202020204" pitchFamily="34" charset="0"/>
              </a:rPr>
              <a:t>Mr. Sagar Shroff / Mr. </a:t>
            </a:r>
            <a:r>
              <a:rPr lang="en-IN" sz="1400" dirty="0">
                <a:solidFill>
                  <a:schemeClr val="bg1"/>
                </a:solidFill>
                <a:latin typeface="Congenial Light" panose="02000503040000020004" pitchFamily="2" charset="0"/>
                <a:cs typeface="Arial" panose="020B0604020202020204" pitchFamily="34" charset="0"/>
              </a:rPr>
              <a:t>Vatsal</a:t>
            </a:r>
            <a:r>
              <a:rPr lang="en-IN" sz="1400" b="0" i="0" u="none" strike="noStrike" baseline="0" dirty="0">
                <a:solidFill>
                  <a:schemeClr val="bg1"/>
                </a:solidFill>
                <a:latin typeface="Congenial Light" panose="02000503040000020004" pitchFamily="2" charset="0"/>
                <a:cs typeface="Arial" panose="020B0604020202020204" pitchFamily="34" charset="0"/>
              </a:rPr>
              <a:t> Shah</a:t>
            </a:r>
          </a:p>
          <a:p>
            <a:pPr algn="ctr"/>
            <a:r>
              <a:rPr lang="en-IN" sz="1400" dirty="0">
                <a:solidFill>
                  <a:schemeClr val="bg1"/>
                </a:solidFill>
                <a:latin typeface="Congenial Light" panose="02000503040000020004" pitchFamily="2" charset="0"/>
                <a:cs typeface="Arial" panose="020B0604020202020204" pitchFamily="34" charset="0"/>
                <a:hlinkClick r:id="rId11"/>
              </a:rPr>
              <a:t>sagar.shroff@sgapl.net</a:t>
            </a:r>
            <a:r>
              <a:rPr lang="en-IN" sz="1400" dirty="0">
                <a:solidFill>
                  <a:schemeClr val="bg1"/>
                </a:solidFill>
                <a:latin typeface="Congenial Light" panose="02000503040000020004" pitchFamily="2" charset="0"/>
                <a:cs typeface="Arial" panose="020B0604020202020204" pitchFamily="34" charset="0"/>
              </a:rPr>
              <a:t> </a:t>
            </a:r>
            <a:r>
              <a:rPr lang="en-IN" sz="1400" b="0" i="0" u="none" strike="noStrike" baseline="0" dirty="0">
                <a:solidFill>
                  <a:schemeClr val="bg1"/>
                </a:solidFill>
                <a:latin typeface="Congenial Light" panose="02000503040000020004" pitchFamily="2" charset="0"/>
                <a:cs typeface="Arial" panose="020B0604020202020204" pitchFamily="34" charset="0"/>
              </a:rPr>
              <a:t> / </a:t>
            </a:r>
            <a:r>
              <a:rPr lang="en-IN" sz="1400" b="0" i="0" u="none" strike="noStrike" baseline="0" dirty="0">
                <a:solidFill>
                  <a:srgbClr val="0070C0"/>
                </a:solidFill>
                <a:latin typeface="Congenial Light" panose="02000503040000020004" pitchFamily="2" charset="0"/>
                <a:cs typeface="Arial" panose="020B0604020202020204" pitchFamily="34" charset="0"/>
                <a:hlinkClick r:id="rId12">
                  <a:extLst>
                    <a:ext uri="{A12FA001-AC4F-418D-AE19-62706E023703}">
                      <ahyp:hlinkClr xmlns="" xmlns:ahyp="http://schemas.microsoft.com/office/drawing/2018/hyperlinkcolor" val="tx"/>
                    </a:ext>
                  </a:extLst>
                </a:hlinkClick>
              </a:rPr>
              <a:t>vats</a:t>
            </a:r>
            <a:r>
              <a:rPr lang="en-IN" sz="1400" dirty="0">
                <a:solidFill>
                  <a:srgbClr val="0070C0"/>
                </a:solidFill>
                <a:latin typeface="Congenial Light" panose="02000503040000020004" pitchFamily="2" charset="0"/>
                <a:cs typeface="Arial" panose="020B0604020202020204" pitchFamily="34" charset="0"/>
                <a:hlinkClick r:id="rId12">
                  <a:extLst>
                    <a:ext uri="{A12FA001-AC4F-418D-AE19-62706E023703}">
                      <ahyp:hlinkClr xmlns="" xmlns:ahyp="http://schemas.microsoft.com/office/drawing/2018/hyperlinkcolor" val="tx"/>
                    </a:ext>
                  </a:extLst>
                </a:hlinkClick>
              </a:rPr>
              <a:t>al.shah@sgapl.net </a:t>
            </a:r>
            <a:endParaRPr lang="en-IN" sz="1400" b="0" i="0" u="none" strike="noStrike" baseline="0" dirty="0">
              <a:solidFill>
                <a:srgbClr val="0070C0"/>
              </a:solidFill>
              <a:latin typeface="Congenial Light" panose="02000503040000020004" pitchFamily="2" charset="0"/>
              <a:cs typeface="Arial" panose="020B0604020202020204" pitchFamily="34" charset="0"/>
            </a:endParaRPr>
          </a:p>
          <a:p>
            <a:pPr algn="ctr"/>
            <a:r>
              <a:rPr lang="en-IN" sz="1400" b="0" i="0" u="none" strike="noStrike" baseline="0" dirty="0">
                <a:solidFill>
                  <a:schemeClr val="bg1"/>
                </a:solidFill>
                <a:latin typeface="Congenial Light" panose="02000503040000020004" pitchFamily="2" charset="0"/>
                <a:cs typeface="Arial" panose="020B0604020202020204" pitchFamily="34" charset="0"/>
              </a:rPr>
              <a:t>+91 98205 19303 / +91 </a:t>
            </a:r>
            <a:r>
              <a:rPr lang="en-IN" sz="1400" dirty="0">
                <a:solidFill>
                  <a:schemeClr val="bg1"/>
                </a:solidFill>
                <a:latin typeface="Congenial Light" panose="02000503040000020004" pitchFamily="2" charset="0"/>
                <a:cs typeface="Arial" panose="020B0604020202020204" pitchFamily="34" charset="0"/>
              </a:rPr>
              <a:t>88796</a:t>
            </a:r>
            <a:r>
              <a:rPr lang="en-IN" sz="1400" b="0" i="0" u="none" strike="noStrike" baseline="0" dirty="0">
                <a:solidFill>
                  <a:schemeClr val="bg1"/>
                </a:solidFill>
                <a:latin typeface="Congenial Light" panose="02000503040000020004" pitchFamily="2" charset="0"/>
                <a:cs typeface="Arial" panose="020B0604020202020204" pitchFamily="34" charset="0"/>
              </a:rPr>
              <a:t> 59884</a:t>
            </a:r>
          </a:p>
        </p:txBody>
      </p:sp>
    </p:spTree>
    <p:extLst>
      <p:ext uri="{BB962C8B-B14F-4D97-AF65-F5344CB8AC3E}">
        <p14:creationId xmlns:p14="http://schemas.microsoft.com/office/powerpoint/2010/main" val="453939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3F382A2-092C-1703-52B2-3FA032548440}"/>
              </a:ext>
            </a:extLst>
          </p:cNvPr>
          <p:cNvGraphicFramePr>
            <a:graphicFrameLocks noChangeAspect="1"/>
          </p:cNvGraphicFramePr>
          <p:nvPr>
            <p:custDataLst>
              <p:tags r:id="rId2"/>
            </p:custDataLst>
            <p:extLst>
              <p:ext uri="{D42A27DB-BD31-4B8C-83A1-F6EECF244321}">
                <p14:modId xmlns:p14="http://schemas.microsoft.com/office/powerpoint/2010/main" val="25777100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3" name="think-cell Slide" r:id="rId5" imgW="425" imgH="424" progId="TCLayout.ActiveDocument.1">
                  <p:embed/>
                </p:oleObj>
              </mc:Choice>
              <mc:Fallback>
                <p:oleObj name="think-cell Slide" r:id="rId5" imgW="425" imgH="424" progId="TCLayout.ActiveDocument.1">
                  <p:embed/>
                  <p:pic>
                    <p:nvPicPr>
                      <p:cNvPr id="5" name="Object 4" hidden="1">
                        <a:extLst>
                          <a:ext uri="{FF2B5EF4-FFF2-40B4-BE49-F238E27FC236}">
                            <a16:creationId xmlns:a16="http://schemas.microsoft.com/office/drawing/2014/main" id="{73F382A2-092C-1703-52B2-3FA03254844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984AAF99-483B-6A8E-730B-91AF75EE602B}"/>
              </a:ext>
            </a:extLst>
          </p:cNvPr>
          <p:cNvSpPr>
            <a:spLocks noGrp="1"/>
          </p:cNvSpPr>
          <p:nvPr>
            <p:ph type="sldNum" sz="quarter" idx="12"/>
          </p:nvPr>
        </p:nvSpPr>
        <p:spPr/>
        <p:txBody>
          <a:bodyPr/>
          <a:lstStyle/>
          <a:p>
            <a:fld id="{B2E900CB-CECB-4A6E-B4E0-9522E21C9B47}" type="slidenum">
              <a:rPr lang="en-IN" smtClean="0"/>
              <a:pPr/>
              <a:t>4</a:t>
            </a:fld>
            <a:endParaRPr lang="en-IN" dirty="0"/>
          </a:p>
        </p:txBody>
      </p:sp>
      <p:sp>
        <p:nvSpPr>
          <p:cNvPr id="3" name="Title 2">
            <a:extLst>
              <a:ext uri="{FF2B5EF4-FFF2-40B4-BE49-F238E27FC236}">
                <a16:creationId xmlns:a16="http://schemas.microsoft.com/office/drawing/2014/main" id="{C8DDF00D-ADE5-6A91-9F2F-AB77D28B43E4}"/>
              </a:ext>
            </a:extLst>
          </p:cNvPr>
          <p:cNvSpPr>
            <a:spLocks noGrp="1"/>
          </p:cNvSpPr>
          <p:nvPr>
            <p:ph type="title"/>
          </p:nvPr>
        </p:nvSpPr>
        <p:spPr>
          <a:xfrm>
            <a:off x="173181" y="134522"/>
            <a:ext cx="9062259" cy="493554"/>
          </a:xfrm>
        </p:spPr>
        <p:txBody>
          <a:bodyPr vert="horz">
            <a:normAutofit/>
          </a:bodyPr>
          <a:lstStyle/>
          <a:p>
            <a:r>
              <a:rPr lang="en-IN" dirty="0"/>
              <a:t>Update on Capex in Product Diversification – Brakes </a:t>
            </a:r>
          </a:p>
        </p:txBody>
      </p:sp>
      <p:sp>
        <p:nvSpPr>
          <p:cNvPr id="7" name="TextBox 6">
            <a:extLst>
              <a:ext uri="{FF2B5EF4-FFF2-40B4-BE49-F238E27FC236}">
                <a16:creationId xmlns:a16="http://schemas.microsoft.com/office/drawing/2014/main" id="{E46BAB6E-8DE2-6779-0E64-DF2915B2921B}"/>
              </a:ext>
            </a:extLst>
          </p:cNvPr>
          <p:cNvSpPr txBox="1"/>
          <p:nvPr/>
        </p:nvSpPr>
        <p:spPr>
          <a:xfrm>
            <a:off x="363794" y="934069"/>
            <a:ext cx="11464412" cy="523220"/>
          </a:xfrm>
          <a:prstGeom prst="rect">
            <a:avLst/>
          </a:prstGeom>
          <a:noFill/>
        </p:spPr>
        <p:txBody>
          <a:bodyPr wrap="square" rtlCol="0">
            <a:spAutoFit/>
          </a:bodyPr>
          <a:lstStyle/>
          <a:p>
            <a:pPr algn="ctr">
              <a:spcBef>
                <a:spcPts val="400"/>
              </a:spcBef>
              <a:spcAft>
                <a:spcPts val="400"/>
              </a:spcAft>
            </a:pPr>
            <a:r>
              <a:rPr lang="en-US" sz="1400" b="1" dirty="0"/>
              <a:t>Diversification of product portfolio </a:t>
            </a:r>
            <a:r>
              <a:rPr lang="en-US" sz="1400" dirty="0"/>
              <a:t>by starting manufacturing of </a:t>
            </a:r>
            <a:r>
              <a:rPr lang="en-US" sz="1400" b="1" dirty="0"/>
              <a:t>new production line in auto component segment</a:t>
            </a:r>
            <a:r>
              <a:rPr lang="en-US" sz="1400" dirty="0"/>
              <a:t> i.e., eco-antifriction (asbestos free) materials to begin with products like </a:t>
            </a:r>
            <a:r>
              <a:rPr lang="en-US" sz="1400" b="1" dirty="0"/>
              <a:t>brake lining, brake shoes etc. </a:t>
            </a:r>
          </a:p>
        </p:txBody>
      </p:sp>
      <p:sp>
        <p:nvSpPr>
          <p:cNvPr id="15" name="Arrow: Notched Right 14">
            <a:extLst>
              <a:ext uri="{FF2B5EF4-FFF2-40B4-BE49-F238E27FC236}">
                <a16:creationId xmlns:a16="http://schemas.microsoft.com/office/drawing/2014/main" id="{37521B8F-6D41-409B-5C59-47C090793BA9}"/>
              </a:ext>
            </a:extLst>
          </p:cNvPr>
          <p:cNvSpPr/>
          <p:nvPr/>
        </p:nvSpPr>
        <p:spPr>
          <a:xfrm>
            <a:off x="273745" y="2144716"/>
            <a:ext cx="945278" cy="669694"/>
          </a:xfrm>
          <a:prstGeom prst="notchedRightArrow">
            <a:avLst/>
          </a:prstGeom>
          <a:solidFill>
            <a:srgbClr val="F05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Rounded Corners 18">
            <a:extLst>
              <a:ext uri="{FF2B5EF4-FFF2-40B4-BE49-F238E27FC236}">
                <a16:creationId xmlns:a16="http://schemas.microsoft.com/office/drawing/2014/main" id="{528BA71D-D060-D781-AEF5-E649F945069A}"/>
              </a:ext>
            </a:extLst>
          </p:cNvPr>
          <p:cNvSpPr/>
          <p:nvPr/>
        </p:nvSpPr>
        <p:spPr>
          <a:xfrm>
            <a:off x="1821011" y="1718434"/>
            <a:ext cx="2880000" cy="293790"/>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ysClr val="windowText" lastClr="000000"/>
                </a:solidFill>
              </a:rPr>
              <a:t>Key Highlights of the Investments</a:t>
            </a:r>
          </a:p>
        </p:txBody>
      </p:sp>
      <p:sp>
        <p:nvSpPr>
          <p:cNvPr id="20" name="Rectangle 19">
            <a:extLst>
              <a:ext uri="{FF2B5EF4-FFF2-40B4-BE49-F238E27FC236}">
                <a16:creationId xmlns:a16="http://schemas.microsoft.com/office/drawing/2014/main" id="{DE4C76FE-6E5A-9463-B193-15C43359A13A}"/>
              </a:ext>
            </a:extLst>
          </p:cNvPr>
          <p:cNvSpPr/>
          <p:nvPr/>
        </p:nvSpPr>
        <p:spPr>
          <a:xfrm>
            <a:off x="653072" y="2138821"/>
            <a:ext cx="5215878" cy="2706956"/>
          </a:xfrm>
          <a:prstGeom prst="rect">
            <a:avLst/>
          </a:prstGeom>
          <a:solidFill>
            <a:srgbClr val="F7E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300"/>
              </a:spcBef>
              <a:spcAft>
                <a:spcPts val="300"/>
              </a:spcAft>
              <a:buFont typeface="Wingdings" panose="05000000000000000000" pitchFamily="2" charset="2"/>
              <a:buChar char="§"/>
            </a:pPr>
            <a:r>
              <a:rPr lang="en-US" sz="1400" b="1" dirty="0">
                <a:solidFill>
                  <a:schemeClr val="tx1"/>
                </a:solidFill>
              </a:rPr>
              <a:t>Name of the product: </a:t>
            </a:r>
            <a:r>
              <a:rPr lang="en-US" sz="1400" dirty="0">
                <a:solidFill>
                  <a:schemeClr val="tx1"/>
                </a:solidFill>
              </a:rPr>
              <a:t>Brake Lining, Brake Shoes</a:t>
            </a:r>
          </a:p>
          <a:p>
            <a:pPr marL="285750" indent="-285750">
              <a:spcBef>
                <a:spcPts val="300"/>
              </a:spcBef>
              <a:spcAft>
                <a:spcPts val="300"/>
              </a:spcAft>
              <a:buFont typeface="Wingdings" panose="05000000000000000000" pitchFamily="2" charset="2"/>
              <a:buChar char="§"/>
            </a:pPr>
            <a:r>
              <a:rPr lang="en-US" sz="1400" b="1" dirty="0">
                <a:solidFill>
                  <a:schemeClr val="tx1"/>
                </a:solidFill>
              </a:rPr>
              <a:t>Industry:</a:t>
            </a:r>
            <a:r>
              <a:rPr lang="en-US" sz="1400" dirty="0">
                <a:solidFill>
                  <a:schemeClr val="tx1"/>
                </a:solidFill>
              </a:rPr>
              <a:t> Auto Components</a:t>
            </a:r>
          </a:p>
          <a:p>
            <a:pPr marL="285750" indent="-285750">
              <a:spcBef>
                <a:spcPts val="300"/>
              </a:spcBef>
              <a:spcAft>
                <a:spcPts val="300"/>
              </a:spcAft>
              <a:buFont typeface="Wingdings" panose="05000000000000000000" pitchFamily="2" charset="2"/>
              <a:buChar char="§"/>
            </a:pPr>
            <a:r>
              <a:rPr lang="en-US" sz="1400" dirty="0">
                <a:solidFill>
                  <a:schemeClr val="tx1"/>
                </a:solidFill>
              </a:rPr>
              <a:t>Product will be initially catering to the </a:t>
            </a:r>
            <a:r>
              <a:rPr lang="en-US" sz="1400" b="1" dirty="0">
                <a:solidFill>
                  <a:schemeClr val="tx1"/>
                </a:solidFill>
              </a:rPr>
              <a:t>Domestic Market</a:t>
            </a:r>
            <a:endParaRPr lang="en-US" sz="1400" dirty="0">
              <a:solidFill>
                <a:schemeClr val="tx1"/>
              </a:solidFill>
            </a:endParaRPr>
          </a:p>
          <a:p>
            <a:pPr marL="285750" indent="-285750">
              <a:spcBef>
                <a:spcPts val="300"/>
              </a:spcBef>
              <a:spcAft>
                <a:spcPts val="300"/>
              </a:spcAft>
              <a:buFont typeface="Wingdings" panose="05000000000000000000" pitchFamily="2" charset="2"/>
              <a:buChar char="§"/>
            </a:pPr>
            <a:r>
              <a:rPr lang="en-US" sz="1400" b="1" dirty="0">
                <a:solidFill>
                  <a:schemeClr val="tx1"/>
                </a:solidFill>
              </a:rPr>
              <a:t>Customers:</a:t>
            </a:r>
            <a:r>
              <a:rPr lang="en-US" sz="1400" dirty="0">
                <a:solidFill>
                  <a:schemeClr val="tx1"/>
                </a:solidFill>
              </a:rPr>
              <a:t> All OEM’s into HCV / LCV / Heavy Duty Vehicles &amp; Aftermarket &amp; trailer manufacturers</a:t>
            </a:r>
          </a:p>
          <a:p>
            <a:pPr marL="285750" indent="-285750">
              <a:spcBef>
                <a:spcPts val="300"/>
              </a:spcBef>
              <a:spcAft>
                <a:spcPts val="300"/>
              </a:spcAft>
              <a:buFont typeface="Wingdings" panose="05000000000000000000" pitchFamily="2" charset="2"/>
              <a:buChar char="§"/>
            </a:pPr>
            <a:r>
              <a:rPr lang="en-US" sz="1400" dirty="0">
                <a:solidFill>
                  <a:schemeClr val="tx1"/>
                </a:solidFill>
              </a:rPr>
              <a:t>The project will be funded through a mix of </a:t>
            </a:r>
            <a:r>
              <a:rPr lang="en-US" sz="1400" b="1" dirty="0">
                <a:solidFill>
                  <a:schemeClr val="tx1"/>
                </a:solidFill>
              </a:rPr>
              <a:t>internal accruals &amp; debt</a:t>
            </a:r>
          </a:p>
          <a:p>
            <a:pPr marL="285750" indent="-285750">
              <a:spcBef>
                <a:spcPts val="300"/>
              </a:spcBef>
              <a:spcAft>
                <a:spcPts val="300"/>
              </a:spcAft>
              <a:buFont typeface="Wingdings" panose="05000000000000000000" pitchFamily="2" charset="2"/>
              <a:buChar char="§"/>
            </a:pPr>
            <a:r>
              <a:rPr lang="en-IN" sz="1400" dirty="0">
                <a:solidFill>
                  <a:schemeClr val="tx1"/>
                </a:solidFill>
              </a:rPr>
              <a:t>The installed capacity is </a:t>
            </a:r>
            <a:r>
              <a:rPr lang="en-IN" sz="1400" b="1" dirty="0">
                <a:solidFill>
                  <a:schemeClr val="tx1"/>
                </a:solidFill>
              </a:rPr>
              <a:t>15 lakh units/annum for Brake Lines </a:t>
            </a:r>
            <a:r>
              <a:rPr lang="en-IN" sz="1400" dirty="0">
                <a:solidFill>
                  <a:schemeClr val="tx1"/>
                </a:solidFill>
              </a:rPr>
              <a:t>and </a:t>
            </a:r>
            <a:r>
              <a:rPr lang="en-IN" sz="1400" b="1" dirty="0">
                <a:solidFill>
                  <a:schemeClr val="tx1"/>
                </a:solidFill>
              </a:rPr>
              <a:t>2.4 lakh units/annum for Brake Shoes</a:t>
            </a:r>
            <a:endParaRPr lang="en-US" sz="1400" b="1" dirty="0">
              <a:solidFill>
                <a:schemeClr val="tx1"/>
              </a:solidFill>
            </a:endParaRPr>
          </a:p>
        </p:txBody>
      </p:sp>
      <p:sp>
        <p:nvSpPr>
          <p:cNvPr id="26" name="Arrow: Notched Right 25">
            <a:extLst>
              <a:ext uri="{FF2B5EF4-FFF2-40B4-BE49-F238E27FC236}">
                <a16:creationId xmlns:a16="http://schemas.microsoft.com/office/drawing/2014/main" id="{7A789109-F716-3219-128E-2C9CD19DEE2B}"/>
              </a:ext>
            </a:extLst>
          </p:cNvPr>
          <p:cNvSpPr/>
          <p:nvPr/>
        </p:nvSpPr>
        <p:spPr>
          <a:xfrm>
            <a:off x="6184344" y="2144716"/>
            <a:ext cx="945278" cy="669694"/>
          </a:xfrm>
          <a:prstGeom prst="notchedRightArrow">
            <a:avLst/>
          </a:prstGeom>
          <a:solidFill>
            <a:srgbClr val="F05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a:extLst>
              <a:ext uri="{FF2B5EF4-FFF2-40B4-BE49-F238E27FC236}">
                <a16:creationId xmlns:a16="http://schemas.microsoft.com/office/drawing/2014/main" id="{1FB83FB4-FA27-A29B-FAF4-109F6A2E7FA9}"/>
              </a:ext>
            </a:extLst>
          </p:cNvPr>
          <p:cNvSpPr/>
          <p:nvPr/>
        </p:nvSpPr>
        <p:spPr>
          <a:xfrm>
            <a:off x="6543040" y="2138821"/>
            <a:ext cx="5375215" cy="2706956"/>
          </a:xfrm>
          <a:prstGeom prst="rect">
            <a:avLst/>
          </a:prstGeom>
          <a:solidFill>
            <a:srgbClr val="F7E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400"/>
              </a:spcBef>
              <a:spcAft>
                <a:spcPts val="400"/>
              </a:spcAft>
              <a:buFont typeface="Wingdings" panose="05000000000000000000" pitchFamily="2" charset="2"/>
              <a:buChar char="§"/>
            </a:pPr>
            <a:r>
              <a:rPr lang="en-US" sz="1400" b="1" dirty="0">
                <a:solidFill>
                  <a:schemeClr val="tx1"/>
                </a:solidFill>
              </a:rPr>
              <a:t>Synergy</a:t>
            </a:r>
            <a:r>
              <a:rPr lang="en-US" sz="1400" dirty="0">
                <a:solidFill>
                  <a:schemeClr val="tx1"/>
                </a:solidFill>
              </a:rPr>
              <a:t> with the existing manufacturing with </a:t>
            </a:r>
            <a:r>
              <a:rPr lang="en-US" sz="1400" b="1" dirty="0">
                <a:solidFill>
                  <a:schemeClr val="tx1"/>
                </a:solidFill>
              </a:rPr>
              <a:t>Low Gestation period</a:t>
            </a:r>
          </a:p>
          <a:p>
            <a:pPr marL="285750" indent="-285750">
              <a:spcBef>
                <a:spcPts val="400"/>
              </a:spcBef>
              <a:spcAft>
                <a:spcPts val="400"/>
              </a:spcAft>
              <a:buFont typeface="Wingdings" panose="05000000000000000000" pitchFamily="2" charset="2"/>
              <a:buChar char="§"/>
            </a:pPr>
            <a:r>
              <a:rPr lang="en-US" sz="1400" dirty="0">
                <a:solidFill>
                  <a:schemeClr val="tx1"/>
                </a:solidFill>
              </a:rPr>
              <a:t>Involvement of </a:t>
            </a:r>
            <a:r>
              <a:rPr lang="en-US" sz="1400" b="1" dirty="0">
                <a:solidFill>
                  <a:schemeClr val="tx1"/>
                </a:solidFill>
              </a:rPr>
              <a:t>High-End Technology</a:t>
            </a:r>
          </a:p>
          <a:p>
            <a:pPr marL="285750" indent="-285750">
              <a:spcBef>
                <a:spcPts val="400"/>
              </a:spcBef>
              <a:spcAft>
                <a:spcPts val="400"/>
              </a:spcAft>
              <a:buFont typeface="Wingdings" panose="05000000000000000000" pitchFamily="2" charset="2"/>
              <a:buChar char="§"/>
            </a:pPr>
            <a:r>
              <a:rPr lang="en-US" sz="1400" dirty="0">
                <a:solidFill>
                  <a:schemeClr val="tx1"/>
                </a:solidFill>
              </a:rPr>
              <a:t>Enjoys very good </a:t>
            </a:r>
            <a:r>
              <a:rPr lang="en-US" sz="1400" b="1" dirty="0">
                <a:solidFill>
                  <a:schemeClr val="tx1"/>
                </a:solidFill>
              </a:rPr>
              <a:t>brand equity</a:t>
            </a:r>
            <a:r>
              <a:rPr lang="en-US" sz="1400" dirty="0">
                <a:solidFill>
                  <a:schemeClr val="tx1"/>
                </a:solidFill>
              </a:rPr>
              <a:t>, having established robust Pan-India </a:t>
            </a:r>
            <a:r>
              <a:rPr lang="en-US" sz="1400" b="1" dirty="0">
                <a:solidFill>
                  <a:schemeClr val="tx1"/>
                </a:solidFill>
              </a:rPr>
              <a:t>Network of 350+ Dealers and Distributors in </a:t>
            </a:r>
            <a:r>
              <a:rPr lang="en-IN" sz="1400" b="1" dirty="0">
                <a:solidFill>
                  <a:schemeClr val="tx1"/>
                </a:solidFill>
              </a:rPr>
              <a:t>place</a:t>
            </a:r>
          </a:p>
          <a:p>
            <a:pPr marL="285750" indent="-285750">
              <a:spcBef>
                <a:spcPts val="400"/>
              </a:spcBef>
              <a:spcAft>
                <a:spcPts val="400"/>
              </a:spcAft>
              <a:buFont typeface="Wingdings" panose="05000000000000000000" pitchFamily="2" charset="2"/>
              <a:buChar char="§"/>
            </a:pPr>
            <a:r>
              <a:rPr lang="en-US" sz="1400" b="1" dirty="0">
                <a:solidFill>
                  <a:schemeClr val="tx1"/>
                </a:solidFill>
              </a:rPr>
              <a:t>Huge Potential:</a:t>
            </a:r>
            <a:r>
              <a:rPr lang="en-US" sz="1400" dirty="0">
                <a:solidFill>
                  <a:schemeClr val="tx1"/>
                </a:solidFill>
              </a:rPr>
              <a:t> Brake lining are required to be changed after 40,000 kms i.e., 4 times a year for HCV and 6 to 8 times in a year for vehicles used in mining  operations</a:t>
            </a:r>
          </a:p>
          <a:p>
            <a:pPr marL="285750" indent="-285750">
              <a:spcBef>
                <a:spcPts val="400"/>
              </a:spcBef>
              <a:spcAft>
                <a:spcPts val="400"/>
              </a:spcAft>
              <a:buFont typeface="Wingdings" panose="05000000000000000000" pitchFamily="2" charset="2"/>
              <a:buChar char="§"/>
            </a:pPr>
            <a:r>
              <a:rPr lang="en-US" sz="1400" dirty="0">
                <a:solidFill>
                  <a:schemeClr val="tx1"/>
                </a:solidFill>
              </a:rPr>
              <a:t>Will cater to </a:t>
            </a:r>
            <a:r>
              <a:rPr lang="en-US" sz="1400" b="1" dirty="0">
                <a:solidFill>
                  <a:schemeClr val="tx1"/>
                </a:solidFill>
              </a:rPr>
              <a:t>OEM's, Aftermarket, STU's, Railway</a:t>
            </a:r>
            <a:r>
              <a:rPr lang="en-US" sz="1400" dirty="0">
                <a:solidFill>
                  <a:schemeClr val="tx1"/>
                </a:solidFill>
              </a:rPr>
              <a:t> and having presence in aftermarket across the globe, eventually we envisage to be one of the leading exporter of these products</a:t>
            </a:r>
          </a:p>
        </p:txBody>
      </p:sp>
      <p:sp>
        <p:nvSpPr>
          <p:cNvPr id="30" name="Rectangle: Rounded Corners 29">
            <a:extLst>
              <a:ext uri="{FF2B5EF4-FFF2-40B4-BE49-F238E27FC236}">
                <a16:creationId xmlns:a16="http://schemas.microsoft.com/office/drawing/2014/main" id="{EF57F57D-7656-171F-C1C3-0686FC068078}"/>
              </a:ext>
            </a:extLst>
          </p:cNvPr>
          <p:cNvSpPr/>
          <p:nvPr/>
        </p:nvSpPr>
        <p:spPr>
          <a:xfrm>
            <a:off x="7490991" y="1718434"/>
            <a:ext cx="2880000" cy="293790"/>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ysClr val="windowText" lastClr="000000"/>
                </a:solidFill>
              </a:rPr>
              <a:t>Investment Rationale</a:t>
            </a:r>
          </a:p>
        </p:txBody>
      </p:sp>
      <p:sp>
        <p:nvSpPr>
          <p:cNvPr id="4" name="Rectangle 3">
            <a:extLst>
              <a:ext uri="{FF2B5EF4-FFF2-40B4-BE49-F238E27FC236}">
                <a16:creationId xmlns:a16="http://schemas.microsoft.com/office/drawing/2014/main" id="{6FC04D11-8F20-8A14-265A-67140AC749F4}"/>
              </a:ext>
            </a:extLst>
          </p:cNvPr>
          <p:cNvSpPr/>
          <p:nvPr/>
        </p:nvSpPr>
        <p:spPr>
          <a:xfrm>
            <a:off x="2286000" y="5119865"/>
            <a:ext cx="8084991" cy="884571"/>
          </a:xfrm>
          <a:prstGeom prst="rect">
            <a:avLst/>
          </a:prstGeom>
          <a:noFill/>
          <a:ln w="19050">
            <a:solidFill>
              <a:srgbClr val="F0592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b="1" dirty="0">
                <a:solidFill>
                  <a:schemeClr val="tx1"/>
                </a:solidFill>
              </a:rPr>
              <a:t>Commercial production commenced in </a:t>
            </a:r>
            <a:r>
              <a:rPr lang="en-US" b="1" dirty="0">
                <a:solidFill>
                  <a:srgbClr val="F05922"/>
                </a:solidFill>
              </a:rPr>
              <a:t>Q1 FY24</a:t>
            </a:r>
            <a:r>
              <a:rPr lang="en-US" b="1" dirty="0">
                <a:solidFill>
                  <a:schemeClr val="tx1"/>
                </a:solidFill>
              </a:rPr>
              <a:t>, we will share updates in the coming quarters.</a:t>
            </a:r>
            <a:endParaRPr lang="en-US" b="1" dirty="0">
              <a:solidFill>
                <a:schemeClr val="tx1"/>
              </a:solidFill>
              <a:highlight>
                <a:srgbClr val="FFFF00"/>
              </a:highlight>
            </a:endParaRPr>
          </a:p>
        </p:txBody>
      </p:sp>
    </p:spTree>
    <p:extLst>
      <p:ext uri="{BB962C8B-B14F-4D97-AF65-F5344CB8AC3E}">
        <p14:creationId xmlns:p14="http://schemas.microsoft.com/office/powerpoint/2010/main" val="4168046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21A15B0-B280-2EE5-E1AB-DFFD9EDFD87E}"/>
              </a:ext>
            </a:extLst>
          </p:cNvPr>
          <p:cNvGraphicFramePr>
            <a:graphicFrameLocks noChangeAspect="1"/>
          </p:cNvGraphicFramePr>
          <p:nvPr>
            <p:custDataLst>
              <p:tags r:id="rId2"/>
            </p:custDataLst>
            <p:extLst>
              <p:ext uri="{D42A27DB-BD31-4B8C-83A1-F6EECF244321}">
                <p14:modId xmlns:p14="http://schemas.microsoft.com/office/powerpoint/2010/main" val="358611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7" name="think-cell Slide" r:id="rId95" imgW="425" imgH="424" progId="TCLayout.ActiveDocument.1">
                  <p:embed/>
                </p:oleObj>
              </mc:Choice>
              <mc:Fallback>
                <p:oleObj name="think-cell Slide" r:id="rId95" imgW="425" imgH="424" progId="TCLayout.ActiveDocument.1">
                  <p:embed/>
                  <p:pic>
                    <p:nvPicPr>
                      <p:cNvPr id="4" name="Object 3" hidden="1">
                        <a:extLst>
                          <a:ext uri="{FF2B5EF4-FFF2-40B4-BE49-F238E27FC236}">
                            <a16:creationId xmlns:a16="http://schemas.microsoft.com/office/drawing/2014/main" id="{A21A15B0-B280-2EE5-E1AB-DFFD9EDFD87E}"/>
                          </a:ext>
                        </a:extLst>
                      </p:cNvPr>
                      <p:cNvPicPr/>
                      <p:nvPr/>
                    </p:nvPicPr>
                    <p:blipFill>
                      <a:blip r:embed="rId9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DC73B3C-9C97-D3A7-0C61-9C4AC15CF32F}"/>
              </a:ext>
            </a:extLst>
          </p:cNvPr>
          <p:cNvSpPr>
            <a:spLocks noGrp="1"/>
          </p:cNvSpPr>
          <p:nvPr>
            <p:ph type="title"/>
          </p:nvPr>
        </p:nvSpPr>
        <p:spPr>
          <a:xfrm>
            <a:off x="139188" y="124690"/>
            <a:ext cx="7594601" cy="493554"/>
          </a:xfrm>
        </p:spPr>
        <p:txBody>
          <a:bodyPr vert="horz">
            <a:normAutofit/>
          </a:bodyPr>
          <a:lstStyle/>
          <a:p>
            <a:r>
              <a:rPr lang="en-IN" dirty="0"/>
              <a:t>Key Financial Highlights – Q4 &amp; FY23</a:t>
            </a:r>
          </a:p>
        </p:txBody>
      </p:sp>
      <p:graphicFrame>
        <p:nvGraphicFramePr>
          <p:cNvPr id="15" name="Chart 14">
            <a:extLst>
              <a:ext uri="{FF2B5EF4-FFF2-40B4-BE49-F238E27FC236}">
                <a16:creationId xmlns:a16="http://schemas.microsoft.com/office/drawing/2014/main" id="{305E27AF-EDF6-5436-13E6-7E7D9EFA3413}"/>
              </a:ext>
            </a:extLst>
          </p:cNvPr>
          <p:cNvGraphicFramePr/>
          <p:nvPr>
            <p:custDataLst>
              <p:tags r:id="rId3"/>
            </p:custDataLst>
            <p:extLst>
              <p:ext uri="{D42A27DB-BD31-4B8C-83A1-F6EECF244321}">
                <p14:modId xmlns:p14="http://schemas.microsoft.com/office/powerpoint/2010/main" val="1256401398"/>
              </p:ext>
            </p:extLst>
          </p:nvPr>
        </p:nvGraphicFramePr>
        <p:xfrm>
          <a:off x="423863" y="1706563"/>
          <a:ext cx="3046412" cy="1595437"/>
        </p:xfrm>
        <a:graphic>
          <a:graphicData uri="http://schemas.openxmlformats.org/drawingml/2006/chart">
            <c:chart xmlns:c="http://schemas.openxmlformats.org/drawingml/2006/chart" xmlns:r="http://schemas.openxmlformats.org/officeDocument/2006/relationships" r:id="rId97"/>
          </a:graphicData>
        </a:graphic>
      </p:graphicFrame>
      <p:cxnSp>
        <p:nvCxnSpPr>
          <p:cNvPr id="30" name="Straight Connector 29">
            <a:extLst>
              <a:ext uri="{FF2B5EF4-FFF2-40B4-BE49-F238E27FC236}">
                <a16:creationId xmlns:a16="http://schemas.microsoft.com/office/drawing/2014/main" id="{971FC26F-62AD-CA58-75BE-C4E263BEE9D6}"/>
              </a:ext>
            </a:extLst>
          </p:cNvPr>
          <p:cNvCxnSpPr/>
          <p:nvPr>
            <p:custDataLst>
              <p:tags r:id="rId4"/>
            </p:custDataLst>
          </p:nvPr>
        </p:nvCxnSpPr>
        <p:spPr bwMode="auto">
          <a:xfrm flipV="1">
            <a:off x="865188" y="2528888"/>
            <a:ext cx="0" cy="16668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3D5FAAE3-BDA5-7F62-AF79-C88D0B8EC008}"/>
              </a:ext>
            </a:extLst>
          </p:cNvPr>
          <p:cNvCxnSpPr/>
          <p:nvPr>
            <p:custDataLst>
              <p:tags r:id="rId5"/>
            </p:custDataLst>
          </p:nvPr>
        </p:nvCxnSpPr>
        <p:spPr bwMode="auto">
          <a:xfrm>
            <a:off x="865188" y="2528888"/>
            <a:ext cx="7207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008535B6-6606-4FCD-FE91-002F96705C33}"/>
              </a:ext>
            </a:extLst>
          </p:cNvPr>
          <p:cNvCxnSpPr/>
          <p:nvPr>
            <p:custDataLst>
              <p:tags r:id="rId6"/>
            </p:custDataLst>
          </p:nvPr>
        </p:nvCxnSpPr>
        <p:spPr bwMode="auto">
          <a:xfrm>
            <a:off x="1585913" y="2528888"/>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EBB72BC4-3771-F8A1-0F47-FE24404A8F88}"/>
              </a:ext>
            </a:extLst>
          </p:cNvPr>
          <p:cNvCxnSpPr/>
          <p:nvPr>
            <p:custDataLst>
              <p:tags r:id="rId7"/>
            </p:custDataLst>
          </p:nvPr>
        </p:nvCxnSpPr>
        <p:spPr bwMode="auto">
          <a:xfrm flipV="1">
            <a:off x="2306638" y="1550988"/>
            <a:ext cx="0" cy="28098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78FA6788-CF4A-6B7C-561F-885DEB8F774D}"/>
              </a:ext>
            </a:extLst>
          </p:cNvPr>
          <p:cNvCxnSpPr/>
          <p:nvPr>
            <p:custDataLst>
              <p:tags r:id="rId8"/>
            </p:custDataLst>
          </p:nvPr>
        </p:nvCxnSpPr>
        <p:spPr bwMode="auto">
          <a:xfrm>
            <a:off x="2306638" y="1550988"/>
            <a:ext cx="71913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F6C02E79-6FFF-A410-8157-548D9DB70750}"/>
              </a:ext>
            </a:extLst>
          </p:cNvPr>
          <p:cNvCxnSpPr>
            <a:cxnSpLocks/>
          </p:cNvCxnSpPr>
          <p:nvPr>
            <p:custDataLst>
              <p:tags r:id="rId9"/>
            </p:custDataLst>
          </p:nvPr>
        </p:nvCxnSpPr>
        <p:spPr bwMode="auto">
          <a:xfrm>
            <a:off x="3025775" y="1550988"/>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9" name="Text Placeholder 2">
            <a:extLst>
              <a:ext uri="{FF2B5EF4-FFF2-40B4-BE49-F238E27FC236}">
                <a16:creationId xmlns:a16="http://schemas.microsoft.com/office/drawing/2014/main" id="{18DF4EB0-4F68-E41A-2CDA-CB016F5FCC71}"/>
              </a:ext>
            </a:extLst>
          </p:cNvPr>
          <p:cNvSpPr>
            <a:spLocks noGrp="1"/>
          </p:cNvSpPr>
          <p:nvPr>
            <p:custDataLst>
              <p:tags r:id="rId10"/>
            </p:custDataLst>
          </p:nvPr>
        </p:nvSpPr>
        <p:spPr bwMode="auto">
          <a:xfrm>
            <a:off x="639763" y="3265488"/>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B4D1D21-04B7-43B1-A823-75D20E257521}" type="datetime'Q''''''''''''''''4''F''''''''Y''''2''2'''''''''">
              <a:rPr lang="en-IN" altLang="en-US" sz="1100" smtClean="0"/>
              <a:pPr/>
              <a:t>Q4FY22</a:t>
            </a:fld>
            <a:endParaRPr lang="en-IN" sz="1100" dirty="0"/>
          </a:p>
        </p:txBody>
      </p:sp>
      <p:sp>
        <p:nvSpPr>
          <p:cNvPr id="51" name="Text Placeholder 2">
            <a:extLst>
              <a:ext uri="{FF2B5EF4-FFF2-40B4-BE49-F238E27FC236}">
                <a16:creationId xmlns:a16="http://schemas.microsoft.com/office/drawing/2014/main" id="{A801C6D6-81A8-F697-226A-E49953877294}"/>
              </a:ext>
            </a:extLst>
          </p:cNvPr>
          <p:cNvSpPr>
            <a:spLocks noGrp="1"/>
          </p:cNvSpPr>
          <p:nvPr>
            <p:custDataLst>
              <p:tags r:id="rId11"/>
            </p:custDataLst>
          </p:nvPr>
        </p:nvSpPr>
        <p:spPr bwMode="auto">
          <a:xfrm>
            <a:off x="1360488" y="3265488"/>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67D8276-B05A-4107-A03F-B005F2A36491}" type="datetime'''''''''''''''''''Q''4''''F''''Y''''''''''''''23'''''">
              <a:rPr lang="en-IN" altLang="en-US" sz="1100" smtClean="0"/>
              <a:pPr/>
              <a:t>Q4FY23</a:t>
            </a:fld>
            <a:endParaRPr lang="en-IN" sz="1100" dirty="0"/>
          </a:p>
        </p:txBody>
      </p:sp>
      <p:sp>
        <p:nvSpPr>
          <p:cNvPr id="8" name="Text Placeholder 2">
            <a:extLst>
              <a:ext uri="{FF2B5EF4-FFF2-40B4-BE49-F238E27FC236}">
                <a16:creationId xmlns:a16="http://schemas.microsoft.com/office/drawing/2014/main" id="{CE435009-5887-79F7-C634-6CDE35081D27}"/>
              </a:ext>
            </a:extLst>
          </p:cNvPr>
          <p:cNvSpPr>
            <a:spLocks noGrp="1"/>
          </p:cNvSpPr>
          <p:nvPr>
            <p:custDataLst>
              <p:tags r:id="rId12"/>
            </p:custDataLst>
          </p:nvPr>
        </p:nvSpPr>
        <p:spPr bwMode="auto">
          <a:xfrm>
            <a:off x="2163763" y="3265488"/>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7F73158-6FE4-4FBB-9C5B-96C0F33117FF}" type="datetime'''''''''''''F''''''Y''''''''2''2'''''''''''">
              <a:rPr lang="en-IN" altLang="en-US" sz="1100" smtClean="0"/>
              <a:pPr/>
              <a:t>FY22</a:t>
            </a:fld>
            <a:endParaRPr lang="en-IN" sz="1100" dirty="0"/>
          </a:p>
        </p:txBody>
      </p:sp>
      <p:sp>
        <p:nvSpPr>
          <p:cNvPr id="11" name="Text Placeholder 2">
            <a:extLst>
              <a:ext uri="{FF2B5EF4-FFF2-40B4-BE49-F238E27FC236}">
                <a16:creationId xmlns:a16="http://schemas.microsoft.com/office/drawing/2014/main" id="{47A7F492-B018-D327-8A0F-DF9C9ED4B52D}"/>
              </a:ext>
            </a:extLst>
          </p:cNvPr>
          <p:cNvSpPr>
            <a:spLocks noGrp="1"/>
          </p:cNvSpPr>
          <p:nvPr>
            <p:custDataLst>
              <p:tags r:id="rId13"/>
            </p:custDataLst>
          </p:nvPr>
        </p:nvSpPr>
        <p:spPr bwMode="auto">
          <a:xfrm>
            <a:off x="2882900" y="3265488"/>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5B3519D-1BD8-498B-AC2D-7F0247040977}" type="datetime'''''''''''F''Y''''''''''''''''''''''''''2''''''3'''''">
              <a:rPr lang="en-IN" altLang="en-US" sz="1100" smtClean="0"/>
              <a:pPr/>
              <a:t>FY23</a:t>
            </a:fld>
            <a:endParaRPr lang="en-IN" sz="1100" dirty="0"/>
          </a:p>
        </p:txBody>
      </p:sp>
      <p:sp>
        <p:nvSpPr>
          <p:cNvPr id="27" name="Text Placeholder 2">
            <a:extLst>
              <a:ext uri="{FF2B5EF4-FFF2-40B4-BE49-F238E27FC236}">
                <a16:creationId xmlns:a16="http://schemas.microsoft.com/office/drawing/2014/main" id="{18DF4EB0-4F68-E41A-2CDA-CB016F5FCC71}"/>
              </a:ext>
            </a:extLst>
          </p:cNvPr>
          <p:cNvSpPr>
            <a:spLocks noGrp="1"/>
          </p:cNvSpPr>
          <p:nvPr>
            <p:custDataLst>
              <p:tags r:id="rId14"/>
            </p:custDataLst>
          </p:nvPr>
        </p:nvSpPr>
        <p:spPr bwMode="auto">
          <a:xfrm>
            <a:off x="1054100" y="2422525"/>
            <a:ext cx="344488"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E149CAD-F7EE-4948-9AE2-8766ACCB91E0}" type="datetime'''''''''''''''''+4''''''''''''''''''''''''''''''''%'''''''''''">
              <a:rPr lang="en-IN" altLang="en-US" sz="1100" b="1" smtClean="0">
                <a:effectLst/>
              </a:rPr>
              <a:pPr/>
              <a:t>+4%</a:t>
            </a:fld>
            <a:endParaRPr lang="en-IN" sz="1100" b="1" dirty="0"/>
          </a:p>
        </p:txBody>
      </p:sp>
      <p:sp>
        <p:nvSpPr>
          <p:cNvPr id="123" name="Text Placeholder 2">
            <a:extLst>
              <a:ext uri="{FF2B5EF4-FFF2-40B4-BE49-F238E27FC236}">
                <a16:creationId xmlns:a16="http://schemas.microsoft.com/office/drawing/2014/main" id="{18DF4EB0-4F68-E41A-2CDA-CB016F5FCC71}"/>
              </a:ext>
            </a:extLst>
          </p:cNvPr>
          <p:cNvSpPr>
            <a:spLocks noGrp="1"/>
          </p:cNvSpPr>
          <p:nvPr>
            <p:custDataLst>
              <p:tags r:id="rId15"/>
            </p:custDataLst>
          </p:nvPr>
        </p:nvSpPr>
        <p:spPr bwMode="auto">
          <a:xfrm>
            <a:off x="2443163" y="1444625"/>
            <a:ext cx="446088"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ED61324-3962-4094-8ED6-7D966633C576}" type="datetime'''''''''''''''''''+''''''''''''''''''''''11''''''''%'">
              <a:rPr lang="en-IN" altLang="en-US" sz="1100" b="1" smtClean="0">
                <a:effectLst/>
              </a:rPr>
              <a:pPr/>
              <a:t>+11%</a:t>
            </a:fld>
            <a:endParaRPr lang="en-IN" sz="1100" b="1" dirty="0"/>
          </a:p>
        </p:txBody>
      </p:sp>
      <p:sp>
        <p:nvSpPr>
          <p:cNvPr id="110" name="Rectangle: Rounded Corners 109">
            <a:extLst>
              <a:ext uri="{FF2B5EF4-FFF2-40B4-BE49-F238E27FC236}">
                <a16:creationId xmlns:a16="http://schemas.microsoft.com/office/drawing/2014/main" id="{6DDA756C-1561-3219-5764-24593AB41581}"/>
              </a:ext>
            </a:extLst>
          </p:cNvPr>
          <p:cNvSpPr/>
          <p:nvPr/>
        </p:nvSpPr>
        <p:spPr>
          <a:xfrm>
            <a:off x="507931" y="1005142"/>
            <a:ext cx="2880000" cy="295275"/>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ysClr val="windowText" lastClr="000000"/>
                </a:solidFill>
              </a:rPr>
              <a:t>Revenue (Rs. in </a:t>
            </a:r>
            <a:r>
              <a:rPr lang="en-IN" sz="1400" dirty="0" err="1">
                <a:solidFill>
                  <a:sysClr val="windowText" lastClr="000000"/>
                </a:solidFill>
              </a:rPr>
              <a:t>Crs</a:t>
            </a:r>
            <a:r>
              <a:rPr lang="en-IN" sz="1400" dirty="0">
                <a:solidFill>
                  <a:sysClr val="windowText" lastClr="000000"/>
                </a:solidFill>
              </a:rPr>
              <a:t>)</a:t>
            </a:r>
          </a:p>
        </p:txBody>
      </p:sp>
      <p:sp>
        <p:nvSpPr>
          <p:cNvPr id="115" name="Rectangle: Rounded Corners 114">
            <a:extLst>
              <a:ext uri="{FF2B5EF4-FFF2-40B4-BE49-F238E27FC236}">
                <a16:creationId xmlns:a16="http://schemas.microsoft.com/office/drawing/2014/main" id="{40A6841F-A2A1-FAA0-C248-68E101017A6A}"/>
              </a:ext>
            </a:extLst>
          </p:cNvPr>
          <p:cNvSpPr/>
          <p:nvPr/>
        </p:nvSpPr>
        <p:spPr>
          <a:xfrm>
            <a:off x="4707628" y="1014667"/>
            <a:ext cx="2880000" cy="293688"/>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ysClr val="windowText" lastClr="000000"/>
                </a:solidFill>
              </a:rPr>
              <a:t>EBIDTA (Rs. in </a:t>
            </a:r>
            <a:r>
              <a:rPr lang="en-IN" sz="1400" dirty="0" err="1">
                <a:solidFill>
                  <a:sysClr val="windowText" lastClr="000000"/>
                </a:solidFill>
              </a:rPr>
              <a:t>Crs</a:t>
            </a:r>
            <a:r>
              <a:rPr lang="en-IN" sz="1400" dirty="0">
                <a:solidFill>
                  <a:sysClr val="windowText" lastClr="000000"/>
                </a:solidFill>
              </a:rPr>
              <a:t>)</a:t>
            </a:r>
          </a:p>
        </p:txBody>
      </p:sp>
      <p:sp>
        <p:nvSpPr>
          <p:cNvPr id="117" name="Rectangle: Rounded Corners 116">
            <a:extLst>
              <a:ext uri="{FF2B5EF4-FFF2-40B4-BE49-F238E27FC236}">
                <a16:creationId xmlns:a16="http://schemas.microsoft.com/office/drawing/2014/main" id="{AA627247-C1DB-0909-FA58-A508670FA922}"/>
              </a:ext>
            </a:extLst>
          </p:cNvPr>
          <p:cNvSpPr/>
          <p:nvPr/>
        </p:nvSpPr>
        <p:spPr>
          <a:xfrm>
            <a:off x="8907325" y="1036099"/>
            <a:ext cx="2880000" cy="293688"/>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ysClr val="windowText" lastClr="000000"/>
                </a:solidFill>
              </a:rPr>
              <a:t>PAT (Rs. in </a:t>
            </a:r>
            <a:r>
              <a:rPr lang="en-IN" sz="1400" dirty="0" err="1">
                <a:solidFill>
                  <a:sysClr val="windowText" lastClr="000000"/>
                </a:solidFill>
              </a:rPr>
              <a:t>Crs</a:t>
            </a:r>
            <a:r>
              <a:rPr lang="en-IN" sz="1400" dirty="0">
                <a:solidFill>
                  <a:sysClr val="windowText" lastClr="000000"/>
                </a:solidFill>
              </a:rPr>
              <a:t>)</a:t>
            </a:r>
          </a:p>
        </p:txBody>
      </p:sp>
      <p:sp>
        <p:nvSpPr>
          <p:cNvPr id="5" name="Slide Number Placeholder 4">
            <a:extLst>
              <a:ext uri="{FF2B5EF4-FFF2-40B4-BE49-F238E27FC236}">
                <a16:creationId xmlns:a16="http://schemas.microsoft.com/office/drawing/2014/main" id="{9819B9EF-BF69-0017-FF8E-10EA8D1245DA}"/>
              </a:ext>
            </a:extLst>
          </p:cNvPr>
          <p:cNvSpPr>
            <a:spLocks noGrp="1"/>
          </p:cNvSpPr>
          <p:nvPr>
            <p:ph type="sldNum" sz="quarter" idx="12"/>
          </p:nvPr>
        </p:nvSpPr>
        <p:spPr>
          <a:xfrm>
            <a:off x="11680840" y="6275388"/>
            <a:ext cx="390236" cy="365125"/>
          </a:xfrm>
        </p:spPr>
        <p:txBody>
          <a:bodyPr/>
          <a:lstStyle/>
          <a:p>
            <a:fld id="{B2E900CB-CECB-4A6E-B4E0-9522E21C9B47}" type="slidenum">
              <a:rPr lang="en-IN" smtClean="0"/>
              <a:t>5</a:t>
            </a:fld>
            <a:endParaRPr lang="en-IN" dirty="0"/>
          </a:p>
        </p:txBody>
      </p:sp>
      <p:cxnSp>
        <p:nvCxnSpPr>
          <p:cNvPr id="67" name="Straight Connector 66">
            <a:extLst>
              <a:ext uri="{FF2B5EF4-FFF2-40B4-BE49-F238E27FC236}">
                <a16:creationId xmlns:a16="http://schemas.microsoft.com/office/drawing/2014/main" id="{83DDAA0A-7A63-84AD-B360-A2173DCFA125}"/>
              </a:ext>
            </a:extLst>
          </p:cNvPr>
          <p:cNvCxnSpPr/>
          <p:nvPr/>
        </p:nvCxnSpPr>
        <p:spPr>
          <a:xfrm>
            <a:off x="1930681" y="1593850"/>
            <a:ext cx="0" cy="1804988"/>
          </a:xfrm>
          <a:prstGeom prst="line">
            <a:avLst/>
          </a:prstGeom>
          <a:ln>
            <a:solidFill>
              <a:srgbClr val="F2A16A"/>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25" name="Chart 224">
            <a:extLst>
              <a:ext uri="{FF2B5EF4-FFF2-40B4-BE49-F238E27FC236}">
                <a16:creationId xmlns:a16="http://schemas.microsoft.com/office/drawing/2014/main" id="{49180E56-130C-3452-3C50-BE75F5DD283E}"/>
              </a:ext>
            </a:extLst>
          </p:cNvPr>
          <p:cNvGraphicFramePr/>
          <p:nvPr>
            <p:custDataLst>
              <p:tags r:id="rId16"/>
            </p:custDataLst>
            <p:extLst>
              <p:ext uri="{D42A27DB-BD31-4B8C-83A1-F6EECF244321}">
                <p14:modId xmlns:p14="http://schemas.microsoft.com/office/powerpoint/2010/main" val="841490935"/>
              </p:ext>
            </p:extLst>
          </p:nvPr>
        </p:nvGraphicFramePr>
        <p:xfrm>
          <a:off x="423863" y="4532313"/>
          <a:ext cx="3046412" cy="1438275"/>
        </p:xfrm>
        <a:graphic>
          <a:graphicData uri="http://schemas.openxmlformats.org/drawingml/2006/chart">
            <c:chart xmlns:c="http://schemas.openxmlformats.org/drawingml/2006/chart" xmlns:r="http://schemas.openxmlformats.org/officeDocument/2006/relationships" r:id="rId98"/>
          </a:graphicData>
        </a:graphic>
      </p:graphicFrame>
      <p:cxnSp>
        <p:nvCxnSpPr>
          <p:cNvPr id="59" name="Straight Connector 58">
            <a:extLst>
              <a:ext uri="{FF2B5EF4-FFF2-40B4-BE49-F238E27FC236}">
                <a16:creationId xmlns:a16="http://schemas.microsoft.com/office/drawing/2014/main" id="{F9021C54-0713-8F33-826C-0D68CB4C7C29}"/>
              </a:ext>
            </a:extLst>
          </p:cNvPr>
          <p:cNvCxnSpPr/>
          <p:nvPr>
            <p:custDataLst>
              <p:tags r:id="rId17"/>
            </p:custDataLst>
          </p:nvPr>
        </p:nvCxnSpPr>
        <p:spPr bwMode="auto">
          <a:xfrm flipV="1">
            <a:off x="865188" y="4248149"/>
            <a:ext cx="0" cy="3238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3753AC0D-3516-BF5E-E013-446C3E912866}"/>
              </a:ext>
            </a:extLst>
          </p:cNvPr>
          <p:cNvCxnSpPr/>
          <p:nvPr>
            <p:custDataLst>
              <p:tags r:id="rId18"/>
            </p:custDataLst>
          </p:nvPr>
        </p:nvCxnSpPr>
        <p:spPr bwMode="auto">
          <a:xfrm>
            <a:off x="865188" y="4248150"/>
            <a:ext cx="7207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D05EF7D0-C03F-884F-5E07-A832173BEED1}"/>
              </a:ext>
            </a:extLst>
          </p:cNvPr>
          <p:cNvCxnSpPr/>
          <p:nvPr>
            <p:custDataLst>
              <p:tags r:id="rId19"/>
            </p:custDataLst>
          </p:nvPr>
        </p:nvCxnSpPr>
        <p:spPr bwMode="auto">
          <a:xfrm>
            <a:off x="1585913" y="4248150"/>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AE66A857-3957-5055-9167-C6F5BAA1BE63}"/>
              </a:ext>
            </a:extLst>
          </p:cNvPr>
          <p:cNvCxnSpPr/>
          <p:nvPr>
            <p:custDataLst>
              <p:tags r:id="rId20"/>
            </p:custDataLst>
          </p:nvPr>
        </p:nvCxnSpPr>
        <p:spPr bwMode="auto">
          <a:xfrm flipV="1">
            <a:off x="2306638" y="4335462"/>
            <a:ext cx="0" cy="23018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94184349-C4EC-4597-A83E-32D3CD50ACE2}"/>
              </a:ext>
            </a:extLst>
          </p:cNvPr>
          <p:cNvCxnSpPr/>
          <p:nvPr>
            <p:custDataLst>
              <p:tags r:id="rId21"/>
            </p:custDataLst>
          </p:nvPr>
        </p:nvCxnSpPr>
        <p:spPr bwMode="auto">
          <a:xfrm>
            <a:off x="2306638" y="4335463"/>
            <a:ext cx="719137"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D105E855-5F21-CC55-B49E-B51F1FB10B53}"/>
              </a:ext>
            </a:extLst>
          </p:cNvPr>
          <p:cNvCxnSpPr/>
          <p:nvPr>
            <p:custDataLst>
              <p:tags r:id="rId22"/>
            </p:custDataLst>
          </p:nvPr>
        </p:nvCxnSpPr>
        <p:spPr bwMode="auto">
          <a:xfrm>
            <a:off x="3025775" y="4335463"/>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3" name="Text Placeholder 2">
            <a:extLst>
              <a:ext uri="{FF2B5EF4-FFF2-40B4-BE49-F238E27FC236}">
                <a16:creationId xmlns:a16="http://schemas.microsoft.com/office/drawing/2014/main" id="{F912F19D-70F2-0CD0-1D7A-758CA3656BD0}"/>
              </a:ext>
            </a:extLst>
          </p:cNvPr>
          <p:cNvSpPr>
            <a:spLocks noGrp="1"/>
          </p:cNvSpPr>
          <p:nvPr>
            <p:custDataLst>
              <p:tags r:id="rId23"/>
            </p:custDataLst>
          </p:nvPr>
        </p:nvSpPr>
        <p:spPr bwMode="auto">
          <a:xfrm>
            <a:off x="639763" y="5934075"/>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83915F8-0610-4B8C-A4B1-776F0B0AF570}" type="datetime'''''''''Q''''4''F''''''Y''''''''''2''''''''''''2'''''''">
              <a:rPr lang="en-IN" altLang="en-US" sz="1100" smtClean="0"/>
              <a:pPr/>
              <a:t>Q4FY22</a:t>
            </a:fld>
            <a:endParaRPr lang="en-IN" altLang="en-US" sz="1100" dirty="0"/>
          </a:p>
        </p:txBody>
      </p:sp>
      <p:sp>
        <p:nvSpPr>
          <p:cNvPr id="44" name="Text Placeholder 2">
            <a:extLst>
              <a:ext uri="{FF2B5EF4-FFF2-40B4-BE49-F238E27FC236}">
                <a16:creationId xmlns:a16="http://schemas.microsoft.com/office/drawing/2014/main" id="{0ACA255A-4264-FFC2-AD4D-3BD91AF75B30}"/>
              </a:ext>
            </a:extLst>
          </p:cNvPr>
          <p:cNvSpPr>
            <a:spLocks noGrp="1"/>
          </p:cNvSpPr>
          <p:nvPr>
            <p:custDataLst>
              <p:tags r:id="rId24"/>
            </p:custDataLst>
          </p:nvPr>
        </p:nvSpPr>
        <p:spPr bwMode="auto">
          <a:xfrm>
            <a:off x="1360488" y="5934075"/>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EA11858-D798-4D58-B9F5-022A60879E96}" type="datetime'Q4F''''Y''''''''2''''''''''''''''''3'">
              <a:rPr lang="en-IN" altLang="en-US" sz="1100" smtClean="0"/>
              <a:pPr/>
              <a:t>Q4FY23</a:t>
            </a:fld>
            <a:endParaRPr lang="en-IN" sz="1100" dirty="0"/>
          </a:p>
        </p:txBody>
      </p:sp>
      <p:sp>
        <p:nvSpPr>
          <p:cNvPr id="42" name="Text Placeholder 2">
            <a:extLst>
              <a:ext uri="{FF2B5EF4-FFF2-40B4-BE49-F238E27FC236}">
                <a16:creationId xmlns:a16="http://schemas.microsoft.com/office/drawing/2014/main" id="{B3155406-B724-BB16-AA2E-957545489818}"/>
              </a:ext>
            </a:extLst>
          </p:cNvPr>
          <p:cNvSpPr>
            <a:spLocks noGrp="1"/>
          </p:cNvSpPr>
          <p:nvPr>
            <p:custDataLst>
              <p:tags r:id="rId25"/>
            </p:custDataLst>
          </p:nvPr>
        </p:nvSpPr>
        <p:spPr bwMode="auto">
          <a:xfrm>
            <a:off x="2163763" y="59340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8215C25-100F-4039-AD37-AE59AA2FEE50}" type="datetime'F''''''''''Y''''''''''''2''''''''2'''''''''''''''''''">
              <a:rPr lang="en-IN" altLang="en-US" sz="1100" smtClean="0"/>
              <a:pPr/>
              <a:t>FY22</a:t>
            </a:fld>
            <a:endParaRPr lang="en-IN" sz="1100" dirty="0"/>
          </a:p>
        </p:txBody>
      </p:sp>
      <p:sp>
        <p:nvSpPr>
          <p:cNvPr id="45" name="Text Placeholder 2">
            <a:extLst>
              <a:ext uri="{FF2B5EF4-FFF2-40B4-BE49-F238E27FC236}">
                <a16:creationId xmlns:a16="http://schemas.microsoft.com/office/drawing/2014/main" id="{FE9E3D0C-D1DC-DC5F-0CAF-0C082D841B29}"/>
              </a:ext>
            </a:extLst>
          </p:cNvPr>
          <p:cNvSpPr>
            <a:spLocks noGrp="1"/>
          </p:cNvSpPr>
          <p:nvPr>
            <p:custDataLst>
              <p:tags r:id="rId26"/>
            </p:custDataLst>
          </p:nvPr>
        </p:nvSpPr>
        <p:spPr bwMode="auto">
          <a:xfrm>
            <a:off x="2882900" y="59340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5A65A63-8629-4FAC-AA5F-08D1328C7C54}" type="datetime'''''''''''F''''''''''''Y''''''''''''''''''''23'''''''''''''">
              <a:rPr lang="en-IN" altLang="en-US" sz="1100" smtClean="0"/>
              <a:pPr/>
              <a:t>FY23</a:t>
            </a:fld>
            <a:endParaRPr lang="en-IN" sz="1100" dirty="0"/>
          </a:p>
        </p:txBody>
      </p:sp>
      <p:sp>
        <p:nvSpPr>
          <p:cNvPr id="226" name="Text Placeholder 2">
            <a:extLst>
              <a:ext uri="{FF2B5EF4-FFF2-40B4-BE49-F238E27FC236}">
                <a16:creationId xmlns:a16="http://schemas.microsoft.com/office/drawing/2014/main" id="{18DF4EB0-4F68-E41A-2CDA-CB016F5FCC71}"/>
              </a:ext>
            </a:extLst>
          </p:cNvPr>
          <p:cNvSpPr>
            <a:spLocks noGrp="1"/>
          </p:cNvSpPr>
          <p:nvPr>
            <p:custDataLst>
              <p:tags r:id="rId27"/>
            </p:custDataLst>
          </p:nvPr>
        </p:nvSpPr>
        <p:spPr bwMode="gray">
          <a:xfrm>
            <a:off x="669925" y="4610100"/>
            <a:ext cx="39052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90A1FC4-E3D1-4AE5-9AB9-F5FD64CD7DA1}" type="datetime'''''4''''''''''''0''''''''.''''3''''''''%'''''''''''">
              <a:rPr lang="en-IN" altLang="en-US" sz="1100" smtClean="0"/>
              <a:pPr/>
              <a:t>40.3%</a:t>
            </a:fld>
            <a:endParaRPr lang="en-IN" sz="1100" dirty="0"/>
          </a:p>
        </p:txBody>
      </p:sp>
      <p:sp>
        <p:nvSpPr>
          <p:cNvPr id="221" name="Text Placeholder 2">
            <a:extLst>
              <a:ext uri="{FF2B5EF4-FFF2-40B4-BE49-F238E27FC236}">
                <a16:creationId xmlns:a16="http://schemas.microsoft.com/office/drawing/2014/main" id="{18DF4EB0-4F68-E41A-2CDA-CB016F5FCC71}"/>
              </a:ext>
            </a:extLst>
          </p:cNvPr>
          <p:cNvSpPr>
            <a:spLocks noGrp="1"/>
          </p:cNvSpPr>
          <p:nvPr>
            <p:custDataLst>
              <p:tags r:id="rId28"/>
            </p:custDataLst>
          </p:nvPr>
        </p:nvSpPr>
        <p:spPr bwMode="gray">
          <a:xfrm>
            <a:off x="1390650" y="4438650"/>
            <a:ext cx="39052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839A9D7-85A8-40BD-B177-1581D6A0AF90}" type="datetime'''''''''''46''''''''.''''''''''''''''6''''''''''''''''''''''%'">
              <a:rPr lang="en-IN" altLang="en-US" sz="1100" smtClean="0"/>
              <a:pPr/>
              <a:t>46.6%</a:t>
            </a:fld>
            <a:endParaRPr lang="en-IN" sz="1100" dirty="0"/>
          </a:p>
        </p:txBody>
      </p:sp>
      <p:sp>
        <p:nvSpPr>
          <p:cNvPr id="231" name="Text Placeholder 2">
            <a:extLst>
              <a:ext uri="{FF2B5EF4-FFF2-40B4-BE49-F238E27FC236}">
                <a16:creationId xmlns:a16="http://schemas.microsoft.com/office/drawing/2014/main" id="{18DF4EB0-4F68-E41A-2CDA-CB016F5FCC71}"/>
              </a:ext>
            </a:extLst>
          </p:cNvPr>
          <p:cNvSpPr>
            <a:spLocks noGrp="1"/>
          </p:cNvSpPr>
          <p:nvPr>
            <p:custDataLst>
              <p:tags r:id="rId29"/>
            </p:custDataLst>
          </p:nvPr>
        </p:nvSpPr>
        <p:spPr bwMode="gray">
          <a:xfrm>
            <a:off x="2111375" y="4603750"/>
            <a:ext cx="39052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8258EB2-F85A-4DA2-B85F-25AF7D888A99}" type="datetime'''4''''''''''''''''''0''''.''''''''''''''''5''%'''''''''''''">
              <a:rPr lang="en-IN" altLang="en-US" sz="1100" smtClean="0"/>
              <a:pPr/>
              <a:t>40.5%</a:t>
            </a:fld>
            <a:endParaRPr lang="en-IN" sz="1100" dirty="0"/>
          </a:p>
        </p:txBody>
      </p:sp>
      <p:sp>
        <p:nvSpPr>
          <p:cNvPr id="237" name="Text Placeholder 2">
            <a:extLst>
              <a:ext uri="{FF2B5EF4-FFF2-40B4-BE49-F238E27FC236}">
                <a16:creationId xmlns:a16="http://schemas.microsoft.com/office/drawing/2014/main" id="{18DF4EB0-4F68-E41A-2CDA-CB016F5FCC71}"/>
              </a:ext>
            </a:extLst>
          </p:cNvPr>
          <p:cNvSpPr>
            <a:spLocks noGrp="1"/>
          </p:cNvSpPr>
          <p:nvPr>
            <p:custDataLst>
              <p:tags r:id="rId30"/>
            </p:custDataLst>
          </p:nvPr>
        </p:nvSpPr>
        <p:spPr bwMode="gray">
          <a:xfrm>
            <a:off x="2830513" y="4525963"/>
            <a:ext cx="39052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09C33B4-1C53-4427-BBAE-7D7DCA506E5A}" type="datetime'''''''4''''''''''''''''''''3.''''''4''''''%'''''''">
              <a:rPr lang="en-IN" altLang="en-US" sz="1100" smtClean="0"/>
              <a:pPr/>
              <a:t>43.4%</a:t>
            </a:fld>
            <a:endParaRPr lang="en-IN" sz="1100" dirty="0"/>
          </a:p>
        </p:txBody>
      </p:sp>
      <p:sp>
        <p:nvSpPr>
          <p:cNvPr id="57" name="Text Placeholder 2">
            <a:extLst>
              <a:ext uri="{FF2B5EF4-FFF2-40B4-BE49-F238E27FC236}">
                <a16:creationId xmlns:a16="http://schemas.microsoft.com/office/drawing/2014/main" id="{18DF4EB0-4F68-E41A-2CDA-CB016F5FCC71}"/>
              </a:ext>
            </a:extLst>
          </p:cNvPr>
          <p:cNvSpPr>
            <a:spLocks noGrp="1"/>
          </p:cNvSpPr>
          <p:nvPr>
            <p:custDataLst>
              <p:tags r:id="rId31"/>
            </p:custDataLst>
          </p:nvPr>
        </p:nvSpPr>
        <p:spPr bwMode="auto">
          <a:xfrm>
            <a:off x="906463" y="4141789"/>
            <a:ext cx="638175"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IN" altLang="en-US" sz="1100" b="1" dirty="0"/>
              <a:t>627</a:t>
            </a:r>
            <a:r>
              <a:rPr lang="en-IN" altLang="en-US" sz="1100" b="1" dirty="0">
                <a:effectLst/>
              </a:rPr>
              <a:t> bps</a:t>
            </a:r>
            <a:endParaRPr lang="en-IN" sz="1100" b="1" dirty="0"/>
          </a:p>
        </p:txBody>
      </p:sp>
      <p:sp>
        <p:nvSpPr>
          <p:cNvPr id="63" name="Text Placeholder 2">
            <a:extLst>
              <a:ext uri="{FF2B5EF4-FFF2-40B4-BE49-F238E27FC236}">
                <a16:creationId xmlns:a16="http://schemas.microsoft.com/office/drawing/2014/main" id="{18DF4EB0-4F68-E41A-2CDA-CB016F5FCC71}"/>
              </a:ext>
            </a:extLst>
          </p:cNvPr>
          <p:cNvSpPr>
            <a:spLocks noGrp="1"/>
          </p:cNvSpPr>
          <p:nvPr>
            <p:custDataLst>
              <p:tags r:id="rId32"/>
            </p:custDataLst>
          </p:nvPr>
        </p:nvSpPr>
        <p:spPr bwMode="auto">
          <a:xfrm>
            <a:off x="2346325" y="4229100"/>
            <a:ext cx="638175"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IN" altLang="en-US" sz="1100" b="1" dirty="0">
                <a:effectLst/>
              </a:rPr>
              <a:t>285 bps</a:t>
            </a:r>
            <a:endParaRPr lang="en-IN" sz="1100" b="1" dirty="0"/>
          </a:p>
        </p:txBody>
      </p:sp>
      <p:sp>
        <p:nvSpPr>
          <p:cNvPr id="48" name="Rectangle: Rounded Corners 47">
            <a:extLst>
              <a:ext uri="{FF2B5EF4-FFF2-40B4-BE49-F238E27FC236}">
                <a16:creationId xmlns:a16="http://schemas.microsoft.com/office/drawing/2014/main" id="{2A3DA82B-A460-49B9-9AE3-E472418BD2C8}"/>
              </a:ext>
            </a:extLst>
          </p:cNvPr>
          <p:cNvSpPr/>
          <p:nvPr/>
        </p:nvSpPr>
        <p:spPr>
          <a:xfrm>
            <a:off x="507931" y="3698479"/>
            <a:ext cx="2879725" cy="295275"/>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ysClr val="windowText" lastClr="000000"/>
                </a:solidFill>
              </a:rPr>
              <a:t>Gross Profit Margin (%)</a:t>
            </a:r>
          </a:p>
        </p:txBody>
      </p:sp>
      <p:sp>
        <p:nvSpPr>
          <p:cNvPr id="49" name="Rectangle: Rounded Corners 48">
            <a:extLst>
              <a:ext uri="{FF2B5EF4-FFF2-40B4-BE49-F238E27FC236}">
                <a16:creationId xmlns:a16="http://schemas.microsoft.com/office/drawing/2014/main" id="{581D0085-D1E6-D25E-4DAD-E5244BCA5994}"/>
              </a:ext>
            </a:extLst>
          </p:cNvPr>
          <p:cNvSpPr/>
          <p:nvPr/>
        </p:nvSpPr>
        <p:spPr>
          <a:xfrm>
            <a:off x="4707628" y="3659522"/>
            <a:ext cx="2879725" cy="293688"/>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ysClr val="windowText" lastClr="000000"/>
                </a:solidFill>
              </a:rPr>
              <a:t>EBIDTA Margin (%)</a:t>
            </a:r>
          </a:p>
        </p:txBody>
      </p:sp>
      <p:sp>
        <p:nvSpPr>
          <p:cNvPr id="50" name="Rectangle: Rounded Corners 49">
            <a:extLst>
              <a:ext uri="{FF2B5EF4-FFF2-40B4-BE49-F238E27FC236}">
                <a16:creationId xmlns:a16="http://schemas.microsoft.com/office/drawing/2014/main" id="{FA587041-2E03-0C56-5DCF-AE42172FFC91}"/>
              </a:ext>
            </a:extLst>
          </p:cNvPr>
          <p:cNvSpPr/>
          <p:nvPr/>
        </p:nvSpPr>
        <p:spPr>
          <a:xfrm>
            <a:off x="8907600" y="3667918"/>
            <a:ext cx="2879725" cy="293688"/>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ysClr val="windowText" lastClr="000000"/>
                </a:solidFill>
              </a:rPr>
              <a:t>PAT Margin (%)</a:t>
            </a:r>
          </a:p>
        </p:txBody>
      </p:sp>
      <p:cxnSp>
        <p:nvCxnSpPr>
          <p:cNvPr id="52" name="Straight Connector 51">
            <a:extLst>
              <a:ext uri="{FF2B5EF4-FFF2-40B4-BE49-F238E27FC236}">
                <a16:creationId xmlns:a16="http://schemas.microsoft.com/office/drawing/2014/main" id="{822FD38A-C52C-F26E-6CAB-1920C4914A4F}"/>
              </a:ext>
            </a:extLst>
          </p:cNvPr>
          <p:cNvCxnSpPr/>
          <p:nvPr/>
        </p:nvCxnSpPr>
        <p:spPr>
          <a:xfrm>
            <a:off x="1930400" y="4262438"/>
            <a:ext cx="0" cy="1804988"/>
          </a:xfrm>
          <a:prstGeom prst="line">
            <a:avLst/>
          </a:prstGeom>
          <a:ln>
            <a:solidFill>
              <a:srgbClr val="F2A16A"/>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4" name="Chart 23">
            <a:extLst>
              <a:ext uri="{FF2B5EF4-FFF2-40B4-BE49-F238E27FC236}">
                <a16:creationId xmlns:a16="http://schemas.microsoft.com/office/drawing/2014/main" id="{0B8D82B8-0C6B-F037-450B-4F7983AB55B8}"/>
              </a:ext>
            </a:extLst>
          </p:cNvPr>
          <p:cNvGraphicFramePr/>
          <p:nvPr>
            <p:custDataLst>
              <p:tags r:id="rId33"/>
            </p:custDataLst>
            <p:extLst>
              <p:ext uri="{D42A27DB-BD31-4B8C-83A1-F6EECF244321}">
                <p14:modId xmlns:p14="http://schemas.microsoft.com/office/powerpoint/2010/main" val="2821461014"/>
              </p:ext>
            </p:extLst>
          </p:nvPr>
        </p:nvGraphicFramePr>
        <p:xfrm>
          <a:off x="4624388" y="1706563"/>
          <a:ext cx="3046412" cy="1595437"/>
        </p:xfrm>
        <a:graphic>
          <a:graphicData uri="http://schemas.openxmlformats.org/drawingml/2006/chart">
            <c:chart xmlns:c="http://schemas.openxmlformats.org/drawingml/2006/chart" xmlns:r="http://schemas.openxmlformats.org/officeDocument/2006/relationships" r:id="rId99"/>
          </a:graphicData>
        </a:graphic>
      </p:graphicFrame>
      <p:cxnSp>
        <p:nvCxnSpPr>
          <p:cNvPr id="101" name="Straight Connector 100">
            <a:extLst>
              <a:ext uri="{FF2B5EF4-FFF2-40B4-BE49-F238E27FC236}">
                <a16:creationId xmlns:a16="http://schemas.microsoft.com/office/drawing/2014/main" id="{2F8205DA-E0EC-4FD7-B3DC-70096C37CC22}"/>
              </a:ext>
            </a:extLst>
          </p:cNvPr>
          <p:cNvCxnSpPr/>
          <p:nvPr>
            <p:custDataLst>
              <p:tags r:id="rId34"/>
            </p:custDataLst>
          </p:nvPr>
        </p:nvCxnSpPr>
        <p:spPr bwMode="auto">
          <a:xfrm flipV="1">
            <a:off x="5065713" y="2498725"/>
            <a:ext cx="0" cy="22383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a16="http://schemas.microsoft.com/office/drawing/2014/main" id="{96143549-32E5-34CD-7B74-CF94E3A38422}"/>
              </a:ext>
            </a:extLst>
          </p:cNvPr>
          <p:cNvCxnSpPr/>
          <p:nvPr>
            <p:custDataLst>
              <p:tags r:id="rId35"/>
            </p:custDataLst>
          </p:nvPr>
        </p:nvCxnSpPr>
        <p:spPr bwMode="auto">
          <a:xfrm>
            <a:off x="5065713" y="2498725"/>
            <a:ext cx="7207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3" name="Straight Connector 102">
            <a:extLst>
              <a:ext uri="{FF2B5EF4-FFF2-40B4-BE49-F238E27FC236}">
                <a16:creationId xmlns:a16="http://schemas.microsoft.com/office/drawing/2014/main" id="{3C460DA6-DAF3-247D-3103-7339ECEE6E76}"/>
              </a:ext>
            </a:extLst>
          </p:cNvPr>
          <p:cNvCxnSpPr/>
          <p:nvPr>
            <p:custDataLst>
              <p:tags r:id="rId36"/>
            </p:custDataLst>
          </p:nvPr>
        </p:nvCxnSpPr>
        <p:spPr bwMode="auto">
          <a:xfrm>
            <a:off x="5786438" y="249872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A5ED78C-EA7C-4C1A-23B4-FB46AAA34588}"/>
              </a:ext>
            </a:extLst>
          </p:cNvPr>
          <p:cNvCxnSpPr/>
          <p:nvPr>
            <p:custDataLst>
              <p:tags r:id="rId37"/>
            </p:custDataLst>
          </p:nvPr>
        </p:nvCxnSpPr>
        <p:spPr bwMode="auto">
          <a:xfrm flipV="1">
            <a:off x="6507163" y="1550988"/>
            <a:ext cx="0" cy="4191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4E932FA8-51CB-A004-5A42-4D0263E89147}"/>
              </a:ext>
            </a:extLst>
          </p:cNvPr>
          <p:cNvCxnSpPr/>
          <p:nvPr>
            <p:custDataLst>
              <p:tags r:id="rId38"/>
            </p:custDataLst>
          </p:nvPr>
        </p:nvCxnSpPr>
        <p:spPr bwMode="auto">
          <a:xfrm>
            <a:off x="6507162" y="1550988"/>
            <a:ext cx="71913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794B3CC2-DBD8-B49D-E726-3E0D5170A02C}"/>
              </a:ext>
            </a:extLst>
          </p:cNvPr>
          <p:cNvCxnSpPr>
            <a:cxnSpLocks/>
          </p:cNvCxnSpPr>
          <p:nvPr>
            <p:custDataLst>
              <p:tags r:id="rId39"/>
            </p:custDataLst>
          </p:nvPr>
        </p:nvCxnSpPr>
        <p:spPr bwMode="auto">
          <a:xfrm>
            <a:off x="7226300" y="1550988"/>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08" name="Text Placeholder 2">
            <a:extLst>
              <a:ext uri="{FF2B5EF4-FFF2-40B4-BE49-F238E27FC236}">
                <a16:creationId xmlns:a16="http://schemas.microsoft.com/office/drawing/2014/main" id="{FEAA60FA-39B1-7175-2D93-92C0F26C51DA}"/>
              </a:ext>
            </a:extLst>
          </p:cNvPr>
          <p:cNvSpPr>
            <a:spLocks noGrp="1"/>
          </p:cNvSpPr>
          <p:nvPr>
            <p:custDataLst>
              <p:tags r:id="rId40"/>
            </p:custDataLst>
          </p:nvPr>
        </p:nvSpPr>
        <p:spPr bwMode="auto">
          <a:xfrm>
            <a:off x="4840288" y="3265488"/>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1CA517C-576D-4407-8E57-579F80EAC9F3}" type="datetime'''''''Q''''4''F''''Y''''''''''''2''''''''''''''''''''2'''''''">
              <a:rPr lang="en-IN" altLang="en-US" sz="1100" smtClean="0"/>
              <a:pPr/>
              <a:t>Q4FY22</a:t>
            </a:fld>
            <a:endParaRPr lang="en-IN" sz="1100" dirty="0"/>
          </a:p>
        </p:txBody>
      </p:sp>
      <p:sp>
        <p:nvSpPr>
          <p:cNvPr id="109" name="Text Placeholder 2">
            <a:extLst>
              <a:ext uri="{FF2B5EF4-FFF2-40B4-BE49-F238E27FC236}">
                <a16:creationId xmlns:a16="http://schemas.microsoft.com/office/drawing/2014/main" id="{568CC929-389A-85F2-F4E3-5F2F8F0135B7}"/>
              </a:ext>
            </a:extLst>
          </p:cNvPr>
          <p:cNvSpPr>
            <a:spLocks noGrp="1"/>
          </p:cNvSpPr>
          <p:nvPr>
            <p:custDataLst>
              <p:tags r:id="rId41"/>
            </p:custDataLst>
          </p:nvPr>
        </p:nvSpPr>
        <p:spPr bwMode="auto">
          <a:xfrm>
            <a:off x="5561013" y="3265488"/>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B60002-AA3E-4425-BDA3-ACAD3DD7311D}" type="datetime'''''''''Q4''''''''F''''Y''''''''''''''''2''3'''''''">
              <a:rPr lang="en-IN" altLang="en-US" sz="1100" smtClean="0"/>
              <a:pPr/>
              <a:t>Q4FY23</a:t>
            </a:fld>
            <a:endParaRPr lang="en-IN" sz="1100" dirty="0"/>
          </a:p>
        </p:txBody>
      </p:sp>
      <p:sp>
        <p:nvSpPr>
          <p:cNvPr id="111" name="Text Placeholder 2">
            <a:extLst>
              <a:ext uri="{FF2B5EF4-FFF2-40B4-BE49-F238E27FC236}">
                <a16:creationId xmlns:a16="http://schemas.microsoft.com/office/drawing/2014/main" id="{FB7909D3-3671-F04B-2E4A-2D8778ACC6C2}"/>
              </a:ext>
            </a:extLst>
          </p:cNvPr>
          <p:cNvSpPr>
            <a:spLocks noGrp="1"/>
          </p:cNvSpPr>
          <p:nvPr>
            <p:custDataLst>
              <p:tags r:id="rId42"/>
            </p:custDataLst>
          </p:nvPr>
        </p:nvSpPr>
        <p:spPr bwMode="auto">
          <a:xfrm>
            <a:off x="6364288" y="3265488"/>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DF05D25-3F79-4213-BABC-EE4AF3373493}" type="datetime'F''''''''Y''''''''2''''''''''2'''''''">
              <a:rPr lang="en-IN" altLang="en-US" sz="1100" smtClean="0"/>
              <a:pPr/>
              <a:t>FY22</a:t>
            </a:fld>
            <a:endParaRPr lang="en-IN" sz="1100" dirty="0"/>
          </a:p>
        </p:txBody>
      </p:sp>
      <p:sp>
        <p:nvSpPr>
          <p:cNvPr id="107" name="Text Placeholder 2">
            <a:extLst>
              <a:ext uri="{FF2B5EF4-FFF2-40B4-BE49-F238E27FC236}">
                <a16:creationId xmlns:a16="http://schemas.microsoft.com/office/drawing/2014/main" id="{EADF1035-EC88-E999-642C-88EF01B15559}"/>
              </a:ext>
            </a:extLst>
          </p:cNvPr>
          <p:cNvSpPr>
            <a:spLocks noGrp="1"/>
          </p:cNvSpPr>
          <p:nvPr>
            <p:custDataLst>
              <p:tags r:id="rId43"/>
            </p:custDataLst>
          </p:nvPr>
        </p:nvSpPr>
        <p:spPr bwMode="auto">
          <a:xfrm>
            <a:off x="7083425" y="3265488"/>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1560F74-7D41-45DC-8A48-1A9C56ADE16D}" type="datetime'''F''''''''''''Y''''''2''''''''''''3'''''">
              <a:rPr lang="en-IN" altLang="en-US" sz="1100" smtClean="0"/>
              <a:pPr/>
              <a:t>FY23</a:t>
            </a:fld>
            <a:endParaRPr lang="en-IN" sz="1100" dirty="0"/>
          </a:p>
        </p:txBody>
      </p:sp>
      <p:sp>
        <p:nvSpPr>
          <p:cNvPr id="112" name="Text Placeholder 2">
            <a:extLst>
              <a:ext uri="{FF2B5EF4-FFF2-40B4-BE49-F238E27FC236}">
                <a16:creationId xmlns:a16="http://schemas.microsoft.com/office/drawing/2014/main" id="{3B3628F7-EEB6-63E0-EBF7-AF2102EF2E13}"/>
              </a:ext>
            </a:extLst>
          </p:cNvPr>
          <p:cNvSpPr>
            <a:spLocks noGrp="1"/>
          </p:cNvSpPr>
          <p:nvPr>
            <p:custDataLst>
              <p:tags r:id="rId44"/>
            </p:custDataLst>
          </p:nvPr>
        </p:nvSpPr>
        <p:spPr bwMode="auto">
          <a:xfrm>
            <a:off x="5203825" y="2392363"/>
            <a:ext cx="446088"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F123DC0-9353-4021-AF3D-8B560B35CFDA}" type="datetime'''''''''''''''''''''''+2''''''''''''''''''5''%'''''''">
              <a:rPr lang="en-IN" altLang="en-US" sz="1100" b="1" smtClean="0">
                <a:effectLst/>
              </a:rPr>
              <a:pPr/>
              <a:t>+25%</a:t>
            </a:fld>
            <a:endParaRPr lang="en-IN" sz="1100" b="1" dirty="0"/>
          </a:p>
        </p:txBody>
      </p:sp>
      <p:sp>
        <p:nvSpPr>
          <p:cNvPr id="113" name="Text Placeholder 2">
            <a:extLst>
              <a:ext uri="{FF2B5EF4-FFF2-40B4-BE49-F238E27FC236}">
                <a16:creationId xmlns:a16="http://schemas.microsoft.com/office/drawing/2014/main" id="{77490578-55A2-91D8-B3CB-E5CF3B0CD961}"/>
              </a:ext>
            </a:extLst>
          </p:cNvPr>
          <p:cNvSpPr>
            <a:spLocks noGrp="1"/>
          </p:cNvSpPr>
          <p:nvPr>
            <p:custDataLst>
              <p:tags r:id="rId45"/>
            </p:custDataLst>
          </p:nvPr>
        </p:nvSpPr>
        <p:spPr bwMode="auto">
          <a:xfrm>
            <a:off x="6643688" y="1444625"/>
            <a:ext cx="446088"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CBE110A-132A-47BD-AE62-C7ADC5FC4F7F}" type="datetime'''''+''26''''''''''''''''''''''''''''''''%'''''''''''''">
              <a:rPr lang="en-IN" altLang="en-US" sz="1100" b="1" smtClean="0">
                <a:effectLst/>
              </a:rPr>
              <a:pPr/>
              <a:t>+26%</a:t>
            </a:fld>
            <a:endParaRPr lang="en-IN" sz="1100" b="1" dirty="0"/>
          </a:p>
        </p:txBody>
      </p:sp>
      <p:cxnSp>
        <p:nvCxnSpPr>
          <p:cNvPr id="114" name="Straight Connector 113">
            <a:extLst>
              <a:ext uri="{FF2B5EF4-FFF2-40B4-BE49-F238E27FC236}">
                <a16:creationId xmlns:a16="http://schemas.microsoft.com/office/drawing/2014/main" id="{0A6D17A2-23B1-9A21-887B-55CA1EBDFC83}"/>
              </a:ext>
            </a:extLst>
          </p:cNvPr>
          <p:cNvCxnSpPr/>
          <p:nvPr/>
        </p:nvCxnSpPr>
        <p:spPr>
          <a:xfrm>
            <a:off x="6130925" y="1593850"/>
            <a:ext cx="0" cy="1804988"/>
          </a:xfrm>
          <a:prstGeom prst="line">
            <a:avLst/>
          </a:prstGeom>
          <a:ln>
            <a:solidFill>
              <a:srgbClr val="F2A16A"/>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46" name="Chart 45">
            <a:extLst>
              <a:ext uri="{FF2B5EF4-FFF2-40B4-BE49-F238E27FC236}">
                <a16:creationId xmlns:a16="http://schemas.microsoft.com/office/drawing/2014/main" id="{13BFA0AE-469C-BDA7-8EBD-F0B0CBA66802}"/>
              </a:ext>
            </a:extLst>
          </p:cNvPr>
          <p:cNvGraphicFramePr/>
          <p:nvPr>
            <p:custDataLst>
              <p:tags r:id="rId46"/>
            </p:custDataLst>
            <p:extLst>
              <p:ext uri="{D42A27DB-BD31-4B8C-83A1-F6EECF244321}">
                <p14:modId xmlns:p14="http://schemas.microsoft.com/office/powerpoint/2010/main" val="2195372831"/>
              </p:ext>
            </p:extLst>
          </p:nvPr>
        </p:nvGraphicFramePr>
        <p:xfrm>
          <a:off x="8824913" y="1706563"/>
          <a:ext cx="3046412" cy="1595437"/>
        </p:xfrm>
        <a:graphic>
          <a:graphicData uri="http://schemas.openxmlformats.org/drawingml/2006/chart">
            <c:chart xmlns:c="http://schemas.openxmlformats.org/drawingml/2006/chart" xmlns:r="http://schemas.openxmlformats.org/officeDocument/2006/relationships" r:id="rId100"/>
          </a:graphicData>
        </a:graphic>
      </p:graphicFrame>
      <p:cxnSp>
        <p:nvCxnSpPr>
          <p:cNvPr id="120" name="Straight Connector 119">
            <a:extLst>
              <a:ext uri="{FF2B5EF4-FFF2-40B4-BE49-F238E27FC236}">
                <a16:creationId xmlns:a16="http://schemas.microsoft.com/office/drawing/2014/main" id="{61E8153C-9577-C9CA-1ADB-A930B5C98A96}"/>
              </a:ext>
            </a:extLst>
          </p:cNvPr>
          <p:cNvCxnSpPr/>
          <p:nvPr>
            <p:custDataLst>
              <p:tags r:id="rId47"/>
            </p:custDataLst>
          </p:nvPr>
        </p:nvCxnSpPr>
        <p:spPr bwMode="auto">
          <a:xfrm flipV="1">
            <a:off x="9266238" y="2486025"/>
            <a:ext cx="0" cy="2476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AFB4DE79-AAD8-11ED-DD6A-5F6211C6CE29}"/>
              </a:ext>
            </a:extLst>
          </p:cNvPr>
          <p:cNvCxnSpPr/>
          <p:nvPr>
            <p:custDataLst>
              <p:tags r:id="rId48"/>
            </p:custDataLst>
          </p:nvPr>
        </p:nvCxnSpPr>
        <p:spPr bwMode="auto">
          <a:xfrm>
            <a:off x="9266238" y="2486025"/>
            <a:ext cx="7207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6EAF3110-996C-6001-5609-D9189A078BAE}"/>
              </a:ext>
            </a:extLst>
          </p:cNvPr>
          <p:cNvCxnSpPr/>
          <p:nvPr>
            <p:custDataLst>
              <p:tags r:id="rId49"/>
            </p:custDataLst>
          </p:nvPr>
        </p:nvCxnSpPr>
        <p:spPr bwMode="auto">
          <a:xfrm>
            <a:off x="9986963" y="248602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F7A1998B-6418-8F8C-CADF-000FFC7F3732}"/>
              </a:ext>
            </a:extLst>
          </p:cNvPr>
          <p:cNvCxnSpPr/>
          <p:nvPr>
            <p:custDataLst>
              <p:tags r:id="rId50"/>
            </p:custDataLst>
          </p:nvPr>
        </p:nvCxnSpPr>
        <p:spPr bwMode="auto">
          <a:xfrm flipV="1">
            <a:off x="10707688" y="1550988"/>
            <a:ext cx="0" cy="47466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1C8AA73A-982E-827D-E981-390A42BA0FFA}"/>
              </a:ext>
            </a:extLst>
          </p:cNvPr>
          <p:cNvCxnSpPr/>
          <p:nvPr>
            <p:custDataLst>
              <p:tags r:id="rId51"/>
            </p:custDataLst>
          </p:nvPr>
        </p:nvCxnSpPr>
        <p:spPr bwMode="auto">
          <a:xfrm>
            <a:off x="10707688" y="1550988"/>
            <a:ext cx="71913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C5C97C29-0A04-D1CB-30FD-5865ADFFFC83}"/>
              </a:ext>
            </a:extLst>
          </p:cNvPr>
          <p:cNvCxnSpPr>
            <a:cxnSpLocks/>
          </p:cNvCxnSpPr>
          <p:nvPr>
            <p:custDataLst>
              <p:tags r:id="rId52"/>
            </p:custDataLst>
          </p:nvPr>
        </p:nvCxnSpPr>
        <p:spPr bwMode="auto">
          <a:xfrm>
            <a:off x="11426825" y="1550988"/>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95" name="Text Placeholder 2">
            <a:extLst>
              <a:ext uri="{FF2B5EF4-FFF2-40B4-BE49-F238E27FC236}">
                <a16:creationId xmlns:a16="http://schemas.microsoft.com/office/drawing/2014/main" id="{F2F719F7-5141-BE9F-8C31-80ED212983ED}"/>
              </a:ext>
            </a:extLst>
          </p:cNvPr>
          <p:cNvSpPr>
            <a:spLocks noGrp="1"/>
          </p:cNvSpPr>
          <p:nvPr>
            <p:custDataLst>
              <p:tags r:id="rId53"/>
            </p:custDataLst>
          </p:nvPr>
        </p:nvSpPr>
        <p:spPr bwMode="auto">
          <a:xfrm>
            <a:off x="9040813" y="3265488"/>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D9A0231-847F-4FF6-B66B-3BE3F97C691D}" type="datetime'Q''4''''''''''''F''Y''''''2''''''2'''''''''''''">
              <a:rPr lang="en-IN" altLang="en-US" sz="1100" smtClean="0"/>
              <a:pPr/>
              <a:t>Q4FY22</a:t>
            </a:fld>
            <a:endParaRPr lang="en-IN" sz="1100" dirty="0"/>
          </a:p>
        </p:txBody>
      </p:sp>
      <p:sp>
        <p:nvSpPr>
          <p:cNvPr id="196" name="Text Placeholder 2">
            <a:extLst>
              <a:ext uri="{FF2B5EF4-FFF2-40B4-BE49-F238E27FC236}">
                <a16:creationId xmlns:a16="http://schemas.microsoft.com/office/drawing/2014/main" id="{BF5A1236-891D-3EEC-11E5-C19426707761}"/>
              </a:ext>
            </a:extLst>
          </p:cNvPr>
          <p:cNvSpPr>
            <a:spLocks noGrp="1"/>
          </p:cNvSpPr>
          <p:nvPr>
            <p:custDataLst>
              <p:tags r:id="rId54"/>
            </p:custDataLst>
          </p:nvPr>
        </p:nvSpPr>
        <p:spPr bwMode="auto">
          <a:xfrm>
            <a:off x="9761538" y="3265488"/>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6FA9945-6F2A-4AAE-8B4A-CABFF9B34C1C}" type="datetime'''''''Q''''''4F''''''''''Y''''''''''''2''''''''''''''3'''''''">
              <a:rPr lang="en-IN" altLang="en-US" sz="1100" smtClean="0"/>
              <a:pPr/>
              <a:t>Q4FY23</a:t>
            </a:fld>
            <a:endParaRPr lang="en-IN" sz="1100" dirty="0"/>
          </a:p>
        </p:txBody>
      </p:sp>
      <p:sp>
        <p:nvSpPr>
          <p:cNvPr id="197" name="Text Placeholder 2">
            <a:extLst>
              <a:ext uri="{FF2B5EF4-FFF2-40B4-BE49-F238E27FC236}">
                <a16:creationId xmlns:a16="http://schemas.microsoft.com/office/drawing/2014/main" id="{7AE52985-7529-1F9F-0C6B-6F676E1A0F1B}"/>
              </a:ext>
            </a:extLst>
          </p:cNvPr>
          <p:cNvSpPr>
            <a:spLocks noGrp="1"/>
          </p:cNvSpPr>
          <p:nvPr>
            <p:custDataLst>
              <p:tags r:id="rId55"/>
            </p:custDataLst>
          </p:nvPr>
        </p:nvSpPr>
        <p:spPr bwMode="auto">
          <a:xfrm>
            <a:off x="10564813" y="3265488"/>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04F0E80-F9E5-4413-8887-88838AC33A8D}" type="datetime'''''''''''''F''''''''''''''Y''''''''''2''''''''''''''''2'''''">
              <a:rPr lang="en-IN" altLang="en-US" sz="1100" smtClean="0"/>
              <a:pPr/>
              <a:t>FY22</a:t>
            </a:fld>
            <a:endParaRPr lang="en-IN" sz="1100" dirty="0"/>
          </a:p>
        </p:txBody>
      </p:sp>
      <p:sp>
        <p:nvSpPr>
          <p:cNvPr id="194" name="Text Placeholder 2">
            <a:extLst>
              <a:ext uri="{FF2B5EF4-FFF2-40B4-BE49-F238E27FC236}">
                <a16:creationId xmlns:a16="http://schemas.microsoft.com/office/drawing/2014/main" id="{800BDC66-CBAC-1205-22FA-CA4B3BC62300}"/>
              </a:ext>
            </a:extLst>
          </p:cNvPr>
          <p:cNvSpPr>
            <a:spLocks noGrp="1"/>
          </p:cNvSpPr>
          <p:nvPr>
            <p:custDataLst>
              <p:tags r:id="rId56"/>
            </p:custDataLst>
          </p:nvPr>
        </p:nvSpPr>
        <p:spPr bwMode="auto">
          <a:xfrm>
            <a:off x="11283950" y="3265488"/>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6565878-BA17-4C0B-B127-F66EF8624712}" type="datetime'''''''''''''''''F''Y2''''''3'''''''''">
              <a:rPr lang="en-IN" altLang="en-US" sz="1100" smtClean="0"/>
              <a:pPr/>
              <a:t>FY23</a:t>
            </a:fld>
            <a:endParaRPr lang="en-IN" sz="1100" dirty="0"/>
          </a:p>
        </p:txBody>
      </p:sp>
      <p:sp>
        <p:nvSpPr>
          <p:cNvPr id="198" name="Text Placeholder 2">
            <a:extLst>
              <a:ext uri="{FF2B5EF4-FFF2-40B4-BE49-F238E27FC236}">
                <a16:creationId xmlns:a16="http://schemas.microsoft.com/office/drawing/2014/main" id="{C7A5733F-5436-EE07-B4AC-1EE4CCDDB801}"/>
              </a:ext>
            </a:extLst>
          </p:cNvPr>
          <p:cNvSpPr>
            <a:spLocks noGrp="1"/>
          </p:cNvSpPr>
          <p:nvPr>
            <p:custDataLst>
              <p:tags r:id="rId57"/>
            </p:custDataLst>
          </p:nvPr>
        </p:nvSpPr>
        <p:spPr bwMode="auto">
          <a:xfrm>
            <a:off x="9404350" y="2379663"/>
            <a:ext cx="446088"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956EA3D-3EFC-4B0F-9E1B-51516247B4B6}" type="datetime'''''''''+''''35''''''''''%'''''''''''''''''''''''''''''''">
              <a:rPr lang="en-IN" altLang="en-US" sz="1100" b="1" smtClean="0">
                <a:effectLst/>
              </a:rPr>
              <a:pPr/>
              <a:t>+35%</a:t>
            </a:fld>
            <a:endParaRPr lang="en-IN" sz="1100" b="1" dirty="0"/>
          </a:p>
        </p:txBody>
      </p:sp>
      <p:sp>
        <p:nvSpPr>
          <p:cNvPr id="199" name="Text Placeholder 2">
            <a:extLst>
              <a:ext uri="{FF2B5EF4-FFF2-40B4-BE49-F238E27FC236}">
                <a16:creationId xmlns:a16="http://schemas.microsoft.com/office/drawing/2014/main" id="{56F376F6-9519-5B41-B656-968B03394ED7}"/>
              </a:ext>
            </a:extLst>
          </p:cNvPr>
          <p:cNvSpPr>
            <a:spLocks noGrp="1"/>
          </p:cNvSpPr>
          <p:nvPr>
            <p:custDataLst>
              <p:tags r:id="rId58"/>
            </p:custDataLst>
          </p:nvPr>
        </p:nvSpPr>
        <p:spPr bwMode="auto">
          <a:xfrm>
            <a:off x="10844213" y="1444625"/>
            <a:ext cx="446088"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87174BD-9E56-4B90-ADBB-7D8CC9A04DB0}" type="datetime'''''+''''''''''''''''''''3''''''3''''''''%'''''''''''''''">
              <a:rPr lang="en-IN" altLang="en-US" sz="1100" b="1" smtClean="0">
                <a:effectLst/>
              </a:rPr>
              <a:pPr/>
              <a:t>+33%</a:t>
            </a:fld>
            <a:endParaRPr lang="en-IN" sz="1100" b="1" dirty="0"/>
          </a:p>
        </p:txBody>
      </p:sp>
      <p:cxnSp>
        <p:nvCxnSpPr>
          <p:cNvPr id="200" name="Straight Connector 199">
            <a:extLst>
              <a:ext uri="{FF2B5EF4-FFF2-40B4-BE49-F238E27FC236}">
                <a16:creationId xmlns:a16="http://schemas.microsoft.com/office/drawing/2014/main" id="{1AFE41B1-08EC-63A7-1268-30A45863CF4F}"/>
              </a:ext>
            </a:extLst>
          </p:cNvPr>
          <p:cNvCxnSpPr/>
          <p:nvPr/>
        </p:nvCxnSpPr>
        <p:spPr>
          <a:xfrm>
            <a:off x="10331450" y="1593850"/>
            <a:ext cx="0" cy="1804988"/>
          </a:xfrm>
          <a:prstGeom prst="line">
            <a:avLst/>
          </a:prstGeom>
          <a:ln>
            <a:solidFill>
              <a:srgbClr val="F2A16A"/>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41" name="Chart 240">
            <a:extLst>
              <a:ext uri="{FF2B5EF4-FFF2-40B4-BE49-F238E27FC236}">
                <a16:creationId xmlns:a16="http://schemas.microsoft.com/office/drawing/2014/main" id="{C8D610FC-0FDC-1DCF-43E4-9EFB80D33A7D}"/>
              </a:ext>
            </a:extLst>
          </p:cNvPr>
          <p:cNvGraphicFramePr/>
          <p:nvPr>
            <p:custDataLst>
              <p:tags r:id="rId59"/>
            </p:custDataLst>
            <p:extLst>
              <p:ext uri="{D42A27DB-BD31-4B8C-83A1-F6EECF244321}">
                <p14:modId xmlns:p14="http://schemas.microsoft.com/office/powerpoint/2010/main" val="2451744014"/>
              </p:ext>
            </p:extLst>
          </p:nvPr>
        </p:nvGraphicFramePr>
        <p:xfrm>
          <a:off x="4624388" y="4532313"/>
          <a:ext cx="3046412" cy="1438275"/>
        </p:xfrm>
        <a:graphic>
          <a:graphicData uri="http://schemas.openxmlformats.org/drawingml/2006/chart">
            <c:chart xmlns:c="http://schemas.openxmlformats.org/drawingml/2006/chart" xmlns:r="http://schemas.openxmlformats.org/officeDocument/2006/relationships" r:id="rId101"/>
          </a:graphicData>
        </a:graphic>
      </p:graphicFrame>
      <p:cxnSp>
        <p:nvCxnSpPr>
          <p:cNvPr id="90" name="Straight Connector 89">
            <a:extLst>
              <a:ext uri="{FF2B5EF4-FFF2-40B4-BE49-F238E27FC236}">
                <a16:creationId xmlns:a16="http://schemas.microsoft.com/office/drawing/2014/main" id="{CBC575AB-E84C-5136-495C-17F4243402C6}"/>
              </a:ext>
            </a:extLst>
          </p:cNvPr>
          <p:cNvCxnSpPr/>
          <p:nvPr>
            <p:custDataLst>
              <p:tags r:id="rId60"/>
            </p:custDataLst>
          </p:nvPr>
        </p:nvCxnSpPr>
        <p:spPr bwMode="auto">
          <a:xfrm flipV="1">
            <a:off x="5065713" y="4248150"/>
            <a:ext cx="0" cy="36353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1F134579-7955-87C6-A14C-09224C04E250}"/>
              </a:ext>
            </a:extLst>
          </p:cNvPr>
          <p:cNvCxnSpPr/>
          <p:nvPr>
            <p:custDataLst>
              <p:tags r:id="rId61"/>
            </p:custDataLst>
          </p:nvPr>
        </p:nvCxnSpPr>
        <p:spPr bwMode="auto">
          <a:xfrm>
            <a:off x="5065713" y="4248150"/>
            <a:ext cx="7207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3BFC54A9-3A54-1D4C-CE28-54A62DE8176C}"/>
              </a:ext>
            </a:extLst>
          </p:cNvPr>
          <p:cNvCxnSpPr/>
          <p:nvPr>
            <p:custDataLst>
              <p:tags r:id="rId62"/>
            </p:custDataLst>
          </p:nvPr>
        </p:nvCxnSpPr>
        <p:spPr bwMode="auto">
          <a:xfrm>
            <a:off x="5786438" y="4248150"/>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C93D679E-EF62-5830-05D2-FBE60BB4D9CA}"/>
              </a:ext>
            </a:extLst>
          </p:cNvPr>
          <p:cNvCxnSpPr/>
          <p:nvPr>
            <p:custDataLst>
              <p:tags r:id="rId63"/>
            </p:custDataLst>
          </p:nvPr>
        </p:nvCxnSpPr>
        <p:spPr bwMode="auto">
          <a:xfrm flipV="1">
            <a:off x="6507163" y="4360862"/>
            <a:ext cx="0" cy="28733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EF421177-7664-02B8-142C-577F16FC6AD9}"/>
              </a:ext>
            </a:extLst>
          </p:cNvPr>
          <p:cNvCxnSpPr/>
          <p:nvPr>
            <p:custDataLst>
              <p:tags r:id="rId64"/>
            </p:custDataLst>
          </p:nvPr>
        </p:nvCxnSpPr>
        <p:spPr bwMode="auto">
          <a:xfrm>
            <a:off x="6507163" y="4360863"/>
            <a:ext cx="719137"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0AAA2F2B-8557-3C44-5B52-9EE1BC9CB72D}"/>
              </a:ext>
            </a:extLst>
          </p:cNvPr>
          <p:cNvCxnSpPr/>
          <p:nvPr>
            <p:custDataLst>
              <p:tags r:id="rId65"/>
            </p:custDataLst>
          </p:nvPr>
        </p:nvCxnSpPr>
        <p:spPr bwMode="auto">
          <a:xfrm>
            <a:off x="7226300" y="4360863"/>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30" name="Text Placeholder 2">
            <a:extLst>
              <a:ext uri="{FF2B5EF4-FFF2-40B4-BE49-F238E27FC236}">
                <a16:creationId xmlns:a16="http://schemas.microsoft.com/office/drawing/2014/main" id="{EBBECF5B-3C3A-B699-B3A5-F5B3375013E4}"/>
              </a:ext>
            </a:extLst>
          </p:cNvPr>
          <p:cNvSpPr>
            <a:spLocks noGrp="1"/>
          </p:cNvSpPr>
          <p:nvPr>
            <p:custDataLst>
              <p:tags r:id="rId66"/>
            </p:custDataLst>
          </p:nvPr>
        </p:nvSpPr>
        <p:spPr bwMode="auto">
          <a:xfrm>
            <a:off x="4840288" y="5934075"/>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69D71FA-68DB-4BC0-9E14-1B7A863BAB78}" type="datetime'Q''''''''''''''''''''''''''4''''''''''''F''Y2''''''2'''''''">
              <a:rPr lang="en-IN" altLang="en-US" sz="1100" smtClean="0"/>
              <a:pPr/>
              <a:t>Q4FY22</a:t>
            </a:fld>
            <a:endParaRPr lang="en-IN" altLang="en-US" sz="1100" dirty="0"/>
          </a:p>
        </p:txBody>
      </p:sp>
      <p:sp>
        <p:nvSpPr>
          <p:cNvPr id="234" name="Text Placeholder 2">
            <a:extLst>
              <a:ext uri="{FF2B5EF4-FFF2-40B4-BE49-F238E27FC236}">
                <a16:creationId xmlns:a16="http://schemas.microsoft.com/office/drawing/2014/main" id="{868350AC-36D4-55D6-A7AA-C2CDBCD3A741}"/>
              </a:ext>
            </a:extLst>
          </p:cNvPr>
          <p:cNvSpPr>
            <a:spLocks noGrp="1"/>
          </p:cNvSpPr>
          <p:nvPr>
            <p:custDataLst>
              <p:tags r:id="rId67"/>
            </p:custDataLst>
          </p:nvPr>
        </p:nvSpPr>
        <p:spPr bwMode="auto">
          <a:xfrm>
            <a:off x="5561013" y="5934075"/>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854A6E6-4A9D-48FC-80ED-FA19A3C3128C}" type="datetime'''Q''''''''''''''4''''''''''''''''''''''''''''''FY''23'''''">
              <a:rPr lang="en-IN" altLang="en-US" sz="1100" smtClean="0"/>
              <a:pPr/>
              <a:t>Q4FY23</a:t>
            </a:fld>
            <a:endParaRPr lang="en-IN" sz="1100" dirty="0"/>
          </a:p>
        </p:txBody>
      </p:sp>
      <p:sp>
        <p:nvSpPr>
          <p:cNvPr id="235" name="Text Placeholder 2">
            <a:extLst>
              <a:ext uri="{FF2B5EF4-FFF2-40B4-BE49-F238E27FC236}">
                <a16:creationId xmlns:a16="http://schemas.microsoft.com/office/drawing/2014/main" id="{CFB45768-BD0A-06E6-8983-7D4274E2C91A}"/>
              </a:ext>
            </a:extLst>
          </p:cNvPr>
          <p:cNvSpPr>
            <a:spLocks noGrp="1"/>
          </p:cNvSpPr>
          <p:nvPr>
            <p:custDataLst>
              <p:tags r:id="rId68"/>
            </p:custDataLst>
          </p:nvPr>
        </p:nvSpPr>
        <p:spPr bwMode="auto">
          <a:xfrm>
            <a:off x="6364288" y="59340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C9EED5B-BB5E-40FB-95D0-55CBA70313C4}" type="datetime'''''''''''''''''''F''''''''Y''''''''2''''''2'''''''">
              <a:rPr lang="en-IN" altLang="en-US" sz="1100" smtClean="0"/>
              <a:pPr/>
              <a:t>FY22</a:t>
            </a:fld>
            <a:endParaRPr lang="en-IN" sz="1100" dirty="0"/>
          </a:p>
        </p:txBody>
      </p:sp>
      <p:sp>
        <p:nvSpPr>
          <p:cNvPr id="229" name="Text Placeholder 2">
            <a:extLst>
              <a:ext uri="{FF2B5EF4-FFF2-40B4-BE49-F238E27FC236}">
                <a16:creationId xmlns:a16="http://schemas.microsoft.com/office/drawing/2014/main" id="{642D94EA-DA4C-306C-82F4-2DD8062E7273}"/>
              </a:ext>
            </a:extLst>
          </p:cNvPr>
          <p:cNvSpPr>
            <a:spLocks noGrp="1"/>
          </p:cNvSpPr>
          <p:nvPr>
            <p:custDataLst>
              <p:tags r:id="rId69"/>
            </p:custDataLst>
          </p:nvPr>
        </p:nvSpPr>
        <p:spPr bwMode="auto">
          <a:xfrm>
            <a:off x="7083425" y="59340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BA688F6-6510-4ED4-9EF5-D515546CDD52}" type="datetime'''''''''''''''''''F''Y''''''''''''2''''''''''''''3'">
              <a:rPr lang="en-IN" altLang="en-US" sz="1100" smtClean="0"/>
              <a:pPr/>
              <a:t>FY23</a:t>
            </a:fld>
            <a:endParaRPr lang="en-IN" sz="1100" dirty="0"/>
          </a:p>
        </p:txBody>
      </p:sp>
      <p:sp>
        <p:nvSpPr>
          <p:cNvPr id="238" name="Text Placeholder 2">
            <a:extLst>
              <a:ext uri="{FF2B5EF4-FFF2-40B4-BE49-F238E27FC236}">
                <a16:creationId xmlns:a16="http://schemas.microsoft.com/office/drawing/2014/main" id="{C654E87B-9993-95CB-E1CF-2C853E5839F5}"/>
              </a:ext>
            </a:extLst>
          </p:cNvPr>
          <p:cNvSpPr>
            <a:spLocks noGrp="1"/>
          </p:cNvSpPr>
          <p:nvPr>
            <p:custDataLst>
              <p:tags r:id="rId70"/>
            </p:custDataLst>
          </p:nvPr>
        </p:nvSpPr>
        <p:spPr bwMode="gray">
          <a:xfrm>
            <a:off x="4870450" y="4649788"/>
            <a:ext cx="39052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C2702ED-CDC4-4974-BBE3-1D9103471DD0}" type="datetime'''''''2''''1''''''.''''''''''''''''''''''3''''''%'''''''">
              <a:rPr lang="en-IN" altLang="en-US" sz="1100" smtClean="0"/>
              <a:pPr/>
              <a:t>21.3%</a:t>
            </a:fld>
            <a:endParaRPr lang="en-IN" sz="1100" dirty="0"/>
          </a:p>
        </p:txBody>
      </p:sp>
      <p:sp>
        <p:nvSpPr>
          <p:cNvPr id="233" name="Text Placeholder 2">
            <a:extLst>
              <a:ext uri="{FF2B5EF4-FFF2-40B4-BE49-F238E27FC236}">
                <a16:creationId xmlns:a16="http://schemas.microsoft.com/office/drawing/2014/main" id="{17E126BD-F132-5C65-880E-9CC018EAEBB3}"/>
              </a:ext>
            </a:extLst>
          </p:cNvPr>
          <p:cNvSpPr>
            <a:spLocks noGrp="1"/>
          </p:cNvSpPr>
          <p:nvPr>
            <p:custDataLst>
              <p:tags r:id="rId71"/>
            </p:custDataLst>
          </p:nvPr>
        </p:nvSpPr>
        <p:spPr bwMode="gray">
          <a:xfrm>
            <a:off x="5591175" y="4438650"/>
            <a:ext cx="39052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2A34146-4516-4839-9CC1-56241B2B0EAF}" type="datetime'''''''''''''2''''''''''5''''''.''5''''%'''''">
              <a:rPr lang="en-IN" altLang="en-US" sz="1100" smtClean="0"/>
              <a:pPr/>
              <a:t>25.5%</a:t>
            </a:fld>
            <a:endParaRPr lang="en-IN" sz="1100" dirty="0"/>
          </a:p>
        </p:txBody>
      </p:sp>
      <p:sp>
        <p:nvSpPr>
          <p:cNvPr id="232" name="Text Placeholder 2">
            <a:extLst>
              <a:ext uri="{FF2B5EF4-FFF2-40B4-BE49-F238E27FC236}">
                <a16:creationId xmlns:a16="http://schemas.microsoft.com/office/drawing/2014/main" id="{95BFD3F5-8A8E-F052-FC24-7BFCEF8FD96C}"/>
              </a:ext>
            </a:extLst>
          </p:cNvPr>
          <p:cNvSpPr>
            <a:spLocks noGrp="1"/>
          </p:cNvSpPr>
          <p:nvPr>
            <p:custDataLst>
              <p:tags r:id="rId72"/>
            </p:custDataLst>
          </p:nvPr>
        </p:nvSpPr>
        <p:spPr bwMode="gray">
          <a:xfrm>
            <a:off x="6311900" y="4686300"/>
            <a:ext cx="39052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73928F1-0D21-459E-9F4C-167F830EE550}" type="datetime'''''''''2''''''0''''''''''.''''5''''''''''''''''''''''%'''''">
              <a:rPr lang="en-IN" altLang="en-US" sz="1100" smtClean="0"/>
              <a:pPr/>
              <a:t>20.5%</a:t>
            </a:fld>
            <a:endParaRPr lang="en-IN" sz="1100" dirty="0"/>
          </a:p>
        </p:txBody>
      </p:sp>
      <p:sp>
        <p:nvSpPr>
          <p:cNvPr id="236" name="Text Placeholder 2">
            <a:extLst>
              <a:ext uri="{FF2B5EF4-FFF2-40B4-BE49-F238E27FC236}">
                <a16:creationId xmlns:a16="http://schemas.microsoft.com/office/drawing/2014/main" id="{4DD2A6C5-6EED-B425-88C0-7E8FF351A8C9}"/>
              </a:ext>
            </a:extLst>
          </p:cNvPr>
          <p:cNvSpPr>
            <a:spLocks noGrp="1"/>
          </p:cNvSpPr>
          <p:nvPr>
            <p:custDataLst>
              <p:tags r:id="rId73"/>
            </p:custDataLst>
          </p:nvPr>
        </p:nvSpPr>
        <p:spPr bwMode="gray">
          <a:xfrm>
            <a:off x="7031038" y="4551363"/>
            <a:ext cx="39052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929EEB3-C453-4F6A-B249-D2C386947969}" type="datetime'''''''23''''''.''''''''''''''2''''%'''''''''">
              <a:rPr lang="en-IN" altLang="en-US" sz="1100" smtClean="0"/>
              <a:pPr/>
              <a:t>23.2%</a:t>
            </a:fld>
            <a:endParaRPr lang="en-IN" sz="1100" dirty="0"/>
          </a:p>
        </p:txBody>
      </p:sp>
      <p:sp>
        <p:nvSpPr>
          <p:cNvPr id="88" name="Text Placeholder 2">
            <a:extLst>
              <a:ext uri="{FF2B5EF4-FFF2-40B4-BE49-F238E27FC236}">
                <a16:creationId xmlns:a16="http://schemas.microsoft.com/office/drawing/2014/main" id="{18DF4EB0-4F68-E41A-2CDA-CB016F5FCC71}"/>
              </a:ext>
            </a:extLst>
          </p:cNvPr>
          <p:cNvSpPr>
            <a:spLocks noGrp="1"/>
          </p:cNvSpPr>
          <p:nvPr>
            <p:custDataLst>
              <p:tags r:id="rId74"/>
            </p:custDataLst>
          </p:nvPr>
        </p:nvSpPr>
        <p:spPr bwMode="auto">
          <a:xfrm>
            <a:off x="5106988" y="4141789"/>
            <a:ext cx="638175"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IN" altLang="en-US" sz="1100" b="1" dirty="0"/>
              <a:t>421</a:t>
            </a:r>
            <a:r>
              <a:rPr lang="en-IN" altLang="en-US" sz="1100" b="1" dirty="0">
                <a:effectLst/>
              </a:rPr>
              <a:t> bps</a:t>
            </a:r>
            <a:endParaRPr lang="en-IN" sz="1100" b="1" dirty="0"/>
          </a:p>
        </p:txBody>
      </p:sp>
      <p:sp>
        <p:nvSpPr>
          <p:cNvPr id="94" name="Text Placeholder 2">
            <a:extLst>
              <a:ext uri="{FF2B5EF4-FFF2-40B4-BE49-F238E27FC236}">
                <a16:creationId xmlns:a16="http://schemas.microsoft.com/office/drawing/2014/main" id="{18DF4EB0-4F68-E41A-2CDA-CB016F5FCC71}"/>
              </a:ext>
            </a:extLst>
          </p:cNvPr>
          <p:cNvSpPr>
            <a:spLocks noGrp="1"/>
          </p:cNvSpPr>
          <p:nvPr>
            <p:custDataLst>
              <p:tags r:id="rId75"/>
            </p:custDataLst>
          </p:nvPr>
        </p:nvSpPr>
        <p:spPr bwMode="auto">
          <a:xfrm>
            <a:off x="6546850" y="4254500"/>
            <a:ext cx="638175"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IN" altLang="en-US" sz="1100" b="1" dirty="0"/>
              <a:t>272</a:t>
            </a:r>
            <a:r>
              <a:rPr lang="en-IN" altLang="en-US" sz="1100" b="1" dirty="0">
                <a:effectLst/>
              </a:rPr>
              <a:t> bps</a:t>
            </a:r>
            <a:endParaRPr lang="en-IN" sz="1100" b="1" dirty="0"/>
          </a:p>
        </p:txBody>
      </p:sp>
      <p:cxnSp>
        <p:nvCxnSpPr>
          <p:cNvPr id="239" name="Straight Connector 238">
            <a:extLst>
              <a:ext uri="{FF2B5EF4-FFF2-40B4-BE49-F238E27FC236}">
                <a16:creationId xmlns:a16="http://schemas.microsoft.com/office/drawing/2014/main" id="{EE73E1B3-7E32-A1E0-1873-91529B423E28}"/>
              </a:ext>
            </a:extLst>
          </p:cNvPr>
          <p:cNvCxnSpPr/>
          <p:nvPr/>
        </p:nvCxnSpPr>
        <p:spPr>
          <a:xfrm>
            <a:off x="6130925" y="4262438"/>
            <a:ext cx="0" cy="1804988"/>
          </a:xfrm>
          <a:prstGeom prst="line">
            <a:avLst/>
          </a:prstGeom>
          <a:ln>
            <a:solidFill>
              <a:srgbClr val="F2A16A"/>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54" name="Chart 253">
            <a:extLst>
              <a:ext uri="{FF2B5EF4-FFF2-40B4-BE49-F238E27FC236}">
                <a16:creationId xmlns:a16="http://schemas.microsoft.com/office/drawing/2014/main" id="{A378B6C2-3B04-DAD2-1440-8CBC3F72EAD9}"/>
              </a:ext>
            </a:extLst>
          </p:cNvPr>
          <p:cNvGraphicFramePr/>
          <p:nvPr>
            <p:custDataLst>
              <p:tags r:id="rId76"/>
            </p:custDataLst>
            <p:extLst>
              <p:ext uri="{D42A27DB-BD31-4B8C-83A1-F6EECF244321}">
                <p14:modId xmlns:p14="http://schemas.microsoft.com/office/powerpoint/2010/main" val="2555602193"/>
              </p:ext>
            </p:extLst>
          </p:nvPr>
        </p:nvGraphicFramePr>
        <p:xfrm>
          <a:off x="8815388" y="4532313"/>
          <a:ext cx="3046412" cy="1438275"/>
        </p:xfrm>
        <a:graphic>
          <a:graphicData uri="http://schemas.openxmlformats.org/drawingml/2006/chart">
            <c:chart xmlns:c="http://schemas.openxmlformats.org/drawingml/2006/chart" xmlns:r="http://schemas.openxmlformats.org/officeDocument/2006/relationships" r:id="rId102"/>
          </a:graphicData>
        </a:graphic>
      </p:graphicFrame>
      <p:cxnSp>
        <p:nvCxnSpPr>
          <p:cNvPr id="215" name="Straight Connector 214">
            <a:extLst>
              <a:ext uri="{FF2B5EF4-FFF2-40B4-BE49-F238E27FC236}">
                <a16:creationId xmlns:a16="http://schemas.microsoft.com/office/drawing/2014/main" id="{54661056-1AE4-6FC2-2F0C-BABD76FE4D0A}"/>
              </a:ext>
            </a:extLst>
          </p:cNvPr>
          <p:cNvCxnSpPr/>
          <p:nvPr>
            <p:custDataLst>
              <p:tags r:id="rId77"/>
            </p:custDataLst>
          </p:nvPr>
        </p:nvCxnSpPr>
        <p:spPr bwMode="auto">
          <a:xfrm flipV="1">
            <a:off x="9256713" y="4248149"/>
            <a:ext cx="0" cy="4445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6" name="Straight Connector 215">
            <a:extLst>
              <a:ext uri="{FF2B5EF4-FFF2-40B4-BE49-F238E27FC236}">
                <a16:creationId xmlns:a16="http://schemas.microsoft.com/office/drawing/2014/main" id="{7A7C7185-F1D2-12C6-968E-D8481DC5B21F}"/>
              </a:ext>
            </a:extLst>
          </p:cNvPr>
          <p:cNvCxnSpPr/>
          <p:nvPr>
            <p:custDataLst>
              <p:tags r:id="rId78"/>
            </p:custDataLst>
          </p:nvPr>
        </p:nvCxnSpPr>
        <p:spPr bwMode="auto">
          <a:xfrm>
            <a:off x="9256713" y="4248150"/>
            <a:ext cx="7207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7" name="Straight Connector 216">
            <a:extLst>
              <a:ext uri="{FF2B5EF4-FFF2-40B4-BE49-F238E27FC236}">
                <a16:creationId xmlns:a16="http://schemas.microsoft.com/office/drawing/2014/main" id="{DA86902F-4076-5910-B13A-20D74A8B773D}"/>
              </a:ext>
            </a:extLst>
          </p:cNvPr>
          <p:cNvCxnSpPr/>
          <p:nvPr>
            <p:custDataLst>
              <p:tags r:id="rId79"/>
            </p:custDataLst>
          </p:nvPr>
        </p:nvCxnSpPr>
        <p:spPr bwMode="auto">
          <a:xfrm>
            <a:off x="9977438" y="4248150"/>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22" name="Straight Connector 221">
            <a:extLst>
              <a:ext uri="{FF2B5EF4-FFF2-40B4-BE49-F238E27FC236}">
                <a16:creationId xmlns:a16="http://schemas.microsoft.com/office/drawing/2014/main" id="{C5E34CD3-189E-8952-D6A7-C9CDFB9F3A2E}"/>
              </a:ext>
            </a:extLst>
          </p:cNvPr>
          <p:cNvCxnSpPr/>
          <p:nvPr>
            <p:custDataLst>
              <p:tags r:id="rId80"/>
            </p:custDataLst>
          </p:nvPr>
        </p:nvCxnSpPr>
        <p:spPr bwMode="auto">
          <a:xfrm flipV="1">
            <a:off x="10698163" y="4398963"/>
            <a:ext cx="0" cy="3365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3" name="Straight Connector 222">
            <a:extLst>
              <a:ext uri="{FF2B5EF4-FFF2-40B4-BE49-F238E27FC236}">
                <a16:creationId xmlns:a16="http://schemas.microsoft.com/office/drawing/2014/main" id="{0578D70F-9A7E-9A49-5E79-80367FAFDB6E}"/>
              </a:ext>
            </a:extLst>
          </p:cNvPr>
          <p:cNvCxnSpPr/>
          <p:nvPr>
            <p:custDataLst>
              <p:tags r:id="rId81"/>
            </p:custDataLst>
          </p:nvPr>
        </p:nvCxnSpPr>
        <p:spPr bwMode="auto">
          <a:xfrm>
            <a:off x="10698162" y="4398963"/>
            <a:ext cx="71913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4" name="Straight Connector 223">
            <a:extLst>
              <a:ext uri="{FF2B5EF4-FFF2-40B4-BE49-F238E27FC236}">
                <a16:creationId xmlns:a16="http://schemas.microsoft.com/office/drawing/2014/main" id="{371EEA6E-A319-C5D5-85A4-D6226821E2CE}"/>
              </a:ext>
            </a:extLst>
          </p:cNvPr>
          <p:cNvCxnSpPr/>
          <p:nvPr>
            <p:custDataLst>
              <p:tags r:id="rId82"/>
            </p:custDataLst>
          </p:nvPr>
        </p:nvCxnSpPr>
        <p:spPr bwMode="auto">
          <a:xfrm>
            <a:off x="11417300" y="4398963"/>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44" name="Text Placeholder 2">
            <a:extLst>
              <a:ext uri="{FF2B5EF4-FFF2-40B4-BE49-F238E27FC236}">
                <a16:creationId xmlns:a16="http://schemas.microsoft.com/office/drawing/2014/main" id="{EF7686B6-E708-E7E6-10FF-C93CB7F0E032}"/>
              </a:ext>
            </a:extLst>
          </p:cNvPr>
          <p:cNvSpPr>
            <a:spLocks noGrp="1"/>
          </p:cNvSpPr>
          <p:nvPr>
            <p:custDataLst>
              <p:tags r:id="rId83"/>
            </p:custDataLst>
          </p:nvPr>
        </p:nvSpPr>
        <p:spPr bwMode="auto">
          <a:xfrm>
            <a:off x="9031288" y="5934075"/>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E19E2EE-C344-429D-98E6-E4C31F4B0CF5}" type="datetime'''''''''''''Q''''4''''''F''''''''''''Y2''''''''2'''''''''''''">
              <a:rPr lang="en-IN" altLang="en-US" sz="1100" smtClean="0"/>
              <a:pPr/>
              <a:t>Q4FY22</a:t>
            </a:fld>
            <a:endParaRPr lang="en-IN" altLang="en-US" sz="1100" dirty="0"/>
          </a:p>
        </p:txBody>
      </p:sp>
      <p:sp>
        <p:nvSpPr>
          <p:cNvPr id="247" name="Text Placeholder 2">
            <a:extLst>
              <a:ext uri="{FF2B5EF4-FFF2-40B4-BE49-F238E27FC236}">
                <a16:creationId xmlns:a16="http://schemas.microsoft.com/office/drawing/2014/main" id="{AB155A1A-38B7-DA69-A50C-B1279AAD3726}"/>
              </a:ext>
            </a:extLst>
          </p:cNvPr>
          <p:cNvSpPr>
            <a:spLocks noGrp="1"/>
          </p:cNvSpPr>
          <p:nvPr>
            <p:custDataLst>
              <p:tags r:id="rId84"/>
            </p:custDataLst>
          </p:nvPr>
        </p:nvSpPr>
        <p:spPr bwMode="auto">
          <a:xfrm>
            <a:off x="9752013" y="5934075"/>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F1AA30D-7379-480E-A848-A1A3FBA2C9C3}" type="datetime'''''''Q''''''''''''''''4''F''''Y''''''''''''''''''2''''''''3'">
              <a:rPr lang="en-IN" altLang="en-US" sz="1100" smtClean="0"/>
              <a:pPr/>
              <a:t>Q4FY23</a:t>
            </a:fld>
            <a:endParaRPr lang="en-IN" sz="1100" dirty="0"/>
          </a:p>
        </p:txBody>
      </p:sp>
      <p:sp>
        <p:nvSpPr>
          <p:cNvPr id="248" name="Text Placeholder 2">
            <a:extLst>
              <a:ext uri="{FF2B5EF4-FFF2-40B4-BE49-F238E27FC236}">
                <a16:creationId xmlns:a16="http://schemas.microsoft.com/office/drawing/2014/main" id="{D0AA39D5-C1F3-831D-D4B9-C6126598F234}"/>
              </a:ext>
            </a:extLst>
          </p:cNvPr>
          <p:cNvSpPr>
            <a:spLocks noGrp="1"/>
          </p:cNvSpPr>
          <p:nvPr>
            <p:custDataLst>
              <p:tags r:id="rId85"/>
            </p:custDataLst>
          </p:nvPr>
        </p:nvSpPr>
        <p:spPr bwMode="auto">
          <a:xfrm>
            <a:off x="10555288" y="59340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1D1720D-B857-41C4-B0F7-7DDC1FB8711A}" type="datetime'''''''''''''''''''''F''''Y''''''''''''''''''''''2''''''2'''">
              <a:rPr lang="en-IN" altLang="en-US" sz="1100" smtClean="0"/>
              <a:pPr/>
              <a:t>FY22</a:t>
            </a:fld>
            <a:endParaRPr lang="en-IN" sz="1100" dirty="0"/>
          </a:p>
        </p:txBody>
      </p:sp>
      <p:sp>
        <p:nvSpPr>
          <p:cNvPr id="243" name="Text Placeholder 2">
            <a:extLst>
              <a:ext uri="{FF2B5EF4-FFF2-40B4-BE49-F238E27FC236}">
                <a16:creationId xmlns:a16="http://schemas.microsoft.com/office/drawing/2014/main" id="{B8137215-0F62-FCD5-754C-B6F957C7A2A5}"/>
              </a:ext>
            </a:extLst>
          </p:cNvPr>
          <p:cNvSpPr>
            <a:spLocks noGrp="1"/>
          </p:cNvSpPr>
          <p:nvPr>
            <p:custDataLst>
              <p:tags r:id="rId86"/>
            </p:custDataLst>
          </p:nvPr>
        </p:nvSpPr>
        <p:spPr bwMode="auto">
          <a:xfrm>
            <a:off x="11274425" y="59340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D427B8E-A38D-4C80-A311-7C66C198E063}" type="datetime'''''''''FY''2''''''''''''''''''''''''''''3'''''''''">
              <a:rPr lang="en-IN" altLang="en-US" sz="1100" smtClean="0"/>
              <a:pPr/>
              <a:t>FY23</a:t>
            </a:fld>
            <a:endParaRPr lang="en-IN" sz="1100" dirty="0"/>
          </a:p>
        </p:txBody>
      </p:sp>
      <p:sp>
        <p:nvSpPr>
          <p:cNvPr id="250" name="Text Placeholder 2">
            <a:extLst>
              <a:ext uri="{FF2B5EF4-FFF2-40B4-BE49-F238E27FC236}">
                <a16:creationId xmlns:a16="http://schemas.microsoft.com/office/drawing/2014/main" id="{1479D0E5-ABD2-6AA8-271C-F1B21AE269F0}"/>
              </a:ext>
            </a:extLst>
          </p:cNvPr>
          <p:cNvSpPr>
            <a:spLocks noGrp="1"/>
          </p:cNvSpPr>
          <p:nvPr>
            <p:custDataLst>
              <p:tags r:id="rId87"/>
            </p:custDataLst>
          </p:nvPr>
        </p:nvSpPr>
        <p:spPr bwMode="gray">
          <a:xfrm>
            <a:off x="9061450" y="4730750"/>
            <a:ext cx="39052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C772507-20CF-4128-BBA9-5D5170535A77}" type="datetime'''1''3''''''''''.''1''''''''%'''''''''''''''">
              <a:rPr lang="en-IN" altLang="en-US" sz="1100" smtClean="0"/>
              <a:pPr/>
              <a:t>13.1%</a:t>
            </a:fld>
            <a:endParaRPr lang="en-IN" sz="1100" dirty="0"/>
          </a:p>
        </p:txBody>
      </p:sp>
      <p:sp>
        <p:nvSpPr>
          <p:cNvPr id="246" name="Text Placeholder 2">
            <a:extLst>
              <a:ext uri="{FF2B5EF4-FFF2-40B4-BE49-F238E27FC236}">
                <a16:creationId xmlns:a16="http://schemas.microsoft.com/office/drawing/2014/main" id="{BE0F964B-6466-7A74-08BA-A7895753CDE7}"/>
              </a:ext>
            </a:extLst>
          </p:cNvPr>
          <p:cNvSpPr>
            <a:spLocks noGrp="1"/>
          </p:cNvSpPr>
          <p:nvPr>
            <p:custDataLst>
              <p:tags r:id="rId88"/>
            </p:custDataLst>
          </p:nvPr>
        </p:nvSpPr>
        <p:spPr bwMode="gray">
          <a:xfrm>
            <a:off x="9782175" y="4438650"/>
            <a:ext cx="39052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69EAB31-67E6-42BA-9DE3-3DC1CCCFF2C4}" type="datetime'''''''1''''7''''''''''''''''.''''''''''''''''0''''''''''''%'''">
              <a:rPr lang="en-IN" altLang="en-US" sz="1100" smtClean="0"/>
              <a:pPr/>
              <a:t>17.0%</a:t>
            </a:fld>
            <a:endParaRPr lang="en-IN" sz="1100" dirty="0"/>
          </a:p>
        </p:txBody>
      </p:sp>
      <p:sp>
        <p:nvSpPr>
          <p:cNvPr id="245" name="Text Placeholder 2">
            <a:extLst>
              <a:ext uri="{FF2B5EF4-FFF2-40B4-BE49-F238E27FC236}">
                <a16:creationId xmlns:a16="http://schemas.microsoft.com/office/drawing/2014/main" id="{8DE8A9EA-7725-BD30-A039-08E75AE025A1}"/>
              </a:ext>
            </a:extLst>
          </p:cNvPr>
          <p:cNvSpPr>
            <a:spLocks noGrp="1"/>
          </p:cNvSpPr>
          <p:nvPr>
            <p:custDataLst>
              <p:tags r:id="rId89"/>
            </p:custDataLst>
          </p:nvPr>
        </p:nvSpPr>
        <p:spPr bwMode="gray">
          <a:xfrm>
            <a:off x="10502900" y="4773613"/>
            <a:ext cx="39052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4991E62-9D84-4073-85E2-2BD50C0576CF}" type="datetime'''''''''''''''''''''''1''''''''''''''2''''''.6%'">
              <a:rPr lang="en-IN" altLang="en-US" sz="1100" smtClean="0"/>
              <a:pPr/>
              <a:t>12.6%</a:t>
            </a:fld>
            <a:endParaRPr lang="en-IN" sz="1100" dirty="0"/>
          </a:p>
        </p:txBody>
      </p:sp>
      <p:sp>
        <p:nvSpPr>
          <p:cNvPr id="249" name="Text Placeholder 2">
            <a:extLst>
              <a:ext uri="{FF2B5EF4-FFF2-40B4-BE49-F238E27FC236}">
                <a16:creationId xmlns:a16="http://schemas.microsoft.com/office/drawing/2014/main" id="{04648B82-72BB-206B-0D03-51FBD993B891}"/>
              </a:ext>
            </a:extLst>
          </p:cNvPr>
          <p:cNvSpPr>
            <a:spLocks noGrp="1"/>
          </p:cNvSpPr>
          <p:nvPr>
            <p:custDataLst>
              <p:tags r:id="rId90"/>
            </p:custDataLst>
          </p:nvPr>
        </p:nvSpPr>
        <p:spPr bwMode="gray">
          <a:xfrm>
            <a:off x="11222038" y="4589463"/>
            <a:ext cx="39052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C056978-A26D-4945-AA54-AD78578AB164}" type="datetime'15''''''''''''''''''''''''''''''''''''.''''''0''%'''''">
              <a:rPr lang="en-IN" altLang="en-US" sz="1100" smtClean="0"/>
              <a:pPr/>
              <a:t>15.0%</a:t>
            </a:fld>
            <a:endParaRPr lang="en-IN" sz="1100" dirty="0"/>
          </a:p>
        </p:txBody>
      </p:sp>
      <p:sp>
        <p:nvSpPr>
          <p:cNvPr id="213" name="Text Placeholder 2">
            <a:extLst>
              <a:ext uri="{FF2B5EF4-FFF2-40B4-BE49-F238E27FC236}">
                <a16:creationId xmlns:a16="http://schemas.microsoft.com/office/drawing/2014/main" id="{18DF4EB0-4F68-E41A-2CDA-CB016F5FCC71}"/>
              </a:ext>
            </a:extLst>
          </p:cNvPr>
          <p:cNvSpPr>
            <a:spLocks noGrp="1"/>
          </p:cNvSpPr>
          <p:nvPr>
            <p:custDataLst>
              <p:tags r:id="rId91"/>
            </p:custDataLst>
          </p:nvPr>
        </p:nvSpPr>
        <p:spPr bwMode="auto">
          <a:xfrm>
            <a:off x="9297988" y="4141789"/>
            <a:ext cx="638175"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IN" altLang="en-US" sz="1100" b="1" dirty="0"/>
              <a:t>391</a:t>
            </a:r>
            <a:r>
              <a:rPr lang="en-IN" altLang="en-US" sz="1100" b="1" dirty="0">
                <a:effectLst/>
              </a:rPr>
              <a:t> bps</a:t>
            </a:r>
            <a:endParaRPr lang="en-IN" sz="1100" b="1" dirty="0"/>
          </a:p>
        </p:txBody>
      </p:sp>
      <p:sp>
        <p:nvSpPr>
          <p:cNvPr id="219" name="Text Placeholder 2">
            <a:extLst>
              <a:ext uri="{FF2B5EF4-FFF2-40B4-BE49-F238E27FC236}">
                <a16:creationId xmlns:a16="http://schemas.microsoft.com/office/drawing/2014/main" id="{18DF4EB0-4F68-E41A-2CDA-CB016F5FCC71}"/>
              </a:ext>
            </a:extLst>
          </p:cNvPr>
          <p:cNvSpPr>
            <a:spLocks noGrp="1"/>
          </p:cNvSpPr>
          <p:nvPr>
            <p:custDataLst>
              <p:tags r:id="rId92"/>
            </p:custDataLst>
          </p:nvPr>
        </p:nvSpPr>
        <p:spPr bwMode="auto">
          <a:xfrm>
            <a:off x="10737850" y="4292600"/>
            <a:ext cx="638175"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IN" altLang="en-US" sz="1100" b="1" dirty="0">
                <a:effectLst/>
              </a:rPr>
              <a:t>247 bps</a:t>
            </a:r>
            <a:endParaRPr lang="en-IN" sz="1100" b="1" dirty="0"/>
          </a:p>
        </p:txBody>
      </p:sp>
      <p:cxnSp>
        <p:nvCxnSpPr>
          <p:cNvPr id="251" name="Straight Connector 250">
            <a:extLst>
              <a:ext uri="{FF2B5EF4-FFF2-40B4-BE49-F238E27FC236}">
                <a16:creationId xmlns:a16="http://schemas.microsoft.com/office/drawing/2014/main" id="{3CB19E86-08A5-CE23-CE32-71E6725619E4}"/>
              </a:ext>
            </a:extLst>
          </p:cNvPr>
          <p:cNvCxnSpPr/>
          <p:nvPr/>
        </p:nvCxnSpPr>
        <p:spPr>
          <a:xfrm>
            <a:off x="10331450" y="4262438"/>
            <a:ext cx="0" cy="1804988"/>
          </a:xfrm>
          <a:prstGeom prst="line">
            <a:avLst/>
          </a:prstGeom>
          <a:ln>
            <a:solidFill>
              <a:srgbClr val="F2A16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087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21A15B0-B280-2EE5-E1AB-DFFD9EDFD87E}"/>
              </a:ext>
            </a:extLst>
          </p:cNvPr>
          <p:cNvGraphicFramePr>
            <a:graphicFrameLocks noChangeAspect="1"/>
          </p:cNvGraphicFramePr>
          <p:nvPr>
            <p:custDataLst>
              <p:tags r:id="rId2"/>
            </p:custDataLst>
            <p:extLst>
              <p:ext uri="{D42A27DB-BD31-4B8C-83A1-F6EECF244321}">
                <p14:modId xmlns:p14="http://schemas.microsoft.com/office/powerpoint/2010/main" val="3453125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1" name="think-cell Slide" r:id="rId57" imgW="425" imgH="424" progId="TCLayout.ActiveDocument.1">
                  <p:embed/>
                </p:oleObj>
              </mc:Choice>
              <mc:Fallback>
                <p:oleObj name="think-cell Slide" r:id="rId57" imgW="425" imgH="424" progId="TCLayout.ActiveDocument.1">
                  <p:embed/>
                  <p:pic>
                    <p:nvPicPr>
                      <p:cNvPr id="4" name="Object 3" hidden="1">
                        <a:extLst>
                          <a:ext uri="{FF2B5EF4-FFF2-40B4-BE49-F238E27FC236}">
                            <a16:creationId xmlns:a16="http://schemas.microsoft.com/office/drawing/2014/main" id="{A21A15B0-B280-2EE5-E1AB-DFFD9EDFD87E}"/>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DC73B3C-9C97-D3A7-0C61-9C4AC15CF32F}"/>
              </a:ext>
            </a:extLst>
          </p:cNvPr>
          <p:cNvSpPr>
            <a:spLocks noGrp="1"/>
          </p:cNvSpPr>
          <p:nvPr>
            <p:ph type="title"/>
          </p:nvPr>
        </p:nvSpPr>
        <p:spPr>
          <a:xfrm>
            <a:off x="139188" y="124690"/>
            <a:ext cx="7594601" cy="493554"/>
          </a:xfrm>
        </p:spPr>
        <p:txBody>
          <a:bodyPr vert="horz">
            <a:normAutofit/>
          </a:bodyPr>
          <a:lstStyle/>
          <a:p>
            <a:r>
              <a:rPr lang="en-IN" dirty="0"/>
              <a:t>Product-Wise Highlights – Q4 &amp; FY23</a:t>
            </a:r>
          </a:p>
        </p:txBody>
      </p:sp>
      <p:graphicFrame>
        <p:nvGraphicFramePr>
          <p:cNvPr id="16" name="Chart 15">
            <a:extLst>
              <a:ext uri="{FF2B5EF4-FFF2-40B4-BE49-F238E27FC236}">
                <a16:creationId xmlns:a16="http://schemas.microsoft.com/office/drawing/2014/main" id="{9D09AE95-F662-A538-C18F-197F86EEBB3F}"/>
              </a:ext>
            </a:extLst>
          </p:cNvPr>
          <p:cNvGraphicFramePr/>
          <p:nvPr>
            <p:custDataLst>
              <p:tags r:id="rId3"/>
            </p:custDataLst>
            <p:extLst>
              <p:ext uri="{D42A27DB-BD31-4B8C-83A1-F6EECF244321}">
                <p14:modId xmlns:p14="http://schemas.microsoft.com/office/powerpoint/2010/main" val="3751272567"/>
              </p:ext>
            </p:extLst>
          </p:nvPr>
        </p:nvGraphicFramePr>
        <p:xfrm>
          <a:off x="346075" y="1676400"/>
          <a:ext cx="3405188" cy="1690688"/>
        </p:xfrm>
        <a:graphic>
          <a:graphicData uri="http://schemas.openxmlformats.org/drawingml/2006/chart">
            <c:chart xmlns:c="http://schemas.openxmlformats.org/drawingml/2006/chart" xmlns:r="http://schemas.openxmlformats.org/officeDocument/2006/relationships" r:id="rId59"/>
          </a:graphicData>
        </a:graphic>
      </p:graphicFrame>
      <p:cxnSp>
        <p:nvCxnSpPr>
          <p:cNvPr id="83" name="Straight Connector 82">
            <a:extLst>
              <a:ext uri="{FF2B5EF4-FFF2-40B4-BE49-F238E27FC236}">
                <a16:creationId xmlns:a16="http://schemas.microsoft.com/office/drawing/2014/main" id="{2EC2DC76-858C-66EA-963B-8E15DABD9A2F}"/>
              </a:ext>
            </a:extLst>
          </p:cNvPr>
          <p:cNvCxnSpPr/>
          <p:nvPr>
            <p:custDataLst>
              <p:tags r:id="rId4"/>
            </p:custDataLst>
          </p:nvPr>
        </p:nvCxnSpPr>
        <p:spPr bwMode="auto">
          <a:xfrm flipV="1">
            <a:off x="833438" y="2568575"/>
            <a:ext cx="0" cy="1651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87CD793B-DB4B-DD58-F678-984E28B063DC}"/>
              </a:ext>
            </a:extLst>
          </p:cNvPr>
          <p:cNvCxnSpPr/>
          <p:nvPr>
            <p:custDataLst>
              <p:tags r:id="rId5"/>
            </p:custDataLst>
          </p:nvPr>
        </p:nvCxnSpPr>
        <p:spPr bwMode="auto">
          <a:xfrm>
            <a:off x="833438" y="2568575"/>
            <a:ext cx="8096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C15E5BBC-D5A2-CFF7-8A20-DF6DED733517}"/>
              </a:ext>
            </a:extLst>
          </p:cNvPr>
          <p:cNvCxnSpPr/>
          <p:nvPr>
            <p:custDataLst>
              <p:tags r:id="rId6"/>
            </p:custDataLst>
          </p:nvPr>
        </p:nvCxnSpPr>
        <p:spPr bwMode="auto">
          <a:xfrm>
            <a:off x="1643063" y="256857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EBB72BC4-3771-F8A1-0F47-FE24404A8F88}"/>
              </a:ext>
            </a:extLst>
          </p:cNvPr>
          <p:cNvCxnSpPr/>
          <p:nvPr>
            <p:custDataLst>
              <p:tags r:id="rId7"/>
            </p:custDataLst>
          </p:nvPr>
        </p:nvCxnSpPr>
        <p:spPr bwMode="auto">
          <a:xfrm flipV="1">
            <a:off x="2454275" y="1520825"/>
            <a:ext cx="0" cy="2286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F6C02E79-6FFF-A410-8157-548D9DB70750}"/>
              </a:ext>
            </a:extLst>
          </p:cNvPr>
          <p:cNvCxnSpPr/>
          <p:nvPr>
            <p:custDataLst>
              <p:tags r:id="rId8"/>
            </p:custDataLst>
          </p:nvPr>
        </p:nvCxnSpPr>
        <p:spPr bwMode="auto">
          <a:xfrm>
            <a:off x="3263900" y="152082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78FA6788-CF4A-6B7C-561F-885DEB8F774D}"/>
              </a:ext>
            </a:extLst>
          </p:cNvPr>
          <p:cNvCxnSpPr/>
          <p:nvPr>
            <p:custDataLst>
              <p:tags r:id="rId9"/>
            </p:custDataLst>
          </p:nvPr>
        </p:nvCxnSpPr>
        <p:spPr bwMode="auto">
          <a:xfrm>
            <a:off x="2454275" y="1520825"/>
            <a:ext cx="8096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1" name="Text Placeholder 2">
            <a:extLst>
              <a:ext uri="{FF2B5EF4-FFF2-40B4-BE49-F238E27FC236}">
                <a16:creationId xmlns:a16="http://schemas.microsoft.com/office/drawing/2014/main" id="{A801C6D6-81A8-F697-226A-E49953877294}"/>
              </a:ext>
            </a:extLst>
          </p:cNvPr>
          <p:cNvSpPr>
            <a:spLocks noGrp="1"/>
          </p:cNvSpPr>
          <p:nvPr>
            <p:custDataLst>
              <p:tags r:id="rId10"/>
            </p:custDataLst>
          </p:nvPr>
        </p:nvSpPr>
        <p:spPr bwMode="auto">
          <a:xfrm>
            <a:off x="1417638" y="3330575"/>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A06709E-2A1A-47FC-A5F7-1AB325B6BC35}" type="datetime'Q''4''''F''''''''''''''''Y''''''''''''''2''''''''''''''''3'">
              <a:rPr lang="en-IN" altLang="en-US" sz="1100" smtClean="0"/>
              <a:pPr/>
              <a:t>Q4FY23</a:t>
            </a:fld>
            <a:endParaRPr lang="en-IN" sz="1100" dirty="0"/>
          </a:p>
        </p:txBody>
      </p:sp>
      <p:sp>
        <p:nvSpPr>
          <p:cNvPr id="29" name="Text Placeholder 2">
            <a:extLst>
              <a:ext uri="{FF2B5EF4-FFF2-40B4-BE49-F238E27FC236}">
                <a16:creationId xmlns:a16="http://schemas.microsoft.com/office/drawing/2014/main" id="{18DF4EB0-4F68-E41A-2CDA-CB016F5FCC71}"/>
              </a:ext>
            </a:extLst>
          </p:cNvPr>
          <p:cNvSpPr>
            <a:spLocks noGrp="1"/>
          </p:cNvSpPr>
          <p:nvPr>
            <p:custDataLst>
              <p:tags r:id="rId11"/>
            </p:custDataLst>
          </p:nvPr>
        </p:nvSpPr>
        <p:spPr bwMode="auto">
          <a:xfrm>
            <a:off x="608013" y="3330575"/>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7C29F20-734C-4794-BCD0-F650DCEC70B5}" type="datetime'Q''''''''4''''''''''''''''''''''''''''''FY''2''2'">
              <a:rPr lang="en-IN" altLang="en-US" sz="1100" smtClean="0"/>
              <a:pPr/>
              <a:t>Q4FY22</a:t>
            </a:fld>
            <a:endParaRPr lang="en-IN" sz="1100" dirty="0"/>
          </a:p>
        </p:txBody>
      </p:sp>
      <p:sp>
        <p:nvSpPr>
          <p:cNvPr id="8" name="Text Placeholder 2">
            <a:extLst>
              <a:ext uri="{FF2B5EF4-FFF2-40B4-BE49-F238E27FC236}">
                <a16:creationId xmlns:a16="http://schemas.microsoft.com/office/drawing/2014/main" id="{CE435009-5887-79F7-C634-6CDE35081D27}"/>
              </a:ext>
            </a:extLst>
          </p:cNvPr>
          <p:cNvSpPr>
            <a:spLocks noGrp="1"/>
          </p:cNvSpPr>
          <p:nvPr>
            <p:custDataLst>
              <p:tags r:id="rId12"/>
            </p:custDataLst>
          </p:nvPr>
        </p:nvSpPr>
        <p:spPr bwMode="auto">
          <a:xfrm>
            <a:off x="2311400"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B529E36-E682-4387-9BB4-E459EED39224}" type="datetime'''F''''''''Y''''''''''''''''''''''2''''''''''''2'''''''''''''">
              <a:rPr lang="en-IN" altLang="en-US" sz="1100" smtClean="0"/>
              <a:pPr/>
              <a:t>FY22</a:t>
            </a:fld>
            <a:endParaRPr lang="en-IN" sz="1100" dirty="0"/>
          </a:p>
        </p:txBody>
      </p:sp>
      <p:sp>
        <p:nvSpPr>
          <p:cNvPr id="11" name="Text Placeholder 2">
            <a:extLst>
              <a:ext uri="{FF2B5EF4-FFF2-40B4-BE49-F238E27FC236}">
                <a16:creationId xmlns:a16="http://schemas.microsoft.com/office/drawing/2014/main" id="{47A7F492-B018-D327-8A0F-DF9C9ED4B52D}"/>
              </a:ext>
            </a:extLst>
          </p:cNvPr>
          <p:cNvSpPr>
            <a:spLocks noGrp="1"/>
          </p:cNvSpPr>
          <p:nvPr>
            <p:custDataLst>
              <p:tags r:id="rId13"/>
            </p:custDataLst>
          </p:nvPr>
        </p:nvSpPr>
        <p:spPr bwMode="auto">
          <a:xfrm>
            <a:off x="3121025"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CE314E1-EEF6-4816-8A88-0A6692FD8D34}" type="datetime'F''Y''''''''''2''''''''''''''''''''''3'''">
              <a:rPr lang="en-IN" altLang="en-US" sz="1100" smtClean="0"/>
              <a:pPr/>
              <a:t>FY23</a:t>
            </a:fld>
            <a:endParaRPr lang="en-IN" sz="1100" dirty="0"/>
          </a:p>
        </p:txBody>
      </p:sp>
      <p:sp>
        <p:nvSpPr>
          <p:cNvPr id="81" name="Text Placeholder 2">
            <a:extLst>
              <a:ext uri="{FF2B5EF4-FFF2-40B4-BE49-F238E27FC236}">
                <a16:creationId xmlns:a16="http://schemas.microsoft.com/office/drawing/2014/main" id="{18DF4EB0-4F68-E41A-2CDA-CB016F5FCC71}"/>
              </a:ext>
            </a:extLst>
          </p:cNvPr>
          <p:cNvSpPr>
            <a:spLocks noGrp="1"/>
          </p:cNvSpPr>
          <p:nvPr>
            <p:custDataLst>
              <p:tags r:id="rId14"/>
            </p:custDataLst>
          </p:nvPr>
        </p:nvSpPr>
        <p:spPr bwMode="auto">
          <a:xfrm>
            <a:off x="1038225" y="2462213"/>
            <a:ext cx="400050"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F402B72-EF44-499F-873A-E5A96810E470}" type="datetime'3''''''''''''''''.''''9%'''''">
              <a:rPr lang="en-IN" altLang="en-US" sz="1100" b="1" smtClean="0">
                <a:effectLst/>
              </a:rPr>
              <a:pPr/>
              <a:t>3.9%</a:t>
            </a:fld>
            <a:endParaRPr lang="en-IN" sz="1100" b="1" dirty="0"/>
          </a:p>
        </p:txBody>
      </p:sp>
      <p:sp>
        <p:nvSpPr>
          <p:cNvPr id="123" name="Text Placeholder 2">
            <a:extLst>
              <a:ext uri="{FF2B5EF4-FFF2-40B4-BE49-F238E27FC236}">
                <a16:creationId xmlns:a16="http://schemas.microsoft.com/office/drawing/2014/main" id="{18DF4EB0-4F68-E41A-2CDA-CB016F5FCC71}"/>
              </a:ext>
            </a:extLst>
          </p:cNvPr>
          <p:cNvSpPr>
            <a:spLocks noGrp="1"/>
          </p:cNvSpPr>
          <p:nvPr>
            <p:custDataLst>
              <p:tags r:id="rId15"/>
            </p:custDataLst>
          </p:nvPr>
        </p:nvSpPr>
        <p:spPr bwMode="auto">
          <a:xfrm>
            <a:off x="2659063" y="1414463"/>
            <a:ext cx="400050"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4478BE5-6C3A-4F9D-8321-5F294C2635B4}" type="datetime'''''''5''''''''''.''''''''''''8''''''''''''''''''''''''''%'">
              <a:rPr lang="en-IN" altLang="en-US" sz="1100" b="1" smtClean="0">
                <a:effectLst/>
              </a:rPr>
              <a:pPr/>
              <a:t>5.8%</a:t>
            </a:fld>
            <a:endParaRPr lang="en-IN" sz="1100" b="1" dirty="0"/>
          </a:p>
        </p:txBody>
      </p:sp>
      <p:sp>
        <p:nvSpPr>
          <p:cNvPr id="110" name="Rectangle: Rounded Corners 109">
            <a:extLst>
              <a:ext uri="{FF2B5EF4-FFF2-40B4-BE49-F238E27FC236}">
                <a16:creationId xmlns:a16="http://schemas.microsoft.com/office/drawing/2014/main" id="{6DDA756C-1561-3219-5764-24593AB41581}"/>
              </a:ext>
            </a:extLst>
          </p:cNvPr>
          <p:cNvSpPr/>
          <p:nvPr/>
        </p:nvSpPr>
        <p:spPr>
          <a:xfrm>
            <a:off x="429275" y="992934"/>
            <a:ext cx="3240000" cy="293790"/>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ysClr val="windowText" lastClr="000000"/>
                </a:solidFill>
              </a:rPr>
              <a:t>Bimetal (Rs. in </a:t>
            </a:r>
            <a:r>
              <a:rPr lang="en-IN" sz="1400" dirty="0" err="1">
                <a:solidFill>
                  <a:sysClr val="windowText" lastClr="000000"/>
                </a:solidFill>
              </a:rPr>
              <a:t>Crs</a:t>
            </a:r>
            <a:r>
              <a:rPr lang="en-IN" sz="1400" dirty="0">
                <a:solidFill>
                  <a:sysClr val="windowText" lastClr="000000"/>
                </a:solidFill>
              </a:rPr>
              <a:t>)</a:t>
            </a:r>
          </a:p>
        </p:txBody>
      </p:sp>
      <p:sp>
        <p:nvSpPr>
          <p:cNvPr id="115" name="Rectangle: Rounded Corners 114">
            <a:extLst>
              <a:ext uri="{FF2B5EF4-FFF2-40B4-BE49-F238E27FC236}">
                <a16:creationId xmlns:a16="http://schemas.microsoft.com/office/drawing/2014/main" id="{40A6841F-A2A1-FAA0-C248-68E101017A6A}"/>
              </a:ext>
            </a:extLst>
          </p:cNvPr>
          <p:cNvSpPr/>
          <p:nvPr/>
        </p:nvSpPr>
        <p:spPr>
          <a:xfrm>
            <a:off x="4476000" y="1002353"/>
            <a:ext cx="3240000" cy="293790"/>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err="1">
                <a:solidFill>
                  <a:sysClr val="windowText" lastClr="000000"/>
                </a:solidFill>
              </a:rPr>
              <a:t>Alkop</a:t>
            </a:r>
            <a:r>
              <a:rPr lang="en-IN" sz="1400" dirty="0">
                <a:solidFill>
                  <a:sysClr val="windowText" lastClr="000000"/>
                </a:solidFill>
              </a:rPr>
              <a:t> – </a:t>
            </a:r>
            <a:r>
              <a:rPr lang="en-IN" sz="1400" dirty="0" err="1">
                <a:solidFill>
                  <a:sysClr val="windowText" lastClr="000000"/>
                </a:solidFill>
              </a:rPr>
              <a:t>Aluminum</a:t>
            </a:r>
            <a:r>
              <a:rPr lang="en-IN" sz="1400" dirty="0">
                <a:solidFill>
                  <a:sysClr val="windowText" lastClr="000000"/>
                </a:solidFill>
              </a:rPr>
              <a:t> (Rs. in </a:t>
            </a:r>
            <a:r>
              <a:rPr lang="en-IN" sz="1400" dirty="0" err="1">
                <a:solidFill>
                  <a:sysClr val="windowText" lastClr="000000"/>
                </a:solidFill>
              </a:rPr>
              <a:t>Crs</a:t>
            </a:r>
            <a:r>
              <a:rPr lang="en-IN" sz="1400" dirty="0">
                <a:solidFill>
                  <a:sysClr val="windowText" lastClr="000000"/>
                </a:solidFill>
              </a:rPr>
              <a:t>)</a:t>
            </a:r>
          </a:p>
        </p:txBody>
      </p:sp>
      <p:sp>
        <p:nvSpPr>
          <p:cNvPr id="117" name="Rectangle: Rounded Corners 116">
            <a:extLst>
              <a:ext uri="{FF2B5EF4-FFF2-40B4-BE49-F238E27FC236}">
                <a16:creationId xmlns:a16="http://schemas.microsoft.com/office/drawing/2014/main" id="{AA627247-C1DB-0909-FA58-A508670FA922}"/>
              </a:ext>
            </a:extLst>
          </p:cNvPr>
          <p:cNvSpPr/>
          <p:nvPr/>
        </p:nvSpPr>
        <p:spPr>
          <a:xfrm>
            <a:off x="8522725" y="993585"/>
            <a:ext cx="3240000" cy="293790"/>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ysClr val="windowText" lastClr="000000"/>
                </a:solidFill>
              </a:rPr>
              <a:t>Total Revenue* (Rs. in </a:t>
            </a:r>
            <a:r>
              <a:rPr lang="en-IN" sz="1400" dirty="0" err="1">
                <a:solidFill>
                  <a:sysClr val="windowText" lastClr="000000"/>
                </a:solidFill>
              </a:rPr>
              <a:t>Crs</a:t>
            </a:r>
            <a:r>
              <a:rPr lang="en-IN" sz="1400" dirty="0">
                <a:solidFill>
                  <a:sysClr val="windowText" lastClr="000000"/>
                </a:solidFill>
              </a:rPr>
              <a:t>)</a:t>
            </a:r>
          </a:p>
        </p:txBody>
      </p:sp>
      <p:cxnSp>
        <p:nvCxnSpPr>
          <p:cNvPr id="120" name="Straight Connector 119">
            <a:extLst>
              <a:ext uri="{FF2B5EF4-FFF2-40B4-BE49-F238E27FC236}">
                <a16:creationId xmlns:a16="http://schemas.microsoft.com/office/drawing/2014/main" id="{E2835D64-7F43-DD0F-103C-B5D0328313F3}"/>
              </a:ext>
            </a:extLst>
          </p:cNvPr>
          <p:cNvCxnSpPr/>
          <p:nvPr/>
        </p:nvCxnSpPr>
        <p:spPr>
          <a:xfrm>
            <a:off x="353961" y="3696929"/>
            <a:ext cx="11218607" cy="0"/>
          </a:xfrm>
          <a:prstGeom prst="line">
            <a:avLst/>
          </a:prstGeom>
          <a:ln>
            <a:solidFill>
              <a:srgbClr val="7F7F7F"/>
            </a:solidFill>
            <a:prstDash val="dash"/>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4D2D1092-E57D-2148-19D7-834D3B82A02A}"/>
              </a:ext>
            </a:extLst>
          </p:cNvPr>
          <p:cNvSpPr txBox="1"/>
          <p:nvPr/>
        </p:nvSpPr>
        <p:spPr>
          <a:xfrm>
            <a:off x="8128008" y="3888177"/>
            <a:ext cx="3634717" cy="2062103"/>
          </a:xfrm>
          <a:prstGeom prst="rect">
            <a:avLst/>
          </a:prstGeom>
          <a:noFill/>
        </p:spPr>
        <p:txBody>
          <a:bodyPr wrap="square" rtlCol="0">
            <a:spAutoFit/>
          </a:bodyPr>
          <a:lstStyle/>
          <a:p>
            <a:pPr marL="171450" indent="-171450" algn="just">
              <a:spcBef>
                <a:spcPts val="600"/>
              </a:spcBef>
              <a:spcAft>
                <a:spcPts val="600"/>
              </a:spcAft>
              <a:buFont typeface="Arial" panose="020B0604020202020204" pitchFamily="34" charset="0"/>
              <a:buChar char="•"/>
            </a:pPr>
            <a:r>
              <a:rPr lang="en-IN" sz="1400" dirty="0"/>
              <a:t>Revenue from Bi-Metal stood at Rs. 160 crs for FY23 up by 6% on Y-o-Y basis. </a:t>
            </a:r>
          </a:p>
          <a:p>
            <a:pPr marL="171450" indent="-171450" algn="just">
              <a:spcBef>
                <a:spcPts val="600"/>
              </a:spcBef>
              <a:spcAft>
                <a:spcPts val="600"/>
              </a:spcAft>
              <a:buFont typeface="Arial" panose="020B0604020202020204" pitchFamily="34" charset="0"/>
              <a:buChar char="•"/>
            </a:pPr>
            <a:r>
              <a:rPr lang="en-IN" sz="1400" dirty="0"/>
              <a:t>Revenue from Alkop division grew by 29% for FY23 on Y-o-Y basis </a:t>
            </a:r>
          </a:p>
          <a:p>
            <a:pPr marL="171450" indent="-171450" algn="just">
              <a:spcBef>
                <a:spcPts val="600"/>
              </a:spcBef>
              <a:spcAft>
                <a:spcPts val="600"/>
              </a:spcAft>
              <a:buFont typeface="Arial" panose="020B0604020202020204" pitchFamily="34" charset="0"/>
              <a:buChar char="•"/>
            </a:pPr>
            <a:r>
              <a:rPr lang="en-IN" sz="1400" dirty="0"/>
              <a:t>Volumes for Bimetal stood at ~316 lakh units.</a:t>
            </a:r>
          </a:p>
          <a:p>
            <a:pPr marL="171450" indent="-171450" algn="just">
              <a:spcBef>
                <a:spcPts val="600"/>
              </a:spcBef>
              <a:spcAft>
                <a:spcPts val="600"/>
              </a:spcAft>
              <a:buFont typeface="Arial" panose="020B0604020202020204" pitchFamily="34" charset="0"/>
              <a:buChar char="•"/>
            </a:pPr>
            <a:r>
              <a:rPr lang="en-IN" sz="1400" dirty="0"/>
              <a:t>Volumes for Alkop have increased by 6% for FY23 on a Y-o-Y basis and stood at 681 MT </a:t>
            </a:r>
          </a:p>
        </p:txBody>
      </p:sp>
      <p:sp>
        <p:nvSpPr>
          <p:cNvPr id="5" name="Slide Number Placeholder 4">
            <a:extLst>
              <a:ext uri="{FF2B5EF4-FFF2-40B4-BE49-F238E27FC236}">
                <a16:creationId xmlns:a16="http://schemas.microsoft.com/office/drawing/2014/main" id="{9819B9EF-BF69-0017-FF8E-10EA8D1245DA}"/>
              </a:ext>
            </a:extLst>
          </p:cNvPr>
          <p:cNvSpPr>
            <a:spLocks noGrp="1"/>
          </p:cNvSpPr>
          <p:nvPr>
            <p:ph type="sldNum" sz="quarter" idx="12"/>
          </p:nvPr>
        </p:nvSpPr>
        <p:spPr/>
        <p:txBody>
          <a:bodyPr/>
          <a:lstStyle/>
          <a:p>
            <a:fld id="{B2E900CB-CECB-4A6E-B4E0-9522E21C9B47}" type="slidenum">
              <a:rPr lang="en-IN" smtClean="0"/>
              <a:t>6</a:t>
            </a:fld>
            <a:endParaRPr lang="en-IN" dirty="0"/>
          </a:p>
        </p:txBody>
      </p:sp>
      <p:cxnSp>
        <p:nvCxnSpPr>
          <p:cNvPr id="67" name="Straight Connector 66">
            <a:extLst>
              <a:ext uri="{FF2B5EF4-FFF2-40B4-BE49-F238E27FC236}">
                <a16:creationId xmlns:a16="http://schemas.microsoft.com/office/drawing/2014/main" id="{83DDAA0A-7A63-84AD-B360-A2173DCFA125}"/>
              </a:ext>
            </a:extLst>
          </p:cNvPr>
          <p:cNvCxnSpPr/>
          <p:nvPr/>
        </p:nvCxnSpPr>
        <p:spPr>
          <a:xfrm>
            <a:off x="2048669" y="1676400"/>
            <a:ext cx="0" cy="1804988"/>
          </a:xfrm>
          <a:prstGeom prst="line">
            <a:avLst/>
          </a:prstGeom>
          <a:ln>
            <a:solidFill>
              <a:srgbClr val="F2A16A"/>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0" name="Chart 19">
            <a:extLst>
              <a:ext uri="{FF2B5EF4-FFF2-40B4-BE49-F238E27FC236}">
                <a16:creationId xmlns:a16="http://schemas.microsoft.com/office/drawing/2014/main" id="{FC9A68FB-FAAC-AF6B-36BE-956997D877A7}"/>
              </a:ext>
            </a:extLst>
          </p:cNvPr>
          <p:cNvGraphicFramePr/>
          <p:nvPr>
            <p:custDataLst>
              <p:tags r:id="rId16"/>
            </p:custDataLst>
            <p:extLst>
              <p:ext uri="{D42A27DB-BD31-4B8C-83A1-F6EECF244321}">
                <p14:modId xmlns:p14="http://schemas.microsoft.com/office/powerpoint/2010/main" val="3355175190"/>
              </p:ext>
            </p:extLst>
          </p:nvPr>
        </p:nvGraphicFramePr>
        <p:xfrm>
          <a:off x="4392613" y="1676400"/>
          <a:ext cx="3405187" cy="1690688"/>
        </p:xfrm>
        <a:graphic>
          <a:graphicData uri="http://schemas.openxmlformats.org/drawingml/2006/chart">
            <c:chart xmlns:c="http://schemas.openxmlformats.org/drawingml/2006/chart" xmlns:r="http://schemas.openxmlformats.org/officeDocument/2006/relationships" r:id="rId60"/>
          </a:graphicData>
        </a:graphic>
      </p:graphicFrame>
      <p:cxnSp>
        <p:nvCxnSpPr>
          <p:cNvPr id="71" name="Straight Connector 70">
            <a:extLst>
              <a:ext uri="{FF2B5EF4-FFF2-40B4-BE49-F238E27FC236}">
                <a16:creationId xmlns:a16="http://schemas.microsoft.com/office/drawing/2014/main" id="{17D3DFAA-6A08-99DF-4F3D-AB5EFF0FED6E}"/>
              </a:ext>
            </a:extLst>
          </p:cNvPr>
          <p:cNvCxnSpPr/>
          <p:nvPr>
            <p:custDataLst>
              <p:tags r:id="rId17"/>
            </p:custDataLst>
          </p:nvPr>
        </p:nvCxnSpPr>
        <p:spPr bwMode="auto">
          <a:xfrm>
            <a:off x="5689600" y="2578100"/>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816A9482-855A-337C-57FA-93A6231C6C45}"/>
              </a:ext>
            </a:extLst>
          </p:cNvPr>
          <p:cNvCxnSpPr/>
          <p:nvPr>
            <p:custDataLst>
              <p:tags r:id="rId18"/>
            </p:custDataLst>
          </p:nvPr>
        </p:nvCxnSpPr>
        <p:spPr bwMode="auto">
          <a:xfrm flipV="1">
            <a:off x="4879975" y="2578100"/>
            <a:ext cx="0" cy="16986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9D484C94-226A-CF9C-A29E-4A190D5FDCDE}"/>
              </a:ext>
            </a:extLst>
          </p:cNvPr>
          <p:cNvCxnSpPr/>
          <p:nvPr>
            <p:custDataLst>
              <p:tags r:id="rId19"/>
            </p:custDataLst>
          </p:nvPr>
        </p:nvCxnSpPr>
        <p:spPr bwMode="auto">
          <a:xfrm>
            <a:off x="4879975" y="2578100"/>
            <a:ext cx="8096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05037F2A-BF5C-F116-F361-2F4B166B3222}"/>
              </a:ext>
            </a:extLst>
          </p:cNvPr>
          <p:cNvCxnSpPr/>
          <p:nvPr>
            <p:custDataLst>
              <p:tags r:id="rId20"/>
            </p:custDataLst>
          </p:nvPr>
        </p:nvCxnSpPr>
        <p:spPr bwMode="auto">
          <a:xfrm flipV="1">
            <a:off x="6500813" y="1520824"/>
            <a:ext cx="0" cy="4635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id="{6B9F77BD-1521-BBBD-4AE1-FDC14D3DB9FC}"/>
              </a:ext>
            </a:extLst>
          </p:cNvPr>
          <p:cNvCxnSpPr/>
          <p:nvPr>
            <p:custDataLst>
              <p:tags r:id="rId21"/>
            </p:custDataLst>
          </p:nvPr>
        </p:nvCxnSpPr>
        <p:spPr bwMode="auto">
          <a:xfrm>
            <a:off x="6500813" y="1520825"/>
            <a:ext cx="8096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DB3ADA07-4F90-874B-D47C-F6894A246FD5}"/>
              </a:ext>
            </a:extLst>
          </p:cNvPr>
          <p:cNvCxnSpPr/>
          <p:nvPr>
            <p:custDataLst>
              <p:tags r:id="rId22"/>
            </p:custDataLst>
          </p:nvPr>
        </p:nvCxnSpPr>
        <p:spPr bwMode="auto">
          <a:xfrm>
            <a:off x="7310438" y="152082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73" name="Text Placeholder 2">
            <a:extLst>
              <a:ext uri="{FF2B5EF4-FFF2-40B4-BE49-F238E27FC236}">
                <a16:creationId xmlns:a16="http://schemas.microsoft.com/office/drawing/2014/main" id="{B28D3F9B-2D79-C391-45E9-BE7A11F9C0C9}"/>
              </a:ext>
            </a:extLst>
          </p:cNvPr>
          <p:cNvSpPr>
            <a:spLocks noGrp="1"/>
          </p:cNvSpPr>
          <p:nvPr>
            <p:custDataLst>
              <p:tags r:id="rId23"/>
            </p:custDataLst>
          </p:nvPr>
        </p:nvSpPr>
        <p:spPr bwMode="auto">
          <a:xfrm>
            <a:off x="4654550" y="3330575"/>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95F4AB0-3D71-4EC9-8AD2-65DA3C1785FC}" type="datetime'Q4''''''''''''''''''''F''''Y''''''''22'''''''''''">
              <a:rPr lang="en-IN" altLang="en-US" sz="1100" smtClean="0"/>
              <a:pPr/>
              <a:t>Q4FY22</a:t>
            </a:fld>
            <a:endParaRPr lang="en-IN" sz="1100" dirty="0"/>
          </a:p>
        </p:txBody>
      </p:sp>
      <p:sp>
        <p:nvSpPr>
          <p:cNvPr id="74" name="Text Placeholder 2">
            <a:extLst>
              <a:ext uri="{FF2B5EF4-FFF2-40B4-BE49-F238E27FC236}">
                <a16:creationId xmlns:a16="http://schemas.microsoft.com/office/drawing/2014/main" id="{F78FA239-DFCB-B929-EADA-0BC0140F6D67}"/>
              </a:ext>
            </a:extLst>
          </p:cNvPr>
          <p:cNvSpPr>
            <a:spLocks noGrp="1"/>
          </p:cNvSpPr>
          <p:nvPr>
            <p:custDataLst>
              <p:tags r:id="rId24"/>
            </p:custDataLst>
          </p:nvPr>
        </p:nvSpPr>
        <p:spPr bwMode="auto">
          <a:xfrm>
            <a:off x="5464175" y="3330575"/>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0D245A6-DCF2-441E-B41F-A5BE659D90EB}" type="datetime'''''''''Q''4''F''''''''''''''Y''''''''''''''2''''3'''">
              <a:rPr lang="en-IN" altLang="en-US" sz="1100" smtClean="0"/>
              <a:pPr/>
              <a:t>Q4FY23</a:t>
            </a:fld>
            <a:endParaRPr lang="en-IN" sz="1100" dirty="0"/>
          </a:p>
        </p:txBody>
      </p:sp>
      <p:sp>
        <p:nvSpPr>
          <p:cNvPr id="72" name="Text Placeholder 2">
            <a:extLst>
              <a:ext uri="{FF2B5EF4-FFF2-40B4-BE49-F238E27FC236}">
                <a16:creationId xmlns:a16="http://schemas.microsoft.com/office/drawing/2014/main" id="{64B7F2BA-7F38-96C5-974F-CF31C62CAFCF}"/>
              </a:ext>
            </a:extLst>
          </p:cNvPr>
          <p:cNvSpPr>
            <a:spLocks noGrp="1"/>
          </p:cNvSpPr>
          <p:nvPr>
            <p:custDataLst>
              <p:tags r:id="rId25"/>
            </p:custDataLst>
          </p:nvPr>
        </p:nvSpPr>
        <p:spPr bwMode="auto">
          <a:xfrm>
            <a:off x="6357938"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38912A8-65F2-4136-B7D8-A68F1EFB1483}" type="datetime'F''Y''''''''''''''''''''''''''''''2''2'''''''''''''''''''''">
              <a:rPr lang="en-IN" altLang="en-US" sz="1100" smtClean="0"/>
              <a:pPr/>
              <a:t>FY22</a:t>
            </a:fld>
            <a:endParaRPr lang="en-IN" sz="1100" dirty="0"/>
          </a:p>
        </p:txBody>
      </p:sp>
      <p:sp>
        <p:nvSpPr>
          <p:cNvPr id="75" name="Text Placeholder 2">
            <a:extLst>
              <a:ext uri="{FF2B5EF4-FFF2-40B4-BE49-F238E27FC236}">
                <a16:creationId xmlns:a16="http://schemas.microsoft.com/office/drawing/2014/main" id="{26ABAB12-7149-6B5E-3391-6B375A01522B}"/>
              </a:ext>
            </a:extLst>
          </p:cNvPr>
          <p:cNvSpPr>
            <a:spLocks noGrp="1"/>
          </p:cNvSpPr>
          <p:nvPr>
            <p:custDataLst>
              <p:tags r:id="rId26"/>
            </p:custDataLst>
          </p:nvPr>
        </p:nvSpPr>
        <p:spPr bwMode="auto">
          <a:xfrm>
            <a:off x="7167563"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4600736-2EF3-4496-8F21-EAA770E1CDAE}" type="datetime'F''''''''''''''''''''''''''''Y2''''''''''''''''''''3'''">
              <a:rPr lang="en-IN" altLang="en-US" sz="1100" smtClean="0"/>
              <a:pPr/>
              <a:t>FY23</a:t>
            </a:fld>
            <a:endParaRPr lang="en-IN" sz="1100" dirty="0"/>
          </a:p>
        </p:txBody>
      </p:sp>
      <p:sp>
        <p:nvSpPr>
          <p:cNvPr id="76" name="Text Placeholder 2">
            <a:extLst>
              <a:ext uri="{FF2B5EF4-FFF2-40B4-BE49-F238E27FC236}">
                <a16:creationId xmlns:a16="http://schemas.microsoft.com/office/drawing/2014/main" id="{4D13B32A-94B7-4F7A-22E3-C1E4BD031C12}"/>
              </a:ext>
            </a:extLst>
          </p:cNvPr>
          <p:cNvSpPr>
            <a:spLocks noGrp="1"/>
          </p:cNvSpPr>
          <p:nvPr>
            <p:custDataLst>
              <p:tags r:id="rId27"/>
            </p:custDataLst>
          </p:nvPr>
        </p:nvSpPr>
        <p:spPr bwMode="auto">
          <a:xfrm>
            <a:off x="5084763" y="2471738"/>
            <a:ext cx="400050"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FEAA1A8-FF10-4B23-A290-E6D28DB3005C}" type="datetime'''''5''''''''''.9''''''''''''''''''%'''''''''">
              <a:rPr lang="en-IN" altLang="en-US" sz="1100" b="1" smtClean="0">
                <a:effectLst/>
              </a:rPr>
              <a:pPr/>
              <a:t>5.9%</a:t>
            </a:fld>
            <a:endParaRPr lang="en-IN" sz="1100" b="1" dirty="0"/>
          </a:p>
        </p:txBody>
      </p:sp>
      <p:sp>
        <p:nvSpPr>
          <p:cNvPr id="129" name="Text Placeholder 2">
            <a:extLst>
              <a:ext uri="{FF2B5EF4-FFF2-40B4-BE49-F238E27FC236}">
                <a16:creationId xmlns:a16="http://schemas.microsoft.com/office/drawing/2014/main" id="{18DF4EB0-4F68-E41A-2CDA-CB016F5FCC71}"/>
              </a:ext>
            </a:extLst>
          </p:cNvPr>
          <p:cNvSpPr>
            <a:spLocks noGrp="1"/>
          </p:cNvSpPr>
          <p:nvPr>
            <p:custDataLst>
              <p:tags r:id="rId28"/>
            </p:custDataLst>
          </p:nvPr>
        </p:nvSpPr>
        <p:spPr bwMode="auto">
          <a:xfrm>
            <a:off x="6654800" y="1414463"/>
            <a:ext cx="501650"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4C23049-13A6-4C2C-81A6-BF013D062E93}" type="datetime'''''''''''''''''''28''''.''6''''''''%'''''''''''''''''''''''''">
              <a:rPr lang="en-IN" altLang="en-US" sz="1100" b="1" smtClean="0">
                <a:effectLst/>
              </a:rPr>
              <a:pPr/>
              <a:t>28.6%</a:t>
            </a:fld>
            <a:endParaRPr lang="en-IN" sz="1100" b="1" dirty="0"/>
          </a:p>
        </p:txBody>
      </p:sp>
      <p:cxnSp>
        <p:nvCxnSpPr>
          <p:cNvPr id="77" name="Straight Connector 76">
            <a:extLst>
              <a:ext uri="{FF2B5EF4-FFF2-40B4-BE49-F238E27FC236}">
                <a16:creationId xmlns:a16="http://schemas.microsoft.com/office/drawing/2014/main" id="{626D0154-FD4E-E0D2-C15A-097880577369}"/>
              </a:ext>
            </a:extLst>
          </p:cNvPr>
          <p:cNvCxnSpPr/>
          <p:nvPr/>
        </p:nvCxnSpPr>
        <p:spPr>
          <a:xfrm>
            <a:off x="6096000" y="1676400"/>
            <a:ext cx="0" cy="1804988"/>
          </a:xfrm>
          <a:prstGeom prst="line">
            <a:avLst/>
          </a:prstGeom>
          <a:ln>
            <a:solidFill>
              <a:srgbClr val="F2A16A"/>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6" name="Chart 25">
            <a:extLst>
              <a:ext uri="{FF2B5EF4-FFF2-40B4-BE49-F238E27FC236}">
                <a16:creationId xmlns:a16="http://schemas.microsoft.com/office/drawing/2014/main" id="{163FE17D-ECE6-3267-4ADB-BFBEDD3C1BDF}"/>
              </a:ext>
            </a:extLst>
          </p:cNvPr>
          <p:cNvGraphicFramePr/>
          <p:nvPr>
            <p:custDataLst>
              <p:tags r:id="rId29"/>
            </p:custDataLst>
            <p:extLst>
              <p:ext uri="{D42A27DB-BD31-4B8C-83A1-F6EECF244321}">
                <p14:modId xmlns:p14="http://schemas.microsoft.com/office/powerpoint/2010/main" val="232844826"/>
              </p:ext>
            </p:extLst>
          </p:nvPr>
        </p:nvGraphicFramePr>
        <p:xfrm>
          <a:off x="8440738" y="1676400"/>
          <a:ext cx="3405187" cy="1690688"/>
        </p:xfrm>
        <a:graphic>
          <a:graphicData uri="http://schemas.openxmlformats.org/drawingml/2006/chart">
            <c:chart xmlns:c="http://schemas.openxmlformats.org/drawingml/2006/chart" xmlns:r="http://schemas.openxmlformats.org/officeDocument/2006/relationships" r:id="rId61"/>
          </a:graphicData>
        </a:graphic>
      </p:graphicFrame>
      <p:cxnSp>
        <p:nvCxnSpPr>
          <p:cNvPr id="108" name="Straight Connector 107">
            <a:extLst>
              <a:ext uri="{FF2B5EF4-FFF2-40B4-BE49-F238E27FC236}">
                <a16:creationId xmlns:a16="http://schemas.microsoft.com/office/drawing/2014/main" id="{B5FA0A85-CBF5-8575-16F1-8DF442415A09}"/>
              </a:ext>
            </a:extLst>
          </p:cNvPr>
          <p:cNvCxnSpPr/>
          <p:nvPr>
            <p:custDataLst>
              <p:tags r:id="rId30"/>
            </p:custDataLst>
          </p:nvPr>
        </p:nvCxnSpPr>
        <p:spPr bwMode="auto">
          <a:xfrm>
            <a:off x="8928100" y="2570163"/>
            <a:ext cx="8096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2920AA33-2E2F-F193-BECB-5C925D1493F4}"/>
              </a:ext>
            </a:extLst>
          </p:cNvPr>
          <p:cNvCxnSpPr/>
          <p:nvPr>
            <p:custDataLst>
              <p:tags r:id="rId31"/>
            </p:custDataLst>
          </p:nvPr>
        </p:nvCxnSpPr>
        <p:spPr bwMode="auto">
          <a:xfrm flipV="1">
            <a:off x="8928100" y="2570163"/>
            <a:ext cx="0" cy="16827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C6737360-D954-C122-0940-E000468602F0}"/>
              </a:ext>
            </a:extLst>
          </p:cNvPr>
          <p:cNvCxnSpPr/>
          <p:nvPr>
            <p:custDataLst>
              <p:tags r:id="rId32"/>
            </p:custDataLst>
          </p:nvPr>
        </p:nvCxnSpPr>
        <p:spPr bwMode="auto">
          <a:xfrm>
            <a:off x="9737725" y="2570163"/>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077540AF-9D97-D78C-3C17-7FE63B62CE10}"/>
              </a:ext>
            </a:extLst>
          </p:cNvPr>
          <p:cNvCxnSpPr/>
          <p:nvPr>
            <p:custDataLst>
              <p:tags r:id="rId33"/>
            </p:custDataLst>
          </p:nvPr>
        </p:nvCxnSpPr>
        <p:spPr bwMode="auto">
          <a:xfrm flipV="1">
            <a:off x="10548938" y="1520825"/>
            <a:ext cx="0" cy="29051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BF84A608-0627-FF65-D883-9842AFDAEDC2}"/>
              </a:ext>
            </a:extLst>
          </p:cNvPr>
          <p:cNvCxnSpPr/>
          <p:nvPr>
            <p:custDataLst>
              <p:tags r:id="rId34"/>
            </p:custDataLst>
          </p:nvPr>
        </p:nvCxnSpPr>
        <p:spPr bwMode="auto">
          <a:xfrm>
            <a:off x="10548938" y="1520825"/>
            <a:ext cx="8096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452A1818-03B6-02E6-5EE4-1B07E1C195BD}"/>
              </a:ext>
            </a:extLst>
          </p:cNvPr>
          <p:cNvCxnSpPr/>
          <p:nvPr>
            <p:custDataLst>
              <p:tags r:id="rId35"/>
            </p:custDataLst>
          </p:nvPr>
        </p:nvCxnSpPr>
        <p:spPr bwMode="auto">
          <a:xfrm>
            <a:off x="11358563" y="152082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11" name="Text Placeholder 2">
            <a:extLst>
              <a:ext uri="{FF2B5EF4-FFF2-40B4-BE49-F238E27FC236}">
                <a16:creationId xmlns:a16="http://schemas.microsoft.com/office/drawing/2014/main" id="{74C3B194-ED3A-DDAB-4D81-B75C371A2EB8}"/>
              </a:ext>
            </a:extLst>
          </p:cNvPr>
          <p:cNvSpPr>
            <a:spLocks noGrp="1"/>
          </p:cNvSpPr>
          <p:nvPr>
            <p:custDataLst>
              <p:tags r:id="rId36"/>
            </p:custDataLst>
          </p:nvPr>
        </p:nvSpPr>
        <p:spPr bwMode="auto">
          <a:xfrm>
            <a:off x="8702675" y="3330575"/>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EC88700-B34D-43BF-96CB-A88A7F2D2640}" type="datetime'''''Q''''4''''''''''''FY2''2'">
              <a:rPr lang="en-IN" altLang="en-US" sz="1100" smtClean="0"/>
              <a:pPr/>
              <a:t>Q4FY22</a:t>
            </a:fld>
            <a:endParaRPr lang="en-IN" sz="1100" dirty="0"/>
          </a:p>
        </p:txBody>
      </p:sp>
      <p:sp>
        <p:nvSpPr>
          <p:cNvPr id="112" name="Text Placeholder 2">
            <a:extLst>
              <a:ext uri="{FF2B5EF4-FFF2-40B4-BE49-F238E27FC236}">
                <a16:creationId xmlns:a16="http://schemas.microsoft.com/office/drawing/2014/main" id="{0AAE6AC5-D745-FC21-7B08-B6BB250D3336}"/>
              </a:ext>
            </a:extLst>
          </p:cNvPr>
          <p:cNvSpPr>
            <a:spLocks noGrp="1"/>
          </p:cNvSpPr>
          <p:nvPr>
            <p:custDataLst>
              <p:tags r:id="rId37"/>
            </p:custDataLst>
          </p:nvPr>
        </p:nvSpPr>
        <p:spPr bwMode="auto">
          <a:xfrm>
            <a:off x="9512300" y="3330575"/>
            <a:ext cx="4524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EE81643-78DA-4223-9025-B67B05D9A6B8}" type="datetime'''Q''''''4''''FY''''2''3'''''''''''''''''''''''''''">
              <a:rPr lang="en-IN" altLang="en-US" sz="1100" smtClean="0"/>
              <a:pPr/>
              <a:t>Q4FY23</a:t>
            </a:fld>
            <a:endParaRPr lang="en-IN" sz="1100" dirty="0"/>
          </a:p>
        </p:txBody>
      </p:sp>
      <p:sp>
        <p:nvSpPr>
          <p:cNvPr id="113" name="Text Placeholder 2">
            <a:extLst>
              <a:ext uri="{FF2B5EF4-FFF2-40B4-BE49-F238E27FC236}">
                <a16:creationId xmlns:a16="http://schemas.microsoft.com/office/drawing/2014/main" id="{E1E2481A-7156-E9F4-7A57-9D76BEA24E70}"/>
              </a:ext>
            </a:extLst>
          </p:cNvPr>
          <p:cNvSpPr>
            <a:spLocks noGrp="1"/>
          </p:cNvSpPr>
          <p:nvPr>
            <p:custDataLst>
              <p:tags r:id="rId38"/>
            </p:custDataLst>
          </p:nvPr>
        </p:nvSpPr>
        <p:spPr bwMode="auto">
          <a:xfrm>
            <a:off x="10406063"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0AF1716-E12A-4F4E-BAD7-C5EDE3E41C4C}" type="datetime'''''F''''''Y''2''''''''''''''''''''2'''''''''''''''''''">
              <a:rPr lang="en-IN" altLang="en-US" sz="1100" smtClean="0"/>
              <a:pPr/>
              <a:t>FY22</a:t>
            </a:fld>
            <a:endParaRPr lang="en-IN" sz="1100" dirty="0"/>
          </a:p>
        </p:txBody>
      </p:sp>
      <p:sp>
        <p:nvSpPr>
          <p:cNvPr id="114" name="Text Placeholder 2">
            <a:extLst>
              <a:ext uri="{FF2B5EF4-FFF2-40B4-BE49-F238E27FC236}">
                <a16:creationId xmlns:a16="http://schemas.microsoft.com/office/drawing/2014/main" id="{56969D0A-8E08-7932-BA65-1C3636FC5346}"/>
              </a:ext>
            </a:extLst>
          </p:cNvPr>
          <p:cNvSpPr>
            <a:spLocks noGrp="1"/>
          </p:cNvSpPr>
          <p:nvPr>
            <p:custDataLst>
              <p:tags r:id="rId39"/>
            </p:custDataLst>
          </p:nvPr>
        </p:nvSpPr>
        <p:spPr bwMode="auto">
          <a:xfrm>
            <a:off x="11215688" y="333057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EFE2972-19D4-482E-BBE4-C2A6542B711D}" type="datetime'''''''''''''''''F''''''''''''Y''''''''2''''3'''''''''''''">
              <a:rPr lang="en-IN" altLang="en-US" sz="1100" smtClean="0"/>
              <a:pPr/>
              <a:t>FY23</a:t>
            </a:fld>
            <a:endParaRPr lang="en-IN" sz="1100" dirty="0"/>
          </a:p>
        </p:txBody>
      </p:sp>
      <p:sp>
        <p:nvSpPr>
          <p:cNvPr id="116" name="Text Placeholder 2">
            <a:extLst>
              <a:ext uri="{FF2B5EF4-FFF2-40B4-BE49-F238E27FC236}">
                <a16:creationId xmlns:a16="http://schemas.microsoft.com/office/drawing/2014/main" id="{1B5CD30B-3F67-8415-6204-4AA4F4F42C45}"/>
              </a:ext>
            </a:extLst>
          </p:cNvPr>
          <p:cNvSpPr>
            <a:spLocks noGrp="1"/>
          </p:cNvSpPr>
          <p:nvPr>
            <p:custDataLst>
              <p:tags r:id="rId40"/>
            </p:custDataLst>
          </p:nvPr>
        </p:nvSpPr>
        <p:spPr bwMode="auto">
          <a:xfrm>
            <a:off x="9132888" y="2463800"/>
            <a:ext cx="400050"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01186F3-18E5-4C3C-8A7E-D2431BD8E46C}" type="datetime'''''''''''''''''''4''''''''''''''''''.''4%'''''''''''''''">
              <a:rPr lang="en-IN" altLang="en-US" sz="1100" b="1" smtClean="0">
                <a:effectLst/>
              </a:rPr>
              <a:pPr/>
              <a:t>4.4%</a:t>
            </a:fld>
            <a:endParaRPr lang="en-IN" sz="1100" b="1" dirty="0"/>
          </a:p>
        </p:txBody>
      </p:sp>
      <p:sp>
        <p:nvSpPr>
          <p:cNvPr id="134" name="Text Placeholder 2">
            <a:extLst>
              <a:ext uri="{FF2B5EF4-FFF2-40B4-BE49-F238E27FC236}">
                <a16:creationId xmlns:a16="http://schemas.microsoft.com/office/drawing/2014/main" id="{18DF4EB0-4F68-E41A-2CDA-CB016F5FCC71}"/>
              </a:ext>
            </a:extLst>
          </p:cNvPr>
          <p:cNvSpPr>
            <a:spLocks noGrp="1"/>
          </p:cNvSpPr>
          <p:nvPr>
            <p:custDataLst>
              <p:tags r:id="rId41"/>
            </p:custDataLst>
          </p:nvPr>
        </p:nvSpPr>
        <p:spPr bwMode="auto">
          <a:xfrm>
            <a:off x="10702925" y="1414463"/>
            <a:ext cx="501650"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64A1154-B7D7-41D6-A0ED-88963A4683AE}" type="datetime'''''''1''''''''''1.''''''''''''''''0''''''''''%'''''''">
              <a:rPr lang="en-IN" altLang="en-US" sz="1100" b="1" smtClean="0">
                <a:effectLst/>
              </a:rPr>
              <a:pPr/>
              <a:t>11.0%</a:t>
            </a:fld>
            <a:endParaRPr lang="en-IN" sz="1100" b="1" dirty="0"/>
          </a:p>
        </p:txBody>
      </p:sp>
      <p:cxnSp>
        <p:nvCxnSpPr>
          <p:cNvPr id="118" name="Straight Connector 117">
            <a:extLst>
              <a:ext uri="{FF2B5EF4-FFF2-40B4-BE49-F238E27FC236}">
                <a16:creationId xmlns:a16="http://schemas.microsoft.com/office/drawing/2014/main" id="{8D6C0CAF-324A-EB3B-07EC-C2EDE9C40C5C}"/>
              </a:ext>
            </a:extLst>
          </p:cNvPr>
          <p:cNvCxnSpPr/>
          <p:nvPr/>
        </p:nvCxnSpPr>
        <p:spPr>
          <a:xfrm>
            <a:off x="10144125" y="1676400"/>
            <a:ext cx="0" cy="1804988"/>
          </a:xfrm>
          <a:prstGeom prst="line">
            <a:avLst/>
          </a:prstGeom>
          <a:ln>
            <a:solidFill>
              <a:srgbClr val="F2A16A"/>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9" name="Chart 18">
            <a:extLst>
              <a:ext uri="{FF2B5EF4-FFF2-40B4-BE49-F238E27FC236}">
                <a16:creationId xmlns:a16="http://schemas.microsoft.com/office/drawing/2014/main" id="{487C80A6-8C5A-AF66-137E-BC55CD396C06}"/>
              </a:ext>
            </a:extLst>
          </p:cNvPr>
          <p:cNvGraphicFramePr/>
          <p:nvPr>
            <p:custDataLst>
              <p:tags r:id="rId42"/>
            </p:custDataLst>
            <p:extLst>
              <p:ext uri="{D42A27DB-BD31-4B8C-83A1-F6EECF244321}">
                <p14:modId xmlns:p14="http://schemas.microsoft.com/office/powerpoint/2010/main" val="2037616293"/>
              </p:ext>
            </p:extLst>
          </p:nvPr>
        </p:nvGraphicFramePr>
        <p:xfrm>
          <a:off x="346075" y="4656138"/>
          <a:ext cx="3403600" cy="1355725"/>
        </p:xfrm>
        <a:graphic>
          <a:graphicData uri="http://schemas.openxmlformats.org/drawingml/2006/chart">
            <c:chart xmlns:c="http://schemas.openxmlformats.org/drawingml/2006/chart" xmlns:r="http://schemas.openxmlformats.org/officeDocument/2006/relationships" r:id="rId62"/>
          </a:graphicData>
        </a:graphic>
      </p:graphicFrame>
      <p:cxnSp>
        <p:nvCxnSpPr>
          <p:cNvPr id="7" name="Straight Connector 6">
            <a:extLst>
              <a:ext uri="{FF2B5EF4-FFF2-40B4-BE49-F238E27FC236}">
                <a16:creationId xmlns:a16="http://schemas.microsoft.com/office/drawing/2014/main" id="{221B422E-4531-137A-E3DA-23FAB64FF19A}"/>
              </a:ext>
            </a:extLst>
          </p:cNvPr>
          <p:cNvCxnSpPr/>
          <p:nvPr>
            <p:custDataLst>
              <p:tags r:id="rId43"/>
            </p:custDataLst>
          </p:nvPr>
        </p:nvCxnSpPr>
        <p:spPr bwMode="auto">
          <a:xfrm>
            <a:off x="2857500" y="4500563"/>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B20E0309-24B7-655F-1DDD-1FE2FC6493FC}"/>
              </a:ext>
            </a:extLst>
          </p:cNvPr>
          <p:cNvCxnSpPr/>
          <p:nvPr>
            <p:custDataLst>
              <p:tags r:id="rId44"/>
            </p:custDataLst>
          </p:nvPr>
        </p:nvCxnSpPr>
        <p:spPr bwMode="auto">
          <a:xfrm flipV="1">
            <a:off x="1238250" y="4500563"/>
            <a:ext cx="0" cy="16033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26FE950-C961-4E24-82A5-520315FEF36A}"/>
              </a:ext>
            </a:extLst>
          </p:cNvPr>
          <p:cNvCxnSpPr/>
          <p:nvPr>
            <p:custDataLst>
              <p:tags r:id="rId45"/>
            </p:custDataLst>
          </p:nvPr>
        </p:nvCxnSpPr>
        <p:spPr bwMode="auto">
          <a:xfrm>
            <a:off x="1238250" y="4500563"/>
            <a:ext cx="16192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 name="Text Placeholder 2">
            <a:extLst>
              <a:ext uri="{FF2B5EF4-FFF2-40B4-BE49-F238E27FC236}">
                <a16:creationId xmlns:a16="http://schemas.microsoft.com/office/drawing/2014/main" id="{DF4DD16A-BFBB-1E95-E6CF-5972D77F7375}"/>
              </a:ext>
            </a:extLst>
          </p:cNvPr>
          <p:cNvSpPr>
            <a:spLocks noGrp="1"/>
          </p:cNvSpPr>
          <p:nvPr>
            <p:custDataLst>
              <p:tags r:id="rId46"/>
            </p:custDataLst>
          </p:nvPr>
        </p:nvSpPr>
        <p:spPr bwMode="auto">
          <a:xfrm>
            <a:off x="1095375" y="5975350"/>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2AA8F18-8B7D-4F7F-8FB0-6B26AED45E4C}" type="datetime'''''''F''''Y''''''''''''''''''''''2''''''''2'''''''''">
              <a:rPr lang="en-IN" altLang="en-US" sz="1100" smtClean="0"/>
              <a:pPr/>
              <a:t>FY22</a:t>
            </a:fld>
            <a:endParaRPr lang="en-IN" sz="1100" dirty="0"/>
          </a:p>
        </p:txBody>
      </p:sp>
      <p:sp>
        <p:nvSpPr>
          <p:cNvPr id="12" name="Text Placeholder 2">
            <a:extLst>
              <a:ext uri="{FF2B5EF4-FFF2-40B4-BE49-F238E27FC236}">
                <a16:creationId xmlns:a16="http://schemas.microsoft.com/office/drawing/2014/main" id="{C0BAACF2-EDA8-3723-0350-A4601D6AEB66}"/>
              </a:ext>
            </a:extLst>
          </p:cNvPr>
          <p:cNvSpPr>
            <a:spLocks noGrp="1"/>
          </p:cNvSpPr>
          <p:nvPr>
            <p:custDataLst>
              <p:tags r:id="rId47"/>
            </p:custDataLst>
          </p:nvPr>
        </p:nvSpPr>
        <p:spPr bwMode="auto">
          <a:xfrm>
            <a:off x="2714625" y="5975350"/>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09279BD-E9B6-4232-AB4A-5DD537ED2FB2}" type="datetime'''''''''F''''''''''''''Y''''''''''23'''''''''">
              <a:rPr lang="en-IN" altLang="en-US" sz="1100" smtClean="0"/>
              <a:pPr/>
              <a:t>FY23</a:t>
            </a:fld>
            <a:endParaRPr lang="en-IN" sz="1100" dirty="0"/>
          </a:p>
        </p:txBody>
      </p:sp>
      <p:sp>
        <p:nvSpPr>
          <p:cNvPr id="13" name="Text Placeholder 2">
            <a:extLst>
              <a:ext uri="{FF2B5EF4-FFF2-40B4-BE49-F238E27FC236}">
                <a16:creationId xmlns:a16="http://schemas.microsoft.com/office/drawing/2014/main" id="{9E837B6B-B9B1-1D50-A9A3-BC04B2286174}"/>
              </a:ext>
            </a:extLst>
          </p:cNvPr>
          <p:cNvSpPr>
            <a:spLocks noGrp="1"/>
          </p:cNvSpPr>
          <p:nvPr>
            <p:custDataLst>
              <p:tags r:id="rId48"/>
            </p:custDataLst>
          </p:nvPr>
        </p:nvSpPr>
        <p:spPr bwMode="auto">
          <a:xfrm>
            <a:off x="1847850" y="4394200"/>
            <a:ext cx="400050"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C6C5E3A-8CBE-4F32-9B53-0FCF21EB47F9}" type="datetime'''''''''''''''''''''''''''''''''''''''''0''.''''8%'">
              <a:rPr lang="en-IN" altLang="en-US" sz="1100" b="1" smtClean="0">
                <a:effectLst/>
              </a:rPr>
              <a:pPr/>
              <a:t>0.8%</a:t>
            </a:fld>
            <a:endParaRPr lang="en-IN" sz="1100" b="1" dirty="0"/>
          </a:p>
        </p:txBody>
      </p:sp>
      <p:sp>
        <p:nvSpPr>
          <p:cNvPr id="23" name="Rectangle: Rounded Corners 22">
            <a:extLst>
              <a:ext uri="{FF2B5EF4-FFF2-40B4-BE49-F238E27FC236}">
                <a16:creationId xmlns:a16="http://schemas.microsoft.com/office/drawing/2014/main" id="{4D9FDB21-278B-483E-A090-9FC5162AD756}"/>
              </a:ext>
            </a:extLst>
          </p:cNvPr>
          <p:cNvSpPr/>
          <p:nvPr/>
        </p:nvSpPr>
        <p:spPr>
          <a:xfrm>
            <a:off x="429275" y="3940174"/>
            <a:ext cx="3238500" cy="293688"/>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ysClr val="windowText" lastClr="000000"/>
                </a:solidFill>
              </a:rPr>
              <a:t>Bimetal Volumes (units in lakhs)</a:t>
            </a:r>
          </a:p>
        </p:txBody>
      </p:sp>
      <p:sp>
        <p:nvSpPr>
          <p:cNvPr id="28" name="Rectangle: Rounded Corners 27">
            <a:extLst>
              <a:ext uri="{FF2B5EF4-FFF2-40B4-BE49-F238E27FC236}">
                <a16:creationId xmlns:a16="http://schemas.microsoft.com/office/drawing/2014/main" id="{173F6431-68AD-4F83-5E31-D22F83EFDF08}"/>
              </a:ext>
            </a:extLst>
          </p:cNvPr>
          <p:cNvSpPr/>
          <p:nvPr/>
        </p:nvSpPr>
        <p:spPr>
          <a:xfrm>
            <a:off x="4477500" y="3935413"/>
            <a:ext cx="3238500" cy="293688"/>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err="1">
                <a:solidFill>
                  <a:sysClr val="windowText" lastClr="000000"/>
                </a:solidFill>
              </a:rPr>
              <a:t>Alkop</a:t>
            </a:r>
            <a:r>
              <a:rPr lang="en-IN" sz="1400" dirty="0">
                <a:solidFill>
                  <a:sysClr val="windowText" lastClr="000000"/>
                </a:solidFill>
              </a:rPr>
              <a:t> Volumes (MT)</a:t>
            </a:r>
          </a:p>
        </p:txBody>
      </p:sp>
      <p:graphicFrame>
        <p:nvGraphicFramePr>
          <p:cNvPr id="38" name="Chart 37">
            <a:extLst>
              <a:ext uri="{FF2B5EF4-FFF2-40B4-BE49-F238E27FC236}">
                <a16:creationId xmlns:a16="http://schemas.microsoft.com/office/drawing/2014/main" id="{700A2508-5763-1130-BFD5-EFF72B04E1BD}"/>
              </a:ext>
            </a:extLst>
          </p:cNvPr>
          <p:cNvGraphicFramePr/>
          <p:nvPr>
            <p:custDataLst>
              <p:tags r:id="rId49"/>
            </p:custDataLst>
            <p:extLst>
              <p:ext uri="{D42A27DB-BD31-4B8C-83A1-F6EECF244321}">
                <p14:modId xmlns:p14="http://schemas.microsoft.com/office/powerpoint/2010/main" val="1007320434"/>
              </p:ext>
            </p:extLst>
          </p:nvPr>
        </p:nvGraphicFramePr>
        <p:xfrm>
          <a:off x="4392613" y="4656138"/>
          <a:ext cx="3403600" cy="1355725"/>
        </p:xfrm>
        <a:graphic>
          <a:graphicData uri="http://schemas.openxmlformats.org/drawingml/2006/chart">
            <c:chart xmlns:c="http://schemas.openxmlformats.org/drawingml/2006/chart" xmlns:r="http://schemas.openxmlformats.org/officeDocument/2006/relationships" r:id="rId63"/>
          </a:graphicData>
        </a:graphic>
      </p:graphicFrame>
      <p:cxnSp>
        <p:nvCxnSpPr>
          <p:cNvPr id="33" name="Straight Connector 32">
            <a:extLst>
              <a:ext uri="{FF2B5EF4-FFF2-40B4-BE49-F238E27FC236}">
                <a16:creationId xmlns:a16="http://schemas.microsoft.com/office/drawing/2014/main" id="{E8892724-1BD5-2C77-97BE-A151E49BC918}"/>
              </a:ext>
            </a:extLst>
          </p:cNvPr>
          <p:cNvCxnSpPr/>
          <p:nvPr>
            <p:custDataLst>
              <p:tags r:id="rId50"/>
            </p:custDataLst>
          </p:nvPr>
        </p:nvCxnSpPr>
        <p:spPr bwMode="auto">
          <a:xfrm>
            <a:off x="6904038" y="4500563"/>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EEF461D-8ECE-D53C-D824-B9E5C9055F73}"/>
              </a:ext>
            </a:extLst>
          </p:cNvPr>
          <p:cNvCxnSpPr/>
          <p:nvPr>
            <p:custDataLst>
              <p:tags r:id="rId51"/>
            </p:custDataLst>
          </p:nvPr>
        </p:nvCxnSpPr>
        <p:spPr bwMode="auto">
          <a:xfrm flipV="1">
            <a:off x="5284788" y="4500563"/>
            <a:ext cx="0" cy="2095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D9B3E584-D692-DBF9-4FB7-B5F2ED70E88E}"/>
              </a:ext>
            </a:extLst>
          </p:cNvPr>
          <p:cNvCxnSpPr/>
          <p:nvPr>
            <p:custDataLst>
              <p:tags r:id="rId52"/>
            </p:custDataLst>
          </p:nvPr>
        </p:nvCxnSpPr>
        <p:spPr bwMode="auto">
          <a:xfrm>
            <a:off x="5284788" y="4500563"/>
            <a:ext cx="16192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4" name="Text Placeholder 2">
            <a:extLst>
              <a:ext uri="{FF2B5EF4-FFF2-40B4-BE49-F238E27FC236}">
                <a16:creationId xmlns:a16="http://schemas.microsoft.com/office/drawing/2014/main" id="{8EFD48CA-380E-6B5F-C28B-92B137302A56}"/>
              </a:ext>
            </a:extLst>
          </p:cNvPr>
          <p:cNvSpPr>
            <a:spLocks noGrp="1"/>
          </p:cNvSpPr>
          <p:nvPr>
            <p:custDataLst>
              <p:tags r:id="rId53"/>
            </p:custDataLst>
          </p:nvPr>
        </p:nvSpPr>
        <p:spPr bwMode="auto">
          <a:xfrm>
            <a:off x="5141913" y="5975350"/>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C34D2D2-8A9B-4FEB-B616-7663197C9B16}" type="datetime'F''Y''2''''''''''''''2'''''''''''''''''''''''''">
              <a:rPr lang="en-IN" altLang="en-US" sz="1100" smtClean="0"/>
              <a:pPr/>
              <a:t>FY22</a:t>
            </a:fld>
            <a:endParaRPr lang="en-IN" sz="1100" dirty="0"/>
          </a:p>
        </p:txBody>
      </p:sp>
      <p:sp>
        <p:nvSpPr>
          <p:cNvPr id="35" name="Text Placeholder 2">
            <a:extLst>
              <a:ext uri="{FF2B5EF4-FFF2-40B4-BE49-F238E27FC236}">
                <a16:creationId xmlns:a16="http://schemas.microsoft.com/office/drawing/2014/main" id="{5FB56004-D93F-AEA3-FCA5-B3EB58681789}"/>
              </a:ext>
            </a:extLst>
          </p:cNvPr>
          <p:cNvSpPr>
            <a:spLocks noGrp="1"/>
          </p:cNvSpPr>
          <p:nvPr>
            <p:custDataLst>
              <p:tags r:id="rId54"/>
            </p:custDataLst>
          </p:nvPr>
        </p:nvSpPr>
        <p:spPr bwMode="auto">
          <a:xfrm>
            <a:off x="6761163" y="5975350"/>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8DE05DA-37B7-4D12-912A-0A78E814DEE3}" type="datetime'F''''Y''''''''''2''''''''''3'''''">
              <a:rPr lang="en-IN" altLang="en-US" sz="1100" smtClean="0"/>
              <a:pPr/>
              <a:t>FY23</a:t>
            </a:fld>
            <a:endParaRPr lang="en-IN" sz="1100" dirty="0"/>
          </a:p>
        </p:txBody>
      </p:sp>
      <p:sp>
        <p:nvSpPr>
          <p:cNvPr id="37" name="Text Placeholder 2">
            <a:extLst>
              <a:ext uri="{FF2B5EF4-FFF2-40B4-BE49-F238E27FC236}">
                <a16:creationId xmlns:a16="http://schemas.microsoft.com/office/drawing/2014/main" id="{23067863-4263-A0E6-0581-FF66A3AEC945}"/>
              </a:ext>
            </a:extLst>
          </p:cNvPr>
          <p:cNvSpPr>
            <a:spLocks noGrp="1"/>
          </p:cNvSpPr>
          <p:nvPr>
            <p:custDataLst>
              <p:tags r:id="rId55"/>
            </p:custDataLst>
          </p:nvPr>
        </p:nvSpPr>
        <p:spPr bwMode="auto">
          <a:xfrm>
            <a:off x="5894388" y="4394200"/>
            <a:ext cx="400050"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0B658BF-B1E1-46AC-9E40-E1AA81BAE154}" type="datetime'''''5''''''''''''''''.''6''''''''''''''''''''%'''''''''''''">
              <a:rPr lang="en-IN" altLang="en-US" sz="1100" b="1" smtClean="0">
                <a:effectLst/>
              </a:rPr>
              <a:pPr/>
              <a:t>5.6%</a:t>
            </a:fld>
            <a:endParaRPr lang="en-IN" sz="1100" b="1" dirty="0"/>
          </a:p>
        </p:txBody>
      </p:sp>
      <p:sp>
        <p:nvSpPr>
          <p:cNvPr id="30" name="TextBox 29">
            <a:extLst>
              <a:ext uri="{FF2B5EF4-FFF2-40B4-BE49-F238E27FC236}">
                <a16:creationId xmlns:a16="http://schemas.microsoft.com/office/drawing/2014/main" id="{E1A88B06-3A19-3CC2-D2EB-16C3EEDD1ABE}"/>
              </a:ext>
            </a:extLst>
          </p:cNvPr>
          <p:cNvSpPr txBox="1"/>
          <p:nvPr/>
        </p:nvSpPr>
        <p:spPr>
          <a:xfrm>
            <a:off x="2826774" y="6339650"/>
            <a:ext cx="6538451" cy="246221"/>
          </a:xfrm>
          <a:prstGeom prst="rect">
            <a:avLst/>
          </a:prstGeom>
          <a:noFill/>
        </p:spPr>
        <p:txBody>
          <a:bodyPr wrap="square" rtlCol="0">
            <a:spAutoFit/>
          </a:bodyPr>
          <a:lstStyle/>
          <a:p>
            <a:r>
              <a:rPr lang="en-IN" sz="1000" dirty="0"/>
              <a:t>*Total Revenue is excl. inter company adjustments</a:t>
            </a:r>
          </a:p>
        </p:txBody>
      </p:sp>
    </p:spTree>
    <p:extLst>
      <p:ext uri="{BB962C8B-B14F-4D97-AF65-F5344CB8AC3E}">
        <p14:creationId xmlns:p14="http://schemas.microsoft.com/office/powerpoint/2010/main" val="2249067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21A15B0-B280-2EE5-E1AB-DFFD9EDFD87E}"/>
              </a:ext>
            </a:extLst>
          </p:cNvPr>
          <p:cNvGraphicFramePr>
            <a:graphicFrameLocks noChangeAspect="1"/>
          </p:cNvGraphicFramePr>
          <p:nvPr>
            <p:custDataLst>
              <p:tags r:id="rId2"/>
            </p:custDataLst>
            <p:extLst>
              <p:ext uri="{D42A27DB-BD31-4B8C-83A1-F6EECF244321}">
                <p14:modId xmlns:p14="http://schemas.microsoft.com/office/powerpoint/2010/main" val="3919509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5" name="think-cell Slide" r:id="rId54" imgW="425" imgH="424" progId="TCLayout.ActiveDocument.1">
                  <p:embed/>
                </p:oleObj>
              </mc:Choice>
              <mc:Fallback>
                <p:oleObj name="think-cell Slide" r:id="rId54" imgW="425" imgH="424" progId="TCLayout.ActiveDocument.1">
                  <p:embed/>
                  <p:pic>
                    <p:nvPicPr>
                      <p:cNvPr id="4" name="Object 3" hidden="1">
                        <a:extLst>
                          <a:ext uri="{FF2B5EF4-FFF2-40B4-BE49-F238E27FC236}">
                            <a16:creationId xmlns:a16="http://schemas.microsoft.com/office/drawing/2014/main" id="{A21A15B0-B280-2EE5-E1AB-DFFD9EDFD87E}"/>
                          </a:ext>
                        </a:extLst>
                      </p:cNvPr>
                      <p:cNvPicPr/>
                      <p:nvPr/>
                    </p:nvPicPr>
                    <p:blipFill>
                      <a:blip r:embed="rId5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DC73B3C-9C97-D3A7-0C61-9C4AC15CF32F}"/>
              </a:ext>
            </a:extLst>
          </p:cNvPr>
          <p:cNvSpPr>
            <a:spLocks noGrp="1"/>
          </p:cNvSpPr>
          <p:nvPr>
            <p:ph type="title"/>
          </p:nvPr>
        </p:nvSpPr>
        <p:spPr>
          <a:xfrm>
            <a:off x="139188" y="124690"/>
            <a:ext cx="7594601" cy="493554"/>
          </a:xfrm>
        </p:spPr>
        <p:txBody>
          <a:bodyPr vert="horz">
            <a:normAutofit/>
          </a:bodyPr>
          <a:lstStyle/>
          <a:p>
            <a:r>
              <a:rPr lang="en-IN" dirty="0"/>
              <a:t>Revenue Break up – Product Wise</a:t>
            </a:r>
          </a:p>
        </p:txBody>
      </p:sp>
      <p:cxnSp>
        <p:nvCxnSpPr>
          <p:cNvPr id="90" name="Straight Connector 89">
            <a:extLst>
              <a:ext uri="{FF2B5EF4-FFF2-40B4-BE49-F238E27FC236}">
                <a16:creationId xmlns:a16="http://schemas.microsoft.com/office/drawing/2014/main" id="{15FFC7BC-386E-2A20-F1D7-E77F245952DA}"/>
              </a:ext>
            </a:extLst>
          </p:cNvPr>
          <p:cNvCxnSpPr>
            <a:cxnSpLocks/>
          </p:cNvCxnSpPr>
          <p:nvPr>
            <p:custDataLst>
              <p:tags r:id="rId3"/>
            </p:custDataLst>
          </p:nvPr>
        </p:nvCxnSpPr>
        <p:spPr bwMode="auto">
          <a:xfrm flipV="1">
            <a:off x="1674812" y="1978026"/>
            <a:ext cx="719138" cy="68263"/>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3C4FAC6B-2B05-7763-C645-B43A9C719830}"/>
              </a:ext>
            </a:extLst>
          </p:cNvPr>
          <p:cNvCxnSpPr>
            <a:cxnSpLocks/>
          </p:cNvCxnSpPr>
          <p:nvPr>
            <p:custDataLst>
              <p:tags r:id="rId4"/>
            </p:custDataLst>
          </p:nvPr>
        </p:nvCxnSpPr>
        <p:spPr bwMode="auto">
          <a:xfrm>
            <a:off x="1674812" y="2811463"/>
            <a:ext cx="719138" cy="5715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23" name="Chart 22">
            <a:extLst>
              <a:ext uri="{FF2B5EF4-FFF2-40B4-BE49-F238E27FC236}">
                <a16:creationId xmlns:a16="http://schemas.microsoft.com/office/drawing/2014/main" id="{7B1B5E79-F06E-4F52-8107-B59D88539DD5}"/>
              </a:ext>
            </a:extLst>
          </p:cNvPr>
          <p:cNvGraphicFramePr/>
          <p:nvPr>
            <p:custDataLst>
              <p:tags r:id="rId5"/>
            </p:custDataLst>
            <p:extLst>
              <p:ext uri="{D42A27DB-BD31-4B8C-83A1-F6EECF244321}">
                <p14:modId xmlns:p14="http://schemas.microsoft.com/office/powerpoint/2010/main" val="1501869534"/>
              </p:ext>
            </p:extLst>
          </p:nvPr>
        </p:nvGraphicFramePr>
        <p:xfrm>
          <a:off x="333375" y="1895475"/>
          <a:ext cx="3403600" cy="1414463"/>
        </p:xfrm>
        <a:graphic>
          <a:graphicData uri="http://schemas.openxmlformats.org/drawingml/2006/chart">
            <c:chart xmlns:c="http://schemas.openxmlformats.org/drawingml/2006/chart" xmlns:r="http://schemas.openxmlformats.org/officeDocument/2006/relationships" r:id="rId56"/>
          </a:graphicData>
        </a:graphic>
      </p:graphicFrame>
      <p:cxnSp>
        <p:nvCxnSpPr>
          <p:cNvPr id="83" name="Straight Connector 82">
            <a:extLst>
              <a:ext uri="{FF2B5EF4-FFF2-40B4-BE49-F238E27FC236}">
                <a16:creationId xmlns:a16="http://schemas.microsoft.com/office/drawing/2014/main" id="{2EC2DC76-858C-66EA-963B-8E15DABD9A2F}"/>
              </a:ext>
            </a:extLst>
          </p:cNvPr>
          <p:cNvCxnSpPr/>
          <p:nvPr>
            <p:custDataLst>
              <p:tags r:id="rId6"/>
            </p:custDataLst>
          </p:nvPr>
        </p:nvCxnSpPr>
        <p:spPr bwMode="auto">
          <a:xfrm flipV="1">
            <a:off x="1223963" y="1611314"/>
            <a:ext cx="0" cy="22066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87CD793B-DB4B-DD58-F678-984E28B063DC}"/>
              </a:ext>
            </a:extLst>
          </p:cNvPr>
          <p:cNvCxnSpPr/>
          <p:nvPr>
            <p:custDataLst>
              <p:tags r:id="rId7"/>
            </p:custDataLst>
          </p:nvPr>
        </p:nvCxnSpPr>
        <p:spPr bwMode="auto">
          <a:xfrm>
            <a:off x="1223962" y="1611313"/>
            <a:ext cx="16192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C15E5BBC-D5A2-CFF7-8A20-DF6DED733517}"/>
              </a:ext>
            </a:extLst>
          </p:cNvPr>
          <p:cNvCxnSpPr/>
          <p:nvPr>
            <p:custDataLst>
              <p:tags r:id="rId8"/>
            </p:custDataLst>
          </p:nvPr>
        </p:nvCxnSpPr>
        <p:spPr bwMode="auto">
          <a:xfrm>
            <a:off x="2843213" y="1611313"/>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9" name="Text Placeholder 2">
            <a:extLst>
              <a:ext uri="{FF2B5EF4-FFF2-40B4-BE49-F238E27FC236}">
                <a16:creationId xmlns:a16="http://schemas.microsoft.com/office/drawing/2014/main" id="{18DF4EB0-4F68-E41A-2CDA-CB016F5FCC71}"/>
              </a:ext>
            </a:extLst>
          </p:cNvPr>
          <p:cNvSpPr>
            <a:spLocks noGrp="1"/>
          </p:cNvSpPr>
          <p:nvPr>
            <p:custDataLst>
              <p:tags r:id="rId9"/>
            </p:custDataLst>
          </p:nvPr>
        </p:nvSpPr>
        <p:spPr bwMode="auto">
          <a:xfrm>
            <a:off x="1081088" y="327342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F0E18C3-60EB-4DFF-9BF4-B3DAA258A34A}" type="datetime'''''''''''''''FY''''''''''''2''''''''''''''''''2'''''''''''">
              <a:rPr lang="en-IN" altLang="en-US" sz="1100" smtClean="0"/>
              <a:pPr/>
              <a:t>FY22</a:t>
            </a:fld>
            <a:endParaRPr lang="en-IN" sz="1100" dirty="0"/>
          </a:p>
        </p:txBody>
      </p:sp>
      <p:sp>
        <p:nvSpPr>
          <p:cNvPr id="51" name="Text Placeholder 2">
            <a:extLst>
              <a:ext uri="{FF2B5EF4-FFF2-40B4-BE49-F238E27FC236}">
                <a16:creationId xmlns:a16="http://schemas.microsoft.com/office/drawing/2014/main" id="{A801C6D6-81A8-F697-226A-E49953877294}"/>
              </a:ext>
            </a:extLst>
          </p:cNvPr>
          <p:cNvSpPr>
            <a:spLocks noGrp="1"/>
          </p:cNvSpPr>
          <p:nvPr>
            <p:custDataLst>
              <p:tags r:id="rId10"/>
            </p:custDataLst>
          </p:nvPr>
        </p:nvSpPr>
        <p:spPr bwMode="auto">
          <a:xfrm>
            <a:off x="2700338" y="327342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3FBC96A-8F52-4D40-9765-439824239D41}" type="datetime'''F''''Y''''''''''''''''''''''''''2''''''''3'''''''''''''''''">
              <a:rPr lang="en-IN" altLang="en-US" sz="1100" smtClean="0"/>
              <a:pPr/>
              <a:t>FY23</a:t>
            </a:fld>
            <a:endParaRPr lang="en-IN" sz="1100" dirty="0"/>
          </a:p>
        </p:txBody>
      </p:sp>
      <p:sp>
        <p:nvSpPr>
          <p:cNvPr id="9" name="Text Placeholder 2">
            <a:extLst>
              <a:ext uri="{FF2B5EF4-FFF2-40B4-BE49-F238E27FC236}">
                <a16:creationId xmlns:a16="http://schemas.microsoft.com/office/drawing/2014/main" id="{18DF4EB0-4F68-E41A-2CDA-CB016F5FCC71}"/>
              </a:ext>
            </a:extLst>
          </p:cNvPr>
          <p:cNvSpPr>
            <a:spLocks noGrp="1"/>
          </p:cNvSpPr>
          <p:nvPr>
            <p:custDataLst>
              <p:tags r:id="rId11"/>
            </p:custDataLst>
          </p:nvPr>
        </p:nvSpPr>
        <p:spPr bwMode="gray">
          <a:xfrm>
            <a:off x="1008063" y="1870075"/>
            <a:ext cx="43338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AC4FFC3-C59D-44C0-98B9-1F4DE191BD71}" type="datetime'''''''''1''''''5''''''''0''''''''''''''.''''''7''''''''''8'">
              <a:rPr lang="en-IN" altLang="en-US" sz="1100" smtClean="0"/>
              <a:pPr/>
              <a:t>150.78</a:t>
            </a:fld>
            <a:endParaRPr lang="en-IN" sz="1100" dirty="0"/>
          </a:p>
        </p:txBody>
      </p:sp>
      <p:sp>
        <p:nvSpPr>
          <p:cNvPr id="14" name="Text Placeholder 2">
            <a:extLst>
              <a:ext uri="{FF2B5EF4-FFF2-40B4-BE49-F238E27FC236}">
                <a16:creationId xmlns:a16="http://schemas.microsoft.com/office/drawing/2014/main" id="{18DF4EB0-4F68-E41A-2CDA-CB016F5FCC71}"/>
              </a:ext>
            </a:extLst>
          </p:cNvPr>
          <p:cNvSpPr>
            <a:spLocks noGrp="1"/>
          </p:cNvSpPr>
          <p:nvPr>
            <p:custDataLst>
              <p:tags r:id="rId12"/>
            </p:custDataLst>
          </p:nvPr>
        </p:nvSpPr>
        <p:spPr bwMode="gray">
          <a:xfrm>
            <a:off x="2627313" y="1801813"/>
            <a:ext cx="43338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2093D50-3BE4-4220-BCB5-9C582FCF6C81}" type="datetime'''''''''15''''9.''''5''''''''''''''''''''''''''''7'''">
              <a:rPr lang="en-IN" altLang="en-US" sz="1100" smtClean="0"/>
              <a:pPr/>
              <a:t>159.57</a:t>
            </a:fld>
            <a:endParaRPr lang="en-IN" sz="1100" dirty="0"/>
          </a:p>
        </p:txBody>
      </p:sp>
      <p:sp>
        <p:nvSpPr>
          <p:cNvPr id="81" name="Text Placeholder 2">
            <a:extLst>
              <a:ext uri="{FF2B5EF4-FFF2-40B4-BE49-F238E27FC236}">
                <a16:creationId xmlns:a16="http://schemas.microsoft.com/office/drawing/2014/main" id="{18DF4EB0-4F68-E41A-2CDA-CB016F5FCC71}"/>
              </a:ext>
            </a:extLst>
          </p:cNvPr>
          <p:cNvSpPr>
            <a:spLocks noGrp="1"/>
          </p:cNvSpPr>
          <p:nvPr>
            <p:custDataLst>
              <p:tags r:id="rId13"/>
            </p:custDataLst>
          </p:nvPr>
        </p:nvSpPr>
        <p:spPr bwMode="auto">
          <a:xfrm>
            <a:off x="1862138" y="1504950"/>
            <a:ext cx="344488"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DBC5E51-576B-437A-9F87-10DF612E61B3}" type="datetime'''''''''''''+''''''''''6''%'''''">
              <a:rPr lang="en-IN" altLang="en-US" sz="1100" b="1" smtClean="0">
                <a:effectLst/>
              </a:rPr>
              <a:pPr/>
              <a:t>+6%</a:t>
            </a:fld>
            <a:endParaRPr lang="en-IN" sz="1100" b="1" dirty="0"/>
          </a:p>
        </p:txBody>
      </p:sp>
      <p:cxnSp>
        <p:nvCxnSpPr>
          <p:cNvPr id="120" name="Straight Connector 119">
            <a:extLst>
              <a:ext uri="{FF2B5EF4-FFF2-40B4-BE49-F238E27FC236}">
                <a16:creationId xmlns:a16="http://schemas.microsoft.com/office/drawing/2014/main" id="{E2835D64-7F43-DD0F-103C-B5D0328313F3}"/>
              </a:ext>
            </a:extLst>
          </p:cNvPr>
          <p:cNvCxnSpPr/>
          <p:nvPr/>
        </p:nvCxnSpPr>
        <p:spPr>
          <a:xfrm>
            <a:off x="353961" y="3883743"/>
            <a:ext cx="11218607" cy="0"/>
          </a:xfrm>
          <a:prstGeom prst="line">
            <a:avLst/>
          </a:prstGeom>
          <a:ln>
            <a:solidFill>
              <a:srgbClr val="7F7F7F"/>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73" name="Chart 72">
            <a:extLst>
              <a:ext uri="{FF2B5EF4-FFF2-40B4-BE49-F238E27FC236}">
                <a16:creationId xmlns:a16="http://schemas.microsoft.com/office/drawing/2014/main" id="{81C7BA70-0FF8-4240-0042-85D15C9D4255}"/>
              </a:ext>
            </a:extLst>
          </p:cNvPr>
          <p:cNvGraphicFramePr/>
          <p:nvPr>
            <p:custDataLst>
              <p:tags r:id="rId14"/>
            </p:custDataLst>
            <p:extLst>
              <p:ext uri="{D42A27DB-BD31-4B8C-83A1-F6EECF244321}">
                <p14:modId xmlns:p14="http://schemas.microsoft.com/office/powerpoint/2010/main" val="255944525"/>
              </p:ext>
            </p:extLst>
          </p:nvPr>
        </p:nvGraphicFramePr>
        <p:xfrm>
          <a:off x="849313" y="4237038"/>
          <a:ext cx="2649537" cy="1866900"/>
        </p:xfrm>
        <a:graphic>
          <a:graphicData uri="http://schemas.openxmlformats.org/drawingml/2006/chart">
            <c:chart xmlns:c="http://schemas.openxmlformats.org/drawingml/2006/chart" xmlns:r="http://schemas.openxmlformats.org/officeDocument/2006/relationships" r:id="rId57"/>
          </a:graphicData>
        </a:graphic>
      </p:graphicFrame>
      <p:sp>
        <p:nvSpPr>
          <p:cNvPr id="159" name="Text Placeholder 2">
            <a:extLst>
              <a:ext uri="{FF2B5EF4-FFF2-40B4-BE49-F238E27FC236}">
                <a16:creationId xmlns:a16="http://schemas.microsoft.com/office/drawing/2014/main" id="{18DF4EB0-4F68-E41A-2CDA-CB016F5FCC71}"/>
              </a:ext>
            </a:extLst>
          </p:cNvPr>
          <p:cNvSpPr>
            <a:spLocks noGrp="1"/>
          </p:cNvSpPr>
          <p:nvPr>
            <p:custDataLst>
              <p:tags r:id="rId15"/>
            </p:custDataLst>
          </p:nvPr>
        </p:nvSpPr>
        <p:spPr bwMode="gray">
          <a:xfrm>
            <a:off x="1552575" y="4573588"/>
            <a:ext cx="319088" cy="150813"/>
          </a:xfrm>
          <a:prstGeom prst="rect">
            <a:avLst/>
          </a:prstGeom>
          <a:solidFill>
            <a:schemeClr val="accent3"/>
          </a:solidFill>
          <a:ln>
            <a:noFill/>
          </a:ln>
          <a:effectLst/>
        </p:spPr>
        <p:txBody>
          <a:bodyPr vert="horz" wrap="none" lIns="20638" tIns="0" rIns="20638"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D79F61E-20CD-4EFB-9853-5DD5F0349009}" type="datetime'''''6''''''''.''''''''''''''''0''%'''''''''''''''''''''''''''">
              <a:rPr lang="en-IN" altLang="en-US" sz="1100" smtClean="0">
                <a:effectLst/>
              </a:rPr>
              <a:pPr/>
              <a:t>6.0%</a:t>
            </a:fld>
            <a:endParaRPr lang="en-IN" sz="1100" dirty="0">
              <a:sym typeface="Congenial Light" panose="02000503040000020004" pitchFamily="2" charset="0"/>
            </a:endParaRPr>
          </a:p>
        </p:txBody>
      </p:sp>
      <p:sp>
        <p:nvSpPr>
          <p:cNvPr id="162" name="Isosceles Triangle 161">
            <a:extLst>
              <a:ext uri="{FF2B5EF4-FFF2-40B4-BE49-F238E27FC236}">
                <a16:creationId xmlns:a16="http://schemas.microsoft.com/office/drawing/2014/main" id="{D106DF9C-5818-0BAE-17D7-1E78894CCC7F}"/>
              </a:ext>
            </a:extLst>
          </p:cNvPr>
          <p:cNvSpPr/>
          <p:nvPr/>
        </p:nvSpPr>
        <p:spPr>
          <a:xfrm rot="5400000">
            <a:off x="3421063" y="5003800"/>
            <a:ext cx="1055688" cy="333375"/>
          </a:xfrm>
          <a:prstGeom prst="triangle">
            <a:avLst/>
          </a:prstGeom>
          <a:solidFill>
            <a:srgbClr val="F7E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extBox 170">
            <a:extLst>
              <a:ext uri="{FF2B5EF4-FFF2-40B4-BE49-F238E27FC236}">
                <a16:creationId xmlns:a16="http://schemas.microsoft.com/office/drawing/2014/main" id="{32167812-DFF9-9192-2ED0-163E86CBB8C0}"/>
              </a:ext>
            </a:extLst>
          </p:cNvPr>
          <p:cNvSpPr txBox="1"/>
          <p:nvPr/>
        </p:nvSpPr>
        <p:spPr>
          <a:xfrm>
            <a:off x="1747837" y="3984625"/>
            <a:ext cx="822325" cy="277813"/>
          </a:xfrm>
          <a:prstGeom prst="rect">
            <a:avLst/>
          </a:prstGeom>
          <a:noFill/>
        </p:spPr>
        <p:txBody>
          <a:bodyPr wrap="square" rtlCol="0">
            <a:spAutoFit/>
          </a:bodyPr>
          <a:lstStyle/>
          <a:p>
            <a:pPr algn="ctr"/>
            <a:r>
              <a:rPr lang="en-US" sz="1200" b="1" dirty="0"/>
              <a:t>FY22</a:t>
            </a:r>
          </a:p>
        </p:txBody>
      </p:sp>
      <p:sp>
        <p:nvSpPr>
          <p:cNvPr id="173" name="TextBox 172">
            <a:extLst>
              <a:ext uri="{FF2B5EF4-FFF2-40B4-BE49-F238E27FC236}">
                <a16:creationId xmlns:a16="http://schemas.microsoft.com/office/drawing/2014/main" id="{E62845D7-0BD6-64EE-DC96-82087A347460}"/>
              </a:ext>
            </a:extLst>
          </p:cNvPr>
          <p:cNvSpPr txBox="1"/>
          <p:nvPr/>
        </p:nvSpPr>
        <p:spPr>
          <a:xfrm>
            <a:off x="5519737" y="3984625"/>
            <a:ext cx="822325" cy="277813"/>
          </a:xfrm>
          <a:prstGeom prst="rect">
            <a:avLst/>
          </a:prstGeom>
          <a:noFill/>
        </p:spPr>
        <p:txBody>
          <a:bodyPr wrap="square" rtlCol="0">
            <a:spAutoFit/>
          </a:bodyPr>
          <a:lstStyle/>
          <a:p>
            <a:pPr algn="ctr"/>
            <a:r>
              <a:rPr lang="en-US" sz="1200" b="1" dirty="0"/>
              <a:t>FY23</a:t>
            </a:r>
          </a:p>
        </p:txBody>
      </p:sp>
      <p:sp>
        <p:nvSpPr>
          <p:cNvPr id="20" name="Rectangle 19">
            <a:extLst>
              <a:ext uri="{FF2B5EF4-FFF2-40B4-BE49-F238E27FC236}">
                <a16:creationId xmlns:a16="http://schemas.microsoft.com/office/drawing/2014/main" id="{6C9DC349-38C1-215A-2D09-567BDD0A8356}"/>
              </a:ext>
            </a:extLst>
          </p:cNvPr>
          <p:cNvSpPr/>
          <p:nvPr>
            <p:custDataLst>
              <p:tags r:id="rId16"/>
            </p:custDataLst>
          </p:nvPr>
        </p:nvSpPr>
        <p:spPr bwMode="auto">
          <a:xfrm>
            <a:off x="5370513" y="3621088"/>
            <a:ext cx="196850" cy="147638"/>
          </a:xfrm>
          <a:prstGeom prst="rect">
            <a:avLst/>
          </a:prstGeom>
          <a:solidFill>
            <a:srgbClr val="E4664E"/>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98E48179-8368-6FC8-6084-73EF8BF385C7}"/>
              </a:ext>
            </a:extLst>
          </p:cNvPr>
          <p:cNvSpPr/>
          <p:nvPr>
            <p:custDataLst>
              <p:tags r:id="rId17"/>
            </p:custDataLst>
          </p:nvPr>
        </p:nvSpPr>
        <p:spPr bwMode="auto">
          <a:xfrm>
            <a:off x="6249988" y="3621088"/>
            <a:ext cx="196850" cy="147638"/>
          </a:xfrm>
          <a:prstGeom prst="rect">
            <a:avLst/>
          </a:prstGeom>
          <a:solidFill>
            <a:schemeClr val="bg2"/>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 Placeholder 2">
            <a:extLst>
              <a:ext uri="{FF2B5EF4-FFF2-40B4-BE49-F238E27FC236}">
                <a16:creationId xmlns:a16="http://schemas.microsoft.com/office/drawing/2014/main" id="{18DF4EB0-4F68-E41A-2CDA-CB016F5FCC71}"/>
              </a:ext>
            </a:extLst>
          </p:cNvPr>
          <p:cNvSpPr>
            <a:spLocks noGrp="1"/>
          </p:cNvSpPr>
          <p:nvPr>
            <p:custDataLst>
              <p:tags r:id="rId18"/>
            </p:custDataLst>
          </p:nvPr>
        </p:nvSpPr>
        <p:spPr bwMode="auto">
          <a:xfrm>
            <a:off x="5618163" y="3629025"/>
            <a:ext cx="53022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620434D-A991-496E-A60B-30F98788F23C}" type="datetime'''''''D''o''''''''m''''''''e''''''''''''''s''''ti''''''c'''">
              <a:rPr lang="en-IN" altLang="en-US" sz="1100" smtClean="0"/>
              <a:pPr/>
              <a:t>Domestic</a:t>
            </a:fld>
            <a:endParaRPr lang="en-IN" sz="1100" dirty="0"/>
          </a:p>
        </p:txBody>
      </p:sp>
      <p:sp>
        <p:nvSpPr>
          <p:cNvPr id="18" name="Text Placeholder 2">
            <a:extLst>
              <a:ext uri="{FF2B5EF4-FFF2-40B4-BE49-F238E27FC236}">
                <a16:creationId xmlns:a16="http://schemas.microsoft.com/office/drawing/2014/main" id="{18DF4EB0-4F68-E41A-2CDA-CB016F5FCC71}"/>
              </a:ext>
            </a:extLst>
          </p:cNvPr>
          <p:cNvSpPr>
            <a:spLocks noGrp="1"/>
          </p:cNvSpPr>
          <p:nvPr>
            <p:custDataLst>
              <p:tags r:id="rId19"/>
            </p:custDataLst>
          </p:nvPr>
        </p:nvSpPr>
        <p:spPr bwMode="auto">
          <a:xfrm>
            <a:off x="6497638" y="3629025"/>
            <a:ext cx="423863"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0E82495-FC39-45CE-99E2-C0DCDC1FAC95}" type="datetime'''E''''''''''''''''''''''''''x''p''''''''o''''''''''r''ts'''''">
              <a:rPr lang="en-IN" altLang="en-US" sz="1100" smtClean="0"/>
              <a:pPr/>
              <a:t>Exports</a:t>
            </a:fld>
            <a:endParaRPr lang="en-IN" sz="1100" dirty="0"/>
          </a:p>
        </p:txBody>
      </p:sp>
      <p:cxnSp>
        <p:nvCxnSpPr>
          <p:cNvPr id="113" name="Straight Connector 112">
            <a:extLst>
              <a:ext uri="{FF2B5EF4-FFF2-40B4-BE49-F238E27FC236}">
                <a16:creationId xmlns:a16="http://schemas.microsoft.com/office/drawing/2014/main" id="{4096D12F-9730-729F-F93D-6E7FFEC03FDC}"/>
              </a:ext>
            </a:extLst>
          </p:cNvPr>
          <p:cNvCxnSpPr/>
          <p:nvPr>
            <p:custDataLst>
              <p:tags r:id="rId20"/>
            </p:custDataLst>
          </p:nvPr>
        </p:nvCxnSpPr>
        <p:spPr bwMode="auto">
          <a:xfrm flipV="1">
            <a:off x="5616575" y="1978026"/>
            <a:ext cx="709613" cy="277813"/>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FF0B1E8F-E352-A5B7-24C2-EA609B194530}"/>
              </a:ext>
            </a:extLst>
          </p:cNvPr>
          <p:cNvCxnSpPr>
            <a:cxnSpLocks/>
          </p:cNvCxnSpPr>
          <p:nvPr>
            <p:custDataLst>
              <p:tags r:id="rId21"/>
            </p:custDataLst>
          </p:nvPr>
        </p:nvCxnSpPr>
        <p:spPr bwMode="auto">
          <a:xfrm flipV="1">
            <a:off x="5616575" y="2805113"/>
            <a:ext cx="709613" cy="12065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45" name="Chart 44">
            <a:extLst>
              <a:ext uri="{FF2B5EF4-FFF2-40B4-BE49-F238E27FC236}">
                <a16:creationId xmlns:a16="http://schemas.microsoft.com/office/drawing/2014/main" id="{61883A07-985B-6F5D-9610-0AF86F5D96AB}"/>
              </a:ext>
            </a:extLst>
          </p:cNvPr>
          <p:cNvGraphicFramePr/>
          <p:nvPr>
            <p:custDataLst>
              <p:tags r:id="rId22"/>
            </p:custDataLst>
            <p:extLst>
              <p:ext uri="{D42A27DB-BD31-4B8C-83A1-F6EECF244321}">
                <p14:modId xmlns:p14="http://schemas.microsoft.com/office/powerpoint/2010/main" val="4210286576"/>
              </p:ext>
            </p:extLst>
          </p:nvPr>
        </p:nvGraphicFramePr>
        <p:xfrm>
          <a:off x="4292600" y="1895475"/>
          <a:ext cx="3357563" cy="1414463"/>
        </p:xfrm>
        <a:graphic>
          <a:graphicData uri="http://schemas.openxmlformats.org/drawingml/2006/chart">
            <c:chart xmlns:c="http://schemas.openxmlformats.org/drawingml/2006/chart" xmlns:r="http://schemas.openxmlformats.org/officeDocument/2006/relationships" r:id="rId58"/>
          </a:graphicData>
        </a:graphic>
      </p:graphicFrame>
      <p:cxnSp>
        <p:nvCxnSpPr>
          <p:cNvPr id="37" name="Straight Connector 36">
            <a:extLst>
              <a:ext uri="{FF2B5EF4-FFF2-40B4-BE49-F238E27FC236}">
                <a16:creationId xmlns:a16="http://schemas.microsoft.com/office/drawing/2014/main" id="{40A1483C-A29A-B96A-EB1E-8F49DA83130A}"/>
              </a:ext>
            </a:extLst>
          </p:cNvPr>
          <p:cNvCxnSpPr/>
          <p:nvPr>
            <p:custDataLst>
              <p:tags r:id="rId23"/>
            </p:custDataLst>
          </p:nvPr>
        </p:nvCxnSpPr>
        <p:spPr bwMode="auto">
          <a:xfrm flipV="1">
            <a:off x="5172075" y="1611314"/>
            <a:ext cx="0" cy="43021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D908F6C-708F-15F9-3183-641C7DBA93D1}"/>
              </a:ext>
            </a:extLst>
          </p:cNvPr>
          <p:cNvCxnSpPr/>
          <p:nvPr>
            <p:custDataLst>
              <p:tags r:id="rId24"/>
            </p:custDataLst>
          </p:nvPr>
        </p:nvCxnSpPr>
        <p:spPr bwMode="auto">
          <a:xfrm>
            <a:off x="5172075" y="1611313"/>
            <a:ext cx="15970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A3CD5E25-B634-82A2-C557-557A53CBC194}"/>
              </a:ext>
            </a:extLst>
          </p:cNvPr>
          <p:cNvCxnSpPr/>
          <p:nvPr>
            <p:custDataLst>
              <p:tags r:id="rId25"/>
            </p:custDataLst>
          </p:nvPr>
        </p:nvCxnSpPr>
        <p:spPr bwMode="auto">
          <a:xfrm>
            <a:off x="6769100" y="1611313"/>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1" name="Text Placeholder 2">
            <a:extLst>
              <a:ext uri="{FF2B5EF4-FFF2-40B4-BE49-F238E27FC236}">
                <a16:creationId xmlns:a16="http://schemas.microsoft.com/office/drawing/2014/main" id="{38D39357-16D9-86F9-0917-E121D650E247}"/>
              </a:ext>
            </a:extLst>
          </p:cNvPr>
          <p:cNvSpPr>
            <a:spLocks noGrp="1"/>
          </p:cNvSpPr>
          <p:nvPr>
            <p:custDataLst>
              <p:tags r:id="rId26"/>
            </p:custDataLst>
          </p:nvPr>
        </p:nvSpPr>
        <p:spPr bwMode="auto">
          <a:xfrm>
            <a:off x="5029200" y="327342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02A7895-F102-4A2A-BF1B-59CC423CC1D6}" type="datetime'''''''''''''F''''''''''''''''''''''Y''''''2''2'''''''''''''">
              <a:rPr lang="en-IN" altLang="en-US" sz="1100" smtClean="0"/>
              <a:pPr/>
              <a:t>FY22</a:t>
            </a:fld>
            <a:endParaRPr lang="en-IN" sz="1100" dirty="0"/>
          </a:p>
        </p:txBody>
      </p:sp>
      <p:sp>
        <p:nvSpPr>
          <p:cNvPr id="42" name="Text Placeholder 2">
            <a:extLst>
              <a:ext uri="{FF2B5EF4-FFF2-40B4-BE49-F238E27FC236}">
                <a16:creationId xmlns:a16="http://schemas.microsoft.com/office/drawing/2014/main" id="{892F4168-68FE-9046-CB17-B025410920A5}"/>
              </a:ext>
            </a:extLst>
          </p:cNvPr>
          <p:cNvSpPr>
            <a:spLocks noGrp="1"/>
          </p:cNvSpPr>
          <p:nvPr>
            <p:custDataLst>
              <p:tags r:id="rId27"/>
            </p:custDataLst>
          </p:nvPr>
        </p:nvSpPr>
        <p:spPr bwMode="auto">
          <a:xfrm>
            <a:off x="6626225" y="327342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4307537-4BD7-4808-879E-43092807988E}" type="datetime'''''''F''''''''''''Y2''''''''''''''''''''''''3'''''''''">
              <a:rPr lang="en-IN" altLang="en-US" sz="1100" smtClean="0"/>
              <a:pPr/>
              <a:t>FY23</a:t>
            </a:fld>
            <a:endParaRPr lang="en-IN" sz="1100" dirty="0"/>
          </a:p>
        </p:txBody>
      </p:sp>
      <p:sp>
        <p:nvSpPr>
          <p:cNvPr id="43" name="Text Placeholder 2">
            <a:extLst>
              <a:ext uri="{FF2B5EF4-FFF2-40B4-BE49-F238E27FC236}">
                <a16:creationId xmlns:a16="http://schemas.microsoft.com/office/drawing/2014/main" id="{BBC9B40E-F266-41F8-5A00-8CBB2392C8C5}"/>
              </a:ext>
            </a:extLst>
          </p:cNvPr>
          <p:cNvSpPr>
            <a:spLocks noGrp="1"/>
          </p:cNvSpPr>
          <p:nvPr>
            <p:custDataLst>
              <p:tags r:id="rId28"/>
            </p:custDataLst>
          </p:nvPr>
        </p:nvSpPr>
        <p:spPr bwMode="gray">
          <a:xfrm>
            <a:off x="4991100" y="2079625"/>
            <a:ext cx="361950"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D425DAB-616D-438A-B873-5AD70D46EF4C}" type="datetime'''''''''''''''4''''''''''''''''''4''''.''6''''''''1'''''''">
              <a:rPr lang="en-IN" altLang="en-US" sz="1100" smtClean="0"/>
              <a:pPr/>
              <a:t>44.61</a:t>
            </a:fld>
            <a:endParaRPr lang="en-IN" sz="1100" dirty="0"/>
          </a:p>
        </p:txBody>
      </p:sp>
      <p:sp>
        <p:nvSpPr>
          <p:cNvPr id="40" name="Text Placeholder 2">
            <a:extLst>
              <a:ext uri="{FF2B5EF4-FFF2-40B4-BE49-F238E27FC236}">
                <a16:creationId xmlns:a16="http://schemas.microsoft.com/office/drawing/2014/main" id="{F08B3CA0-C25D-7327-AAFA-91CC4321E1BD}"/>
              </a:ext>
            </a:extLst>
          </p:cNvPr>
          <p:cNvSpPr>
            <a:spLocks noGrp="1"/>
          </p:cNvSpPr>
          <p:nvPr>
            <p:custDataLst>
              <p:tags r:id="rId29"/>
            </p:custDataLst>
          </p:nvPr>
        </p:nvSpPr>
        <p:spPr bwMode="gray">
          <a:xfrm>
            <a:off x="6588125" y="1801813"/>
            <a:ext cx="361950"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961F4BA-1F3D-4FF4-B863-903388DB195E}" type="datetime'''''''''''''5''''7''''''''''.''3''''''''''''''7'''''''''">
              <a:rPr lang="en-IN" altLang="en-US" sz="1100" smtClean="0"/>
              <a:pPr/>
              <a:t>57.37</a:t>
            </a:fld>
            <a:endParaRPr lang="en-IN" sz="1100" dirty="0"/>
          </a:p>
        </p:txBody>
      </p:sp>
      <p:sp>
        <p:nvSpPr>
          <p:cNvPr id="44" name="Text Placeholder 2">
            <a:extLst>
              <a:ext uri="{FF2B5EF4-FFF2-40B4-BE49-F238E27FC236}">
                <a16:creationId xmlns:a16="http://schemas.microsoft.com/office/drawing/2014/main" id="{6A79573E-558B-CD01-9AFF-7ED9CD3C7BA0}"/>
              </a:ext>
            </a:extLst>
          </p:cNvPr>
          <p:cNvSpPr>
            <a:spLocks noGrp="1"/>
          </p:cNvSpPr>
          <p:nvPr>
            <p:custDataLst>
              <p:tags r:id="rId30"/>
            </p:custDataLst>
          </p:nvPr>
        </p:nvSpPr>
        <p:spPr bwMode="auto">
          <a:xfrm>
            <a:off x="5748338" y="1504950"/>
            <a:ext cx="446088"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8E8F62E-8D48-480D-8CD9-93CADE0B4A01}" type="datetime'''''''''''''''''+''''''''''''''''''2''9''''''''''''''%'">
              <a:rPr lang="en-IN" altLang="en-US" sz="1100" b="1" smtClean="0">
                <a:effectLst/>
              </a:rPr>
              <a:pPr/>
              <a:t>+29%</a:t>
            </a:fld>
            <a:endParaRPr lang="en-IN" sz="1100" b="1" dirty="0"/>
          </a:p>
        </p:txBody>
      </p:sp>
      <p:cxnSp>
        <p:nvCxnSpPr>
          <p:cNvPr id="108" name="Straight Connector 107">
            <a:extLst>
              <a:ext uri="{FF2B5EF4-FFF2-40B4-BE49-F238E27FC236}">
                <a16:creationId xmlns:a16="http://schemas.microsoft.com/office/drawing/2014/main" id="{8DE246A8-4E9E-3BB1-04AC-E4182128FFA3}"/>
              </a:ext>
            </a:extLst>
          </p:cNvPr>
          <p:cNvCxnSpPr>
            <a:cxnSpLocks/>
          </p:cNvCxnSpPr>
          <p:nvPr>
            <p:custDataLst>
              <p:tags r:id="rId31"/>
            </p:custDataLst>
          </p:nvPr>
        </p:nvCxnSpPr>
        <p:spPr bwMode="auto">
          <a:xfrm flipV="1">
            <a:off x="9499599" y="1978025"/>
            <a:ext cx="719138" cy="12382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E75DE8D0-513C-4A0A-C988-26CFB2915471}"/>
              </a:ext>
            </a:extLst>
          </p:cNvPr>
          <p:cNvCxnSpPr>
            <a:cxnSpLocks/>
          </p:cNvCxnSpPr>
          <p:nvPr>
            <p:custDataLst>
              <p:tags r:id="rId32"/>
            </p:custDataLst>
          </p:nvPr>
        </p:nvCxnSpPr>
        <p:spPr bwMode="auto">
          <a:xfrm>
            <a:off x="9499599" y="2841625"/>
            <a:ext cx="719138" cy="952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63" name="Chart 62">
            <a:extLst>
              <a:ext uri="{FF2B5EF4-FFF2-40B4-BE49-F238E27FC236}">
                <a16:creationId xmlns:a16="http://schemas.microsoft.com/office/drawing/2014/main" id="{FBFFA1AE-5195-B513-8F6B-A3452F79C206}"/>
              </a:ext>
            </a:extLst>
          </p:cNvPr>
          <p:cNvGraphicFramePr/>
          <p:nvPr>
            <p:custDataLst>
              <p:tags r:id="rId33"/>
            </p:custDataLst>
            <p:extLst>
              <p:ext uri="{D42A27DB-BD31-4B8C-83A1-F6EECF244321}">
                <p14:modId xmlns:p14="http://schemas.microsoft.com/office/powerpoint/2010/main" val="1184693321"/>
              </p:ext>
            </p:extLst>
          </p:nvPr>
        </p:nvGraphicFramePr>
        <p:xfrm>
          <a:off x="8158163" y="1895475"/>
          <a:ext cx="3403600" cy="1414463"/>
        </p:xfrm>
        <a:graphic>
          <a:graphicData uri="http://schemas.openxmlformats.org/drawingml/2006/chart">
            <c:chart xmlns:c="http://schemas.openxmlformats.org/drawingml/2006/chart" xmlns:r="http://schemas.openxmlformats.org/officeDocument/2006/relationships" r:id="rId59"/>
          </a:graphicData>
        </a:graphic>
      </p:graphicFrame>
      <p:cxnSp>
        <p:nvCxnSpPr>
          <p:cNvPr id="53" name="Straight Connector 52">
            <a:extLst>
              <a:ext uri="{FF2B5EF4-FFF2-40B4-BE49-F238E27FC236}">
                <a16:creationId xmlns:a16="http://schemas.microsoft.com/office/drawing/2014/main" id="{B1958E30-EEC6-1150-31A9-E9D858E2A0FA}"/>
              </a:ext>
            </a:extLst>
          </p:cNvPr>
          <p:cNvCxnSpPr/>
          <p:nvPr>
            <p:custDataLst>
              <p:tags r:id="rId34"/>
            </p:custDataLst>
          </p:nvPr>
        </p:nvCxnSpPr>
        <p:spPr bwMode="auto">
          <a:xfrm flipV="1">
            <a:off x="9048750" y="1611313"/>
            <a:ext cx="0" cy="27622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8582FFA4-BA72-3A5A-BA6E-0B702B962810}"/>
              </a:ext>
            </a:extLst>
          </p:cNvPr>
          <p:cNvCxnSpPr/>
          <p:nvPr>
            <p:custDataLst>
              <p:tags r:id="rId35"/>
            </p:custDataLst>
          </p:nvPr>
        </p:nvCxnSpPr>
        <p:spPr bwMode="auto">
          <a:xfrm>
            <a:off x="9048749" y="1611313"/>
            <a:ext cx="16192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1897FD49-0808-AA2A-0B85-A74C9707AA7D}"/>
              </a:ext>
            </a:extLst>
          </p:cNvPr>
          <p:cNvCxnSpPr/>
          <p:nvPr>
            <p:custDataLst>
              <p:tags r:id="rId36"/>
            </p:custDataLst>
          </p:nvPr>
        </p:nvCxnSpPr>
        <p:spPr bwMode="auto">
          <a:xfrm>
            <a:off x="10668000" y="1611313"/>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56" name="Text Placeholder 2">
            <a:extLst>
              <a:ext uri="{FF2B5EF4-FFF2-40B4-BE49-F238E27FC236}">
                <a16:creationId xmlns:a16="http://schemas.microsoft.com/office/drawing/2014/main" id="{1C3F875E-0DD8-7B9F-8031-0A24ACE9C436}"/>
              </a:ext>
            </a:extLst>
          </p:cNvPr>
          <p:cNvSpPr>
            <a:spLocks noGrp="1"/>
          </p:cNvSpPr>
          <p:nvPr>
            <p:custDataLst>
              <p:tags r:id="rId37"/>
            </p:custDataLst>
          </p:nvPr>
        </p:nvSpPr>
        <p:spPr bwMode="auto">
          <a:xfrm>
            <a:off x="8905875" y="327342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0543299-8011-46CB-A6BE-CDF053240C65}" type="datetime'''''''''''''''''''''''''''F''''Y''''2''''2'''''''''''''''''''">
              <a:rPr lang="en-IN" altLang="en-US" sz="1100" smtClean="0"/>
              <a:pPr/>
              <a:t>FY22</a:t>
            </a:fld>
            <a:endParaRPr lang="en-IN" sz="1100" dirty="0"/>
          </a:p>
        </p:txBody>
      </p:sp>
      <p:sp>
        <p:nvSpPr>
          <p:cNvPr id="58" name="Text Placeholder 2">
            <a:extLst>
              <a:ext uri="{FF2B5EF4-FFF2-40B4-BE49-F238E27FC236}">
                <a16:creationId xmlns:a16="http://schemas.microsoft.com/office/drawing/2014/main" id="{40299AC4-C3FE-6CEF-6C11-DCF9008B9D4B}"/>
              </a:ext>
            </a:extLst>
          </p:cNvPr>
          <p:cNvSpPr>
            <a:spLocks noGrp="1"/>
          </p:cNvSpPr>
          <p:nvPr>
            <p:custDataLst>
              <p:tags r:id="rId38"/>
            </p:custDataLst>
          </p:nvPr>
        </p:nvSpPr>
        <p:spPr bwMode="auto">
          <a:xfrm>
            <a:off x="10525125" y="3273425"/>
            <a:ext cx="2873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E3DFB3A-68B0-45E3-86A1-8C23400C281C}" type="datetime'''''F''''''''''''Y2''''3'''''''''''''''''''''''">
              <a:rPr lang="en-IN" altLang="en-US" sz="1100" smtClean="0"/>
              <a:pPr/>
              <a:t>FY23</a:t>
            </a:fld>
            <a:endParaRPr lang="en-IN" sz="1100" dirty="0"/>
          </a:p>
        </p:txBody>
      </p:sp>
      <p:sp>
        <p:nvSpPr>
          <p:cNvPr id="59" name="Text Placeholder 2">
            <a:extLst>
              <a:ext uri="{FF2B5EF4-FFF2-40B4-BE49-F238E27FC236}">
                <a16:creationId xmlns:a16="http://schemas.microsoft.com/office/drawing/2014/main" id="{A4CB514A-CE4A-9D9D-73C6-39211688635A}"/>
              </a:ext>
            </a:extLst>
          </p:cNvPr>
          <p:cNvSpPr>
            <a:spLocks noGrp="1"/>
          </p:cNvSpPr>
          <p:nvPr>
            <p:custDataLst>
              <p:tags r:id="rId39"/>
            </p:custDataLst>
          </p:nvPr>
        </p:nvSpPr>
        <p:spPr bwMode="gray">
          <a:xfrm>
            <a:off x="8832850" y="1925638"/>
            <a:ext cx="43338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0B42B8C-11B1-43FD-8651-49E2A7888901}" type="datetime'''''''''19''''''''''''''5''''''''.''''''''''''40'''">
              <a:rPr lang="en-IN" altLang="en-US" sz="1100" smtClean="0"/>
              <a:pPr/>
              <a:t>195.40</a:t>
            </a:fld>
            <a:endParaRPr lang="en-IN" sz="1100" dirty="0"/>
          </a:p>
        </p:txBody>
      </p:sp>
      <p:sp>
        <p:nvSpPr>
          <p:cNvPr id="57" name="Text Placeholder 2">
            <a:extLst>
              <a:ext uri="{FF2B5EF4-FFF2-40B4-BE49-F238E27FC236}">
                <a16:creationId xmlns:a16="http://schemas.microsoft.com/office/drawing/2014/main" id="{F4C323F0-26D9-9610-9B1D-DDA88C699BB5}"/>
              </a:ext>
            </a:extLst>
          </p:cNvPr>
          <p:cNvSpPr>
            <a:spLocks noGrp="1"/>
          </p:cNvSpPr>
          <p:nvPr>
            <p:custDataLst>
              <p:tags r:id="rId40"/>
            </p:custDataLst>
          </p:nvPr>
        </p:nvSpPr>
        <p:spPr bwMode="gray">
          <a:xfrm>
            <a:off x="10452100" y="1801813"/>
            <a:ext cx="43338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A4840E5-8C9C-40D1-A387-2242AF3EB0F9}" type="datetime'''''''2''1''''''''''6.''''''''''''''''''9''''''''''''''4'">
              <a:rPr lang="en-IN" altLang="en-US" sz="1100" smtClean="0"/>
              <a:pPr/>
              <a:t>216.94</a:t>
            </a:fld>
            <a:endParaRPr lang="en-IN" sz="1100" dirty="0"/>
          </a:p>
        </p:txBody>
      </p:sp>
      <p:sp>
        <p:nvSpPr>
          <p:cNvPr id="60" name="Text Placeholder 2">
            <a:extLst>
              <a:ext uri="{FF2B5EF4-FFF2-40B4-BE49-F238E27FC236}">
                <a16:creationId xmlns:a16="http://schemas.microsoft.com/office/drawing/2014/main" id="{C02FEBD0-9A82-7C84-F4B5-EA8362722EA6}"/>
              </a:ext>
            </a:extLst>
          </p:cNvPr>
          <p:cNvSpPr>
            <a:spLocks noGrp="1"/>
          </p:cNvSpPr>
          <p:nvPr>
            <p:custDataLst>
              <p:tags r:id="rId41"/>
            </p:custDataLst>
          </p:nvPr>
        </p:nvSpPr>
        <p:spPr bwMode="auto">
          <a:xfrm>
            <a:off x="9636125" y="1504950"/>
            <a:ext cx="446088" cy="21431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B8DF275-2E6F-4827-8FF2-61A6DAC8DA8D}" type="datetime'+''''''''''''''''''''''''''''''''1''1''''%'''''">
              <a:rPr lang="en-IN" altLang="en-US" sz="1100" b="1" smtClean="0">
                <a:effectLst/>
              </a:rPr>
              <a:pPr/>
              <a:t>+11%</a:t>
            </a:fld>
            <a:endParaRPr lang="en-IN" sz="1100" b="1" dirty="0"/>
          </a:p>
        </p:txBody>
      </p:sp>
      <p:sp>
        <p:nvSpPr>
          <p:cNvPr id="116" name="TextBox 115">
            <a:extLst>
              <a:ext uri="{FF2B5EF4-FFF2-40B4-BE49-F238E27FC236}">
                <a16:creationId xmlns:a16="http://schemas.microsoft.com/office/drawing/2014/main" id="{9A4B0757-C580-F39B-8D0A-61C074532C26}"/>
              </a:ext>
            </a:extLst>
          </p:cNvPr>
          <p:cNvSpPr txBox="1"/>
          <p:nvPr/>
        </p:nvSpPr>
        <p:spPr>
          <a:xfrm>
            <a:off x="1783473" y="2358143"/>
            <a:ext cx="587058" cy="250189"/>
          </a:xfrm>
          <a:prstGeom prst="rect">
            <a:avLst/>
          </a:prstGeom>
          <a:noFill/>
        </p:spPr>
        <p:txBody>
          <a:bodyPr wrap="square" rtlCol="0">
            <a:spAutoFit/>
          </a:bodyPr>
          <a:lstStyle/>
          <a:p>
            <a:r>
              <a:rPr lang="en-IN" sz="1000" dirty="0"/>
              <a:t>16.6%</a:t>
            </a:r>
          </a:p>
        </p:txBody>
      </p:sp>
      <p:sp>
        <p:nvSpPr>
          <p:cNvPr id="119" name="TextBox 118">
            <a:extLst>
              <a:ext uri="{FF2B5EF4-FFF2-40B4-BE49-F238E27FC236}">
                <a16:creationId xmlns:a16="http://schemas.microsoft.com/office/drawing/2014/main" id="{0BC9700D-0012-5514-832B-E6EA861A54AA}"/>
              </a:ext>
            </a:extLst>
          </p:cNvPr>
          <p:cNvSpPr txBox="1"/>
          <p:nvPr/>
        </p:nvSpPr>
        <p:spPr>
          <a:xfrm>
            <a:off x="1756093" y="2923510"/>
            <a:ext cx="641818" cy="246221"/>
          </a:xfrm>
          <a:prstGeom prst="rect">
            <a:avLst/>
          </a:prstGeom>
          <a:noFill/>
        </p:spPr>
        <p:txBody>
          <a:bodyPr wrap="square" rtlCol="0">
            <a:spAutoFit/>
          </a:bodyPr>
          <a:lstStyle/>
          <a:p>
            <a:r>
              <a:rPr lang="en-IN" sz="1000" dirty="0"/>
              <a:t>(-13.9%)</a:t>
            </a:r>
          </a:p>
        </p:txBody>
      </p:sp>
      <p:sp>
        <p:nvSpPr>
          <p:cNvPr id="122" name="TextBox 121">
            <a:extLst>
              <a:ext uri="{FF2B5EF4-FFF2-40B4-BE49-F238E27FC236}">
                <a16:creationId xmlns:a16="http://schemas.microsoft.com/office/drawing/2014/main" id="{F4278548-86EB-0DEF-B763-021BDBAB06DD}"/>
              </a:ext>
            </a:extLst>
          </p:cNvPr>
          <p:cNvSpPr txBox="1"/>
          <p:nvPr/>
        </p:nvSpPr>
        <p:spPr>
          <a:xfrm>
            <a:off x="5707074" y="2360127"/>
            <a:ext cx="505438" cy="246221"/>
          </a:xfrm>
          <a:prstGeom prst="rect">
            <a:avLst/>
          </a:prstGeom>
          <a:noFill/>
        </p:spPr>
        <p:txBody>
          <a:bodyPr wrap="square" rtlCol="0">
            <a:spAutoFit/>
          </a:bodyPr>
          <a:lstStyle/>
          <a:p>
            <a:r>
              <a:rPr lang="en-IN" sz="1000" dirty="0"/>
              <a:t>23.3%</a:t>
            </a:r>
          </a:p>
        </p:txBody>
      </p:sp>
      <p:sp>
        <p:nvSpPr>
          <p:cNvPr id="124" name="TextBox 123">
            <a:extLst>
              <a:ext uri="{FF2B5EF4-FFF2-40B4-BE49-F238E27FC236}">
                <a16:creationId xmlns:a16="http://schemas.microsoft.com/office/drawing/2014/main" id="{3D6AFA5B-374C-2E23-5D17-182C9BAC424B}"/>
              </a:ext>
            </a:extLst>
          </p:cNvPr>
          <p:cNvSpPr txBox="1"/>
          <p:nvPr/>
        </p:nvSpPr>
        <p:spPr>
          <a:xfrm>
            <a:off x="5715001" y="2923510"/>
            <a:ext cx="530225" cy="246221"/>
          </a:xfrm>
          <a:prstGeom prst="rect">
            <a:avLst/>
          </a:prstGeom>
          <a:noFill/>
        </p:spPr>
        <p:txBody>
          <a:bodyPr wrap="square" rtlCol="0">
            <a:spAutoFit/>
          </a:bodyPr>
          <a:lstStyle/>
          <a:p>
            <a:r>
              <a:rPr lang="en-IN" sz="1000" dirty="0"/>
              <a:t>40.3%</a:t>
            </a:r>
          </a:p>
        </p:txBody>
      </p:sp>
      <p:sp>
        <p:nvSpPr>
          <p:cNvPr id="126" name="TextBox 125">
            <a:extLst>
              <a:ext uri="{FF2B5EF4-FFF2-40B4-BE49-F238E27FC236}">
                <a16:creationId xmlns:a16="http://schemas.microsoft.com/office/drawing/2014/main" id="{1BA68C98-71BB-D285-2535-93C892D2F0D2}"/>
              </a:ext>
            </a:extLst>
          </p:cNvPr>
          <p:cNvSpPr txBox="1"/>
          <p:nvPr/>
        </p:nvSpPr>
        <p:spPr>
          <a:xfrm>
            <a:off x="9576593" y="2360127"/>
            <a:ext cx="565150" cy="246221"/>
          </a:xfrm>
          <a:prstGeom prst="rect">
            <a:avLst/>
          </a:prstGeom>
          <a:noFill/>
        </p:spPr>
        <p:txBody>
          <a:bodyPr wrap="square" rtlCol="0">
            <a:spAutoFit/>
          </a:bodyPr>
          <a:lstStyle/>
          <a:p>
            <a:r>
              <a:rPr lang="en-IN" sz="1000" dirty="0"/>
              <a:t>18.2%</a:t>
            </a:r>
          </a:p>
        </p:txBody>
      </p:sp>
      <p:sp>
        <p:nvSpPr>
          <p:cNvPr id="128" name="TextBox 127">
            <a:extLst>
              <a:ext uri="{FF2B5EF4-FFF2-40B4-BE49-F238E27FC236}">
                <a16:creationId xmlns:a16="http://schemas.microsoft.com/office/drawing/2014/main" id="{80090FF2-36BC-7F3C-23A1-3D39A1E48DB4}"/>
              </a:ext>
            </a:extLst>
          </p:cNvPr>
          <p:cNvSpPr txBox="1"/>
          <p:nvPr/>
        </p:nvSpPr>
        <p:spPr>
          <a:xfrm>
            <a:off x="9508139" y="2923510"/>
            <a:ext cx="702059" cy="246221"/>
          </a:xfrm>
          <a:prstGeom prst="rect">
            <a:avLst/>
          </a:prstGeom>
          <a:noFill/>
        </p:spPr>
        <p:txBody>
          <a:bodyPr wrap="square" rtlCol="0">
            <a:spAutoFit/>
          </a:bodyPr>
          <a:lstStyle/>
          <a:p>
            <a:r>
              <a:rPr lang="en-IN" sz="1000" dirty="0"/>
              <a:t>(-2.7%)</a:t>
            </a:r>
          </a:p>
        </p:txBody>
      </p:sp>
      <p:sp>
        <p:nvSpPr>
          <p:cNvPr id="139" name="Rectangle 138">
            <a:extLst>
              <a:ext uri="{FF2B5EF4-FFF2-40B4-BE49-F238E27FC236}">
                <a16:creationId xmlns:a16="http://schemas.microsoft.com/office/drawing/2014/main" id="{65A52ED1-016A-0EFD-3B8F-7C4E26AC0F22}"/>
              </a:ext>
            </a:extLst>
          </p:cNvPr>
          <p:cNvSpPr/>
          <p:nvPr>
            <p:custDataLst>
              <p:tags r:id="rId42"/>
            </p:custDataLst>
          </p:nvPr>
        </p:nvSpPr>
        <p:spPr bwMode="auto">
          <a:xfrm>
            <a:off x="60325" y="4143375"/>
            <a:ext cx="214313" cy="160338"/>
          </a:xfrm>
          <a:prstGeom prst="rect">
            <a:avLst/>
          </a:prstGeom>
          <a:solidFill>
            <a:srgbClr val="E4664E"/>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1" name="Rectangle 140">
            <a:extLst>
              <a:ext uri="{FF2B5EF4-FFF2-40B4-BE49-F238E27FC236}">
                <a16:creationId xmlns:a16="http://schemas.microsoft.com/office/drawing/2014/main" id="{329E7A7C-1D7A-3965-A234-AC502B9D5C57}"/>
              </a:ext>
            </a:extLst>
          </p:cNvPr>
          <p:cNvSpPr/>
          <p:nvPr>
            <p:custDataLst>
              <p:tags r:id="rId43"/>
            </p:custDataLst>
          </p:nvPr>
        </p:nvSpPr>
        <p:spPr bwMode="auto">
          <a:xfrm>
            <a:off x="60325" y="4367213"/>
            <a:ext cx="214313" cy="160338"/>
          </a:xfrm>
          <a:prstGeom prst="rect">
            <a:avLst/>
          </a:prstGeom>
          <a:solidFill>
            <a:schemeClr val="bg2"/>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3" name="Rectangle 162">
            <a:extLst>
              <a:ext uri="{FF2B5EF4-FFF2-40B4-BE49-F238E27FC236}">
                <a16:creationId xmlns:a16="http://schemas.microsoft.com/office/drawing/2014/main" id="{DBCFE30E-BA73-10F9-7890-A22AA03E86AE}"/>
              </a:ext>
            </a:extLst>
          </p:cNvPr>
          <p:cNvSpPr/>
          <p:nvPr>
            <p:custDataLst>
              <p:tags r:id="rId44"/>
            </p:custDataLst>
          </p:nvPr>
        </p:nvSpPr>
        <p:spPr bwMode="auto">
          <a:xfrm>
            <a:off x="60325" y="4591050"/>
            <a:ext cx="214313" cy="160338"/>
          </a:xfrm>
          <a:prstGeom prst="rect">
            <a:avLst/>
          </a:prstGeom>
          <a:solidFill>
            <a:schemeClr val="accent3"/>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4" name="Rectangle 163">
            <a:extLst>
              <a:ext uri="{FF2B5EF4-FFF2-40B4-BE49-F238E27FC236}">
                <a16:creationId xmlns:a16="http://schemas.microsoft.com/office/drawing/2014/main" id="{9715C711-FC3E-20B6-6173-F86CC6161F17}"/>
              </a:ext>
            </a:extLst>
          </p:cNvPr>
          <p:cNvSpPr/>
          <p:nvPr>
            <p:custDataLst>
              <p:tags r:id="rId45"/>
            </p:custDataLst>
          </p:nvPr>
        </p:nvSpPr>
        <p:spPr bwMode="auto">
          <a:xfrm>
            <a:off x="60325" y="4814888"/>
            <a:ext cx="214313" cy="160337"/>
          </a:xfrm>
          <a:prstGeom prst="rect">
            <a:avLst/>
          </a:prstGeom>
          <a:solidFill>
            <a:srgbClr val="F2A16A"/>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5" name="Text Placeholder 2">
            <a:extLst>
              <a:ext uri="{FF2B5EF4-FFF2-40B4-BE49-F238E27FC236}">
                <a16:creationId xmlns:a16="http://schemas.microsoft.com/office/drawing/2014/main" id="{18DF4EB0-4F68-E41A-2CDA-CB016F5FCC71}"/>
              </a:ext>
            </a:extLst>
          </p:cNvPr>
          <p:cNvSpPr>
            <a:spLocks noGrp="1"/>
          </p:cNvSpPr>
          <p:nvPr>
            <p:custDataLst>
              <p:tags r:id="rId46"/>
            </p:custDataLst>
          </p:nvPr>
        </p:nvSpPr>
        <p:spPr bwMode="auto">
          <a:xfrm>
            <a:off x="325438" y="4151313"/>
            <a:ext cx="3952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A0582BA-C2BC-4DF6-814B-EA77D5323810}" type="datetime'''''''''''''O''''E''M''''''''''’''''''''''''s'''''''''''">
              <a:rPr lang="en-IN" altLang="en-US" sz="1200" smtClean="0"/>
              <a:pPr/>
              <a:t>OEM’s</a:t>
            </a:fld>
            <a:endParaRPr lang="en-IN" sz="1200" dirty="0"/>
          </a:p>
        </p:txBody>
      </p:sp>
      <p:sp>
        <p:nvSpPr>
          <p:cNvPr id="137" name="Text Placeholder 2">
            <a:extLst>
              <a:ext uri="{FF2B5EF4-FFF2-40B4-BE49-F238E27FC236}">
                <a16:creationId xmlns:a16="http://schemas.microsoft.com/office/drawing/2014/main" id="{18DF4EB0-4F68-E41A-2CDA-CB016F5FCC71}"/>
              </a:ext>
            </a:extLst>
          </p:cNvPr>
          <p:cNvSpPr>
            <a:spLocks noGrp="1"/>
          </p:cNvSpPr>
          <p:nvPr>
            <p:custDataLst>
              <p:tags r:id="rId47"/>
            </p:custDataLst>
          </p:nvPr>
        </p:nvSpPr>
        <p:spPr bwMode="auto">
          <a:xfrm>
            <a:off x="325438" y="4375150"/>
            <a:ext cx="4651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B10C94C-623B-44FE-9672-EA7B86CDF226}" type="datetime'''''E''''''''''''x''''''''po''''''r''t''''''''s'''''">
              <a:rPr lang="en-IN" altLang="en-US" sz="1200" smtClean="0"/>
              <a:pPr/>
              <a:t>Exports</a:t>
            </a:fld>
            <a:endParaRPr lang="en-IN" sz="1200" dirty="0"/>
          </a:p>
        </p:txBody>
      </p:sp>
      <p:sp>
        <p:nvSpPr>
          <p:cNvPr id="156" name="Text Placeholder 2">
            <a:extLst>
              <a:ext uri="{FF2B5EF4-FFF2-40B4-BE49-F238E27FC236}">
                <a16:creationId xmlns:a16="http://schemas.microsoft.com/office/drawing/2014/main" id="{B0A6D64F-E184-8FBC-91BC-404F5E9CE3D4}"/>
              </a:ext>
            </a:extLst>
          </p:cNvPr>
          <p:cNvSpPr>
            <a:spLocks noGrp="1"/>
          </p:cNvSpPr>
          <p:nvPr>
            <p:custDataLst>
              <p:tags r:id="rId48"/>
            </p:custDataLst>
          </p:nvPr>
        </p:nvSpPr>
        <p:spPr bwMode="auto">
          <a:xfrm>
            <a:off x="325438" y="4598988"/>
            <a:ext cx="7334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6A26AA2-DC71-40BD-8367-7E2EF04A307E}" type="datetime'''''''''''''''''''''''''''''R''''ep''''l''''acem''e''t'">
              <a:rPr lang="en-IN" altLang="en-US" sz="1200" smtClean="0"/>
              <a:pPr/>
              <a:t>Replacemet</a:t>
            </a:fld>
            <a:endParaRPr lang="en-IN" sz="1200" dirty="0"/>
          </a:p>
        </p:txBody>
      </p:sp>
      <p:sp>
        <p:nvSpPr>
          <p:cNvPr id="157" name="Text Placeholder 2">
            <a:extLst>
              <a:ext uri="{FF2B5EF4-FFF2-40B4-BE49-F238E27FC236}">
                <a16:creationId xmlns:a16="http://schemas.microsoft.com/office/drawing/2014/main" id="{A8A95C66-BE82-F45C-2E4A-A2F1EAE29776}"/>
              </a:ext>
            </a:extLst>
          </p:cNvPr>
          <p:cNvSpPr>
            <a:spLocks noGrp="1"/>
          </p:cNvSpPr>
          <p:nvPr>
            <p:custDataLst>
              <p:tags r:id="rId49"/>
            </p:custDataLst>
          </p:nvPr>
        </p:nvSpPr>
        <p:spPr bwMode="auto">
          <a:xfrm>
            <a:off x="325439" y="4822825"/>
            <a:ext cx="4175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4666E17-4E85-470B-9251-9840542EC597}" type="datetime'O''t''''''''''h''''''''''''''''e''r''''''''''s'">
              <a:rPr lang="en-IN" altLang="en-US" sz="1200" smtClean="0"/>
              <a:pPr/>
              <a:t>Others</a:t>
            </a:fld>
            <a:endParaRPr lang="en-IN" sz="1200" dirty="0"/>
          </a:p>
        </p:txBody>
      </p:sp>
      <p:graphicFrame>
        <p:nvGraphicFramePr>
          <p:cNvPr id="86" name="Chart 85">
            <a:extLst>
              <a:ext uri="{FF2B5EF4-FFF2-40B4-BE49-F238E27FC236}">
                <a16:creationId xmlns:a16="http://schemas.microsoft.com/office/drawing/2014/main" id="{4AA29A5E-F5D7-7087-1594-277353DDF3A4}"/>
              </a:ext>
            </a:extLst>
          </p:cNvPr>
          <p:cNvGraphicFramePr/>
          <p:nvPr>
            <p:custDataLst>
              <p:tags r:id="rId50"/>
            </p:custDataLst>
            <p:extLst>
              <p:ext uri="{D42A27DB-BD31-4B8C-83A1-F6EECF244321}">
                <p14:modId xmlns:p14="http://schemas.microsoft.com/office/powerpoint/2010/main" val="3000058383"/>
              </p:ext>
            </p:extLst>
          </p:nvPr>
        </p:nvGraphicFramePr>
        <p:xfrm>
          <a:off x="4611688" y="4237038"/>
          <a:ext cx="2649537" cy="1866900"/>
        </p:xfrm>
        <a:graphic>
          <a:graphicData uri="http://schemas.openxmlformats.org/drawingml/2006/chart">
            <c:chart xmlns:c="http://schemas.openxmlformats.org/drawingml/2006/chart" xmlns:r="http://schemas.openxmlformats.org/officeDocument/2006/relationships" r:id="rId60"/>
          </a:graphicData>
        </a:graphic>
      </p:graphicFrame>
      <p:sp>
        <p:nvSpPr>
          <p:cNvPr id="50" name="Text Placeholder 2">
            <a:extLst>
              <a:ext uri="{FF2B5EF4-FFF2-40B4-BE49-F238E27FC236}">
                <a16:creationId xmlns:a16="http://schemas.microsoft.com/office/drawing/2014/main" id="{18DF4EB0-4F68-E41A-2CDA-CB016F5FCC71}"/>
              </a:ext>
            </a:extLst>
          </p:cNvPr>
          <p:cNvSpPr>
            <a:spLocks noGrp="1"/>
          </p:cNvSpPr>
          <p:nvPr>
            <p:custDataLst>
              <p:tags r:id="rId51"/>
            </p:custDataLst>
          </p:nvPr>
        </p:nvSpPr>
        <p:spPr bwMode="gray">
          <a:xfrm>
            <a:off x="5305425" y="4587875"/>
            <a:ext cx="319088" cy="150813"/>
          </a:xfrm>
          <a:prstGeom prst="rect">
            <a:avLst/>
          </a:prstGeom>
          <a:solidFill>
            <a:schemeClr val="accent3"/>
          </a:solidFill>
          <a:ln>
            <a:noFill/>
          </a:ln>
          <a:effectLst/>
        </p:spPr>
        <p:txBody>
          <a:bodyPr vert="horz" wrap="none" lIns="20638" tIns="0" rIns="20638"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BC4A573-1F04-49C1-A1E0-C6F421CF8F1A}" type="datetime'''''6''''''''''''''.''''''''''4''''''''''''''''''''''''%'">
              <a:rPr lang="en-IN" altLang="en-US" sz="1100" smtClean="0">
                <a:effectLst/>
              </a:rPr>
              <a:pPr/>
              <a:t>6.4%</a:t>
            </a:fld>
            <a:endParaRPr lang="en-IN" sz="1100" dirty="0">
              <a:sym typeface="Congenial Light" panose="02000503040000020004" pitchFamily="2" charset="0"/>
            </a:endParaRPr>
          </a:p>
        </p:txBody>
      </p:sp>
      <p:sp>
        <p:nvSpPr>
          <p:cNvPr id="10" name="TextBox 9">
            <a:extLst>
              <a:ext uri="{FF2B5EF4-FFF2-40B4-BE49-F238E27FC236}">
                <a16:creationId xmlns:a16="http://schemas.microsoft.com/office/drawing/2014/main" id="{FF5CC871-F34A-BB25-5021-86937D7CBC29}"/>
              </a:ext>
            </a:extLst>
          </p:cNvPr>
          <p:cNvSpPr txBox="1"/>
          <p:nvPr/>
        </p:nvSpPr>
        <p:spPr>
          <a:xfrm>
            <a:off x="7210847" y="3919230"/>
            <a:ext cx="4655714" cy="2031325"/>
          </a:xfrm>
          <a:prstGeom prst="rect">
            <a:avLst/>
          </a:prstGeom>
          <a:noFill/>
        </p:spPr>
        <p:txBody>
          <a:bodyPr wrap="square" rtlCol="0">
            <a:spAutoFit/>
          </a:bodyPr>
          <a:lstStyle/>
          <a:p>
            <a:pPr marL="285750" indent="-285750" algn="just">
              <a:buFont typeface="Arial" panose="020B0604020202020204" pitchFamily="34" charset="0"/>
              <a:buChar char="•"/>
            </a:pPr>
            <a:r>
              <a:rPr lang="en-US" sz="1400" dirty="0"/>
              <a:t>Domestic revenue for Bi-Metal division &amp; Alkop division </a:t>
            </a:r>
            <a:r>
              <a:rPr lang="en-US" sz="1400" b="1" dirty="0"/>
              <a:t>grew by 17% &amp; 23% </a:t>
            </a:r>
            <a:r>
              <a:rPr lang="en-US" sz="1400" dirty="0"/>
              <a:t>respectively on Y-o-Y basis for FY23</a:t>
            </a:r>
          </a:p>
          <a:p>
            <a:pPr marL="285750" indent="-285750" algn="just">
              <a:buFont typeface="Arial" panose="020B0604020202020204" pitchFamily="34" charset="0"/>
              <a:buChar char="•"/>
            </a:pPr>
            <a:r>
              <a:rPr lang="en-US" sz="1400" dirty="0"/>
              <a:t>For FY23, Exports revenue for Alkop division stood at Rs. 19 crs, up by </a:t>
            </a:r>
            <a:r>
              <a:rPr lang="en-US" sz="1400" b="1" dirty="0"/>
              <a:t>40%</a:t>
            </a:r>
            <a:r>
              <a:rPr lang="en-US" sz="1400" dirty="0"/>
              <a:t> </a:t>
            </a:r>
            <a:r>
              <a:rPr lang="en-US" sz="1400" b="1" dirty="0"/>
              <a:t>YoY </a:t>
            </a:r>
          </a:p>
          <a:p>
            <a:pPr marL="285750" indent="-285750" algn="just">
              <a:buFont typeface="Arial" panose="020B0604020202020204" pitchFamily="34" charset="0"/>
              <a:buChar char="•"/>
            </a:pPr>
            <a:r>
              <a:rPr lang="en-US" sz="1400" dirty="0"/>
              <a:t>Change in product mix &amp; higher customization has led to increase in realizations for the products</a:t>
            </a:r>
          </a:p>
          <a:p>
            <a:pPr marL="285750" indent="-285750" algn="just">
              <a:buFont typeface="Arial" panose="020B0604020202020204" pitchFamily="34" charset="0"/>
              <a:buChar char="•"/>
            </a:pPr>
            <a:r>
              <a:rPr lang="en-US" sz="1400" dirty="0"/>
              <a:t>Revenue from exports declined due to slowdown in exports to Japan for bimetal products, which we anticipate to normalize in the coming quarters</a:t>
            </a:r>
            <a:endParaRPr lang="en-US" sz="1400" b="1" dirty="0"/>
          </a:p>
        </p:txBody>
      </p:sp>
      <p:sp>
        <p:nvSpPr>
          <p:cNvPr id="22" name="Slide Number Placeholder 21">
            <a:extLst>
              <a:ext uri="{FF2B5EF4-FFF2-40B4-BE49-F238E27FC236}">
                <a16:creationId xmlns:a16="http://schemas.microsoft.com/office/drawing/2014/main" id="{0E5FC41E-439F-9908-17D4-4004ED0ADB7C}"/>
              </a:ext>
            </a:extLst>
          </p:cNvPr>
          <p:cNvSpPr>
            <a:spLocks noGrp="1"/>
          </p:cNvSpPr>
          <p:nvPr>
            <p:ph type="sldNum" sz="quarter" idx="12"/>
          </p:nvPr>
        </p:nvSpPr>
        <p:spPr/>
        <p:txBody>
          <a:bodyPr/>
          <a:lstStyle/>
          <a:p>
            <a:fld id="{B2E900CB-CECB-4A6E-B4E0-9522E21C9B47}" type="slidenum">
              <a:rPr lang="en-IN" smtClean="0"/>
              <a:t>7</a:t>
            </a:fld>
            <a:endParaRPr lang="en-IN" dirty="0"/>
          </a:p>
        </p:txBody>
      </p:sp>
      <p:sp>
        <p:nvSpPr>
          <p:cNvPr id="30" name="Rectangle: Rounded Corners 29">
            <a:extLst>
              <a:ext uri="{FF2B5EF4-FFF2-40B4-BE49-F238E27FC236}">
                <a16:creationId xmlns:a16="http://schemas.microsoft.com/office/drawing/2014/main" id="{AAA0B4FD-52D7-3FE9-8117-111C3745E6AC}"/>
              </a:ext>
            </a:extLst>
          </p:cNvPr>
          <p:cNvSpPr/>
          <p:nvPr/>
        </p:nvSpPr>
        <p:spPr>
          <a:xfrm>
            <a:off x="415175" y="1001713"/>
            <a:ext cx="3240000" cy="293790"/>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ysClr val="windowText" lastClr="000000"/>
                </a:solidFill>
              </a:rPr>
              <a:t>Bimetal (Rs. in </a:t>
            </a:r>
            <a:r>
              <a:rPr lang="en-IN" sz="1400" dirty="0" err="1">
                <a:solidFill>
                  <a:sysClr val="windowText" lastClr="000000"/>
                </a:solidFill>
              </a:rPr>
              <a:t>Crs</a:t>
            </a:r>
            <a:r>
              <a:rPr lang="en-IN" sz="1400" dirty="0">
                <a:solidFill>
                  <a:sysClr val="windowText" lastClr="000000"/>
                </a:solidFill>
              </a:rPr>
              <a:t>)</a:t>
            </a:r>
          </a:p>
        </p:txBody>
      </p:sp>
      <p:sp>
        <p:nvSpPr>
          <p:cNvPr id="34" name="Rectangle: Rounded Corners 33">
            <a:extLst>
              <a:ext uri="{FF2B5EF4-FFF2-40B4-BE49-F238E27FC236}">
                <a16:creationId xmlns:a16="http://schemas.microsoft.com/office/drawing/2014/main" id="{B22D78CD-8684-849F-6556-69288860E07C}"/>
              </a:ext>
            </a:extLst>
          </p:cNvPr>
          <p:cNvSpPr/>
          <p:nvPr/>
        </p:nvSpPr>
        <p:spPr>
          <a:xfrm>
            <a:off x="4327568" y="1001713"/>
            <a:ext cx="3240000" cy="293790"/>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err="1">
                <a:solidFill>
                  <a:sysClr val="windowText" lastClr="000000"/>
                </a:solidFill>
              </a:rPr>
              <a:t>Alkop</a:t>
            </a:r>
            <a:r>
              <a:rPr lang="en-IN" sz="1400" dirty="0">
                <a:solidFill>
                  <a:sysClr val="windowText" lastClr="000000"/>
                </a:solidFill>
              </a:rPr>
              <a:t> - </a:t>
            </a:r>
            <a:r>
              <a:rPr lang="en-IN" sz="1400" dirty="0" err="1">
                <a:solidFill>
                  <a:sysClr val="windowText" lastClr="000000"/>
                </a:solidFill>
              </a:rPr>
              <a:t>Aluminum</a:t>
            </a:r>
            <a:r>
              <a:rPr lang="en-IN" sz="1400" dirty="0">
                <a:solidFill>
                  <a:sysClr val="windowText" lastClr="000000"/>
                </a:solidFill>
              </a:rPr>
              <a:t> (Rs. in </a:t>
            </a:r>
            <a:r>
              <a:rPr lang="en-IN" sz="1400" dirty="0" err="1">
                <a:solidFill>
                  <a:sysClr val="windowText" lastClr="000000"/>
                </a:solidFill>
              </a:rPr>
              <a:t>Crs</a:t>
            </a:r>
            <a:r>
              <a:rPr lang="en-IN" sz="1400" dirty="0">
                <a:solidFill>
                  <a:sysClr val="windowText" lastClr="000000"/>
                </a:solidFill>
              </a:rPr>
              <a:t>)</a:t>
            </a:r>
          </a:p>
        </p:txBody>
      </p:sp>
      <p:sp>
        <p:nvSpPr>
          <p:cNvPr id="35" name="Rectangle: Rounded Corners 34">
            <a:extLst>
              <a:ext uri="{FF2B5EF4-FFF2-40B4-BE49-F238E27FC236}">
                <a16:creationId xmlns:a16="http://schemas.microsoft.com/office/drawing/2014/main" id="{5708F271-1673-31DA-6B21-0F133B13B5DA}"/>
              </a:ext>
            </a:extLst>
          </p:cNvPr>
          <p:cNvSpPr/>
          <p:nvPr/>
        </p:nvSpPr>
        <p:spPr>
          <a:xfrm>
            <a:off x="8239962" y="1001713"/>
            <a:ext cx="3240000" cy="293790"/>
          </a:xfrm>
          <a:prstGeom prst="roundRect">
            <a:avLst/>
          </a:prstGeom>
          <a:solidFill>
            <a:srgbClr val="F2A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ysClr val="windowText" lastClr="000000"/>
                </a:solidFill>
              </a:rPr>
              <a:t>Total* (Rs. in </a:t>
            </a:r>
            <a:r>
              <a:rPr lang="en-IN" sz="1400" dirty="0" err="1">
                <a:solidFill>
                  <a:sysClr val="windowText" lastClr="000000"/>
                </a:solidFill>
              </a:rPr>
              <a:t>Crs</a:t>
            </a:r>
            <a:r>
              <a:rPr lang="en-IN" sz="1400" dirty="0">
                <a:solidFill>
                  <a:sysClr val="windowText" lastClr="000000"/>
                </a:solidFill>
              </a:rPr>
              <a:t>)</a:t>
            </a:r>
          </a:p>
        </p:txBody>
      </p:sp>
      <p:sp>
        <p:nvSpPr>
          <p:cNvPr id="28" name="TextBox 27">
            <a:extLst>
              <a:ext uri="{FF2B5EF4-FFF2-40B4-BE49-F238E27FC236}">
                <a16:creationId xmlns:a16="http://schemas.microsoft.com/office/drawing/2014/main" id="{9363FF58-B929-AA3E-5FFF-CA41FB14F31E}"/>
              </a:ext>
            </a:extLst>
          </p:cNvPr>
          <p:cNvSpPr txBox="1"/>
          <p:nvPr/>
        </p:nvSpPr>
        <p:spPr>
          <a:xfrm>
            <a:off x="2826774" y="6339650"/>
            <a:ext cx="6538451" cy="246221"/>
          </a:xfrm>
          <a:prstGeom prst="rect">
            <a:avLst/>
          </a:prstGeom>
          <a:noFill/>
        </p:spPr>
        <p:txBody>
          <a:bodyPr wrap="square" rtlCol="0">
            <a:spAutoFit/>
          </a:bodyPr>
          <a:lstStyle/>
          <a:p>
            <a:r>
              <a:rPr lang="en-IN" sz="1000" dirty="0"/>
              <a:t>*Total Revenue is excl. inter company adjustments</a:t>
            </a:r>
          </a:p>
        </p:txBody>
      </p:sp>
    </p:spTree>
    <p:extLst>
      <p:ext uri="{BB962C8B-B14F-4D97-AF65-F5344CB8AC3E}">
        <p14:creationId xmlns:p14="http://schemas.microsoft.com/office/powerpoint/2010/main" val="3107448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1F2A6C6-9972-5146-FFBC-717AB004C27B}"/>
              </a:ext>
            </a:extLst>
          </p:cNvPr>
          <p:cNvGraphicFramePr>
            <a:graphicFrameLocks noChangeAspect="1"/>
          </p:cNvGraphicFramePr>
          <p:nvPr>
            <p:custDataLst>
              <p:tags r:id="rId2"/>
            </p:custDataLst>
            <p:extLst>
              <p:ext uri="{D42A27DB-BD31-4B8C-83A1-F6EECF244321}">
                <p14:modId xmlns:p14="http://schemas.microsoft.com/office/powerpoint/2010/main" val="4146693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9" name="think-cell Slide" r:id="rId5" imgW="425" imgH="424" progId="TCLayout.ActiveDocument.1">
                  <p:embed/>
                </p:oleObj>
              </mc:Choice>
              <mc:Fallback>
                <p:oleObj name="think-cell Slide" r:id="rId5" imgW="425" imgH="424" progId="TCLayout.ActiveDocument.1">
                  <p:embed/>
                  <p:pic>
                    <p:nvPicPr>
                      <p:cNvPr id="3" name="Object 2" hidden="1">
                        <a:extLst>
                          <a:ext uri="{FF2B5EF4-FFF2-40B4-BE49-F238E27FC236}">
                            <a16:creationId xmlns:a16="http://schemas.microsoft.com/office/drawing/2014/main" id="{41F2A6C6-9972-5146-FFBC-717AB004C27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41C6CEB-5FBD-8D78-F158-08EA34FBDE55}"/>
              </a:ext>
            </a:extLst>
          </p:cNvPr>
          <p:cNvSpPr>
            <a:spLocks noGrp="1"/>
          </p:cNvSpPr>
          <p:nvPr>
            <p:ph type="title"/>
          </p:nvPr>
        </p:nvSpPr>
        <p:spPr/>
        <p:txBody>
          <a:bodyPr vert="horz"/>
          <a:lstStyle/>
          <a:p>
            <a:r>
              <a:rPr lang="en-IN" dirty="0"/>
              <a:t>A message from the Chairman</a:t>
            </a:r>
          </a:p>
        </p:txBody>
      </p:sp>
      <p:sp>
        <p:nvSpPr>
          <p:cNvPr id="5" name="Slide Number Placeholder 4">
            <a:extLst>
              <a:ext uri="{FF2B5EF4-FFF2-40B4-BE49-F238E27FC236}">
                <a16:creationId xmlns:a16="http://schemas.microsoft.com/office/drawing/2014/main" id="{004FE21E-A8AF-D3D5-8913-63CDCD72F42E}"/>
              </a:ext>
            </a:extLst>
          </p:cNvPr>
          <p:cNvSpPr>
            <a:spLocks noGrp="1"/>
          </p:cNvSpPr>
          <p:nvPr>
            <p:ph type="sldNum" sz="quarter" idx="12"/>
          </p:nvPr>
        </p:nvSpPr>
        <p:spPr/>
        <p:txBody>
          <a:bodyPr/>
          <a:lstStyle/>
          <a:p>
            <a:fld id="{9B973FE0-A889-4B3C-8F0A-878CD2B3315E}" type="slidenum">
              <a:rPr lang="en-IN" smtClean="0"/>
              <a:pPr/>
              <a:t>8</a:t>
            </a:fld>
            <a:endParaRPr lang="en-IN" dirty="0"/>
          </a:p>
        </p:txBody>
      </p:sp>
      <p:sp>
        <p:nvSpPr>
          <p:cNvPr id="11" name="TextBox 10">
            <a:extLst>
              <a:ext uri="{FF2B5EF4-FFF2-40B4-BE49-F238E27FC236}">
                <a16:creationId xmlns:a16="http://schemas.microsoft.com/office/drawing/2014/main" id="{277265D1-3BC8-91D0-EB17-8A534E322FA5}"/>
              </a:ext>
            </a:extLst>
          </p:cNvPr>
          <p:cNvSpPr txBox="1"/>
          <p:nvPr/>
        </p:nvSpPr>
        <p:spPr>
          <a:xfrm>
            <a:off x="290945" y="1148375"/>
            <a:ext cx="11389895" cy="4647426"/>
          </a:xfrm>
          <a:prstGeom prst="rect">
            <a:avLst/>
          </a:prstGeom>
          <a:noFill/>
        </p:spPr>
        <p:txBody>
          <a:bodyPr wrap="square" rtlCol="0">
            <a:spAutoFit/>
          </a:bodyPr>
          <a:lstStyle/>
          <a:p>
            <a:pPr algn="just">
              <a:spcBef>
                <a:spcPts val="600"/>
              </a:spcBef>
              <a:spcAft>
                <a:spcPts val="600"/>
              </a:spcAft>
            </a:pPr>
            <a:r>
              <a:rPr lang="en-US" sz="1600" b="1" dirty="0"/>
              <a:t>Commenting on the Q4 &amp; FY23 performance of the company Mr. Nitin Menon, Executive Chairman for Menon Bearings Limited said, </a:t>
            </a:r>
          </a:p>
          <a:p>
            <a:pPr algn="just">
              <a:spcBef>
                <a:spcPts val="600"/>
              </a:spcBef>
              <a:spcAft>
                <a:spcPts val="600"/>
              </a:spcAft>
            </a:pPr>
            <a:r>
              <a:rPr lang="en-IN" sz="1600" i="1" dirty="0">
                <a:effectLst/>
                <a:ea typeface="Calibri" panose="020F0502020204030204" pitchFamily="34" charset="0"/>
                <a:cs typeface="Times New Roman" panose="02020603050405020304" pitchFamily="18" charset="0"/>
              </a:rPr>
              <a:t>“Our company has delivered strong results for the quarter and financial year ending 31</a:t>
            </a:r>
            <a:r>
              <a:rPr lang="en-IN" sz="1600" i="1" baseline="30000" dirty="0">
                <a:effectLst/>
                <a:ea typeface="Calibri" panose="020F0502020204030204" pitchFamily="34" charset="0"/>
                <a:cs typeface="Times New Roman" panose="02020603050405020304" pitchFamily="18" charset="0"/>
              </a:rPr>
              <a:t>st</a:t>
            </a:r>
            <a:r>
              <a:rPr lang="en-IN" sz="1600" i="1" dirty="0">
                <a:effectLst/>
                <a:ea typeface="Calibri" panose="020F0502020204030204" pitchFamily="34" charset="0"/>
                <a:cs typeface="Times New Roman" panose="02020603050405020304" pitchFamily="18" charset="0"/>
              </a:rPr>
              <a:t> March 2023 with growth in revenues &amp; margins being encouraging. The EBITDA &amp; PAT are up by 25% and 35% respectively on a Y-o-Y basis for Q4FY23. Our continual focus on cost rationalisation, efficiency enhancement &amp; operating leverage has led to margin expansion.</a:t>
            </a:r>
            <a:endParaRPr lang="en-IN" sz="1600" dirty="0">
              <a:effectLst/>
              <a:ea typeface="Calibri" panose="020F0502020204030204" pitchFamily="34" charset="0"/>
              <a:cs typeface="Times New Roman" panose="02020603050405020304" pitchFamily="18" charset="0"/>
            </a:endParaRPr>
          </a:p>
          <a:p>
            <a:pPr algn="just">
              <a:spcBef>
                <a:spcPts val="600"/>
              </a:spcBef>
              <a:spcAft>
                <a:spcPts val="600"/>
              </a:spcAft>
            </a:pPr>
            <a:r>
              <a:rPr lang="en-IN" sz="1600" i="1" dirty="0">
                <a:effectLst/>
                <a:ea typeface="Calibri" panose="020F0502020204030204" pitchFamily="34" charset="0"/>
                <a:cs typeface="Times New Roman" panose="02020603050405020304" pitchFamily="18" charset="0"/>
              </a:rPr>
              <a:t>We have performed excellently across all our segments and have </a:t>
            </a:r>
            <a:r>
              <a:rPr lang="en-IN" sz="1600" i="1" dirty="0">
                <a:ea typeface="Calibri" panose="020F0502020204030204" pitchFamily="34" charset="0"/>
                <a:cs typeface="Times New Roman" panose="02020603050405020304" pitchFamily="18" charset="0"/>
              </a:rPr>
              <a:t>witnessed increase in both Bimetal and Alkop revenues. </a:t>
            </a:r>
            <a:r>
              <a:rPr lang="en-IN" sz="1600" i="1" dirty="0">
                <a:effectLst/>
                <a:ea typeface="Calibri" panose="020F0502020204030204" pitchFamily="34" charset="0"/>
                <a:cs typeface="Times New Roman" panose="02020603050405020304" pitchFamily="18" charset="0"/>
              </a:rPr>
              <a:t>Major growth was fuelled by Alkop segment, which expanded in both exports and domestic markets. Our realisations were higher on the back of change in product mix &amp; increase in customised products for our customers. </a:t>
            </a:r>
          </a:p>
          <a:p>
            <a:pPr algn="just">
              <a:spcBef>
                <a:spcPts val="600"/>
              </a:spcBef>
              <a:spcAft>
                <a:spcPts val="600"/>
              </a:spcAft>
            </a:pPr>
            <a:r>
              <a:rPr lang="en-IN" sz="1600" i="1" dirty="0">
                <a:effectLst/>
                <a:ea typeface="Calibri" panose="020F0502020204030204" pitchFamily="34" charset="0"/>
                <a:cs typeface="Times New Roman" panose="02020603050405020304" pitchFamily="18" charset="0"/>
              </a:rPr>
              <a:t>Exports revenues were impacted due to due to geopolitical disruptions and the international inflationary environment. Despite challenging environment, we </a:t>
            </a:r>
            <a:r>
              <a:rPr lang="en-IN" sz="1600" i="1" dirty="0">
                <a:ea typeface="Calibri" panose="020F0502020204030204" pitchFamily="34" charset="0"/>
                <a:cs typeface="Times New Roman" panose="02020603050405020304" pitchFamily="18" charset="0"/>
              </a:rPr>
              <a:t>were able to maintain </a:t>
            </a:r>
            <a:r>
              <a:rPr lang="en-IN" sz="1600" i="1" dirty="0">
                <a:effectLst/>
                <a:ea typeface="Calibri" panose="020F0502020204030204" pitchFamily="34" charset="0"/>
                <a:cs typeface="Times New Roman" panose="02020603050405020304" pitchFamily="18" charset="0"/>
              </a:rPr>
              <a:t>our </a:t>
            </a:r>
            <a:r>
              <a:rPr lang="en-IN" sz="1600" i="1" dirty="0">
                <a:ea typeface="Calibri" panose="020F0502020204030204" pitchFamily="34" charset="0"/>
                <a:cs typeface="Times New Roman" panose="02020603050405020304" pitchFamily="18" charset="0"/>
              </a:rPr>
              <a:t>export share at 30% in FY23. </a:t>
            </a:r>
            <a:r>
              <a:rPr lang="en-IN" sz="1600" i="1" dirty="0">
                <a:effectLst/>
                <a:ea typeface="Calibri" panose="020F0502020204030204" pitchFamily="34" charset="0"/>
                <a:cs typeface="Times New Roman" panose="02020603050405020304" pitchFamily="18" charset="0"/>
              </a:rPr>
              <a:t>As we are focusing on capacity expansion and have added new lines for bimetal bearings during the year, we are encouraged to keep up with the surge in demand in the coming quarters. </a:t>
            </a:r>
            <a:r>
              <a:rPr lang="en-IN" sz="1600" i="1" dirty="0">
                <a:ea typeface="Calibri" panose="020F0502020204030204" pitchFamily="34" charset="0"/>
                <a:cs typeface="Times New Roman" panose="02020603050405020304" pitchFamily="18" charset="0"/>
              </a:rPr>
              <a:t>We are optimistic of the demand scenario in both domestic and exports markets &amp; are well positioned to capitalize on back of growing industry demand. </a:t>
            </a:r>
            <a:r>
              <a:rPr lang="en-IN" sz="1600" i="1" dirty="0">
                <a:effectLst/>
                <a:ea typeface="Calibri" panose="020F0502020204030204" pitchFamily="34" charset="0"/>
                <a:cs typeface="Times New Roman" panose="02020603050405020304" pitchFamily="18" charset="0"/>
              </a:rPr>
              <a:t>Commercial production in the brakes segment is expected </a:t>
            </a:r>
            <a:r>
              <a:rPr lang="en-IN" sz="1600" i="1" dirty="0">
                <a:ea typeface="Calibri" panose="020F0502020204030204" pitchFamily="34" charset="0"/>
                <a:cs typeface="Times New Roman" panose="02020603050405020304" pitchFamily="18" charset="0"/>
              </a:rPr>
              <a:t>in Q1FY24</a:t>
            </a:r>
            <a:r>
              <a:rPr lang="en-IN" sz="1600" i="1" dirty="0">
                <a:effectLst/>
                <a:ea typeface="Calibri" panose="020F0502020204030204" pitchFamily="34" charset="0"/>
                <a:cs typeface="Times New Roman" panose="02020603050405020304" pitchFamily="18" charset="0"/>
              </a:rPr>
              <a:t>, we expect this segment to </a:t>
            </a:r>
            <a:r>
              <a:rPr lang="en-IN" sz="1600" i="1" dirty="0">
                <a:ea typeface="Calibri" panose="020F0502020204030204" pitchFamily="34" charset="0"/>
                <a:cs typeface="Times New Roman" panose="02020603050405020304" pitchFamily="18" charset="0"/>
              </a:rPr>
              <a:t>contribute to </a:t>
            </a:r>
            <a:r>
              <a:rPr lang="en-IN" sz="1600" i="1" dirty="0">
                <a:effectLst/>
                <a:ea typeface="Calibri" panose="020F0502020204030204" pitchFamily="34" charset="0"/>
                <a:cs typeface="Times New Roman" panose="02020603050405020304" pitchFamily="18" charset="0"/>
              </a:rPr>
              <a:t>significantly to revenues &amp; profitability in the coming years. </a:t>
            </a:r>
          </a:p>
          <a:p>
            <a:pPr algn="just">
              <a:spcBef>
                <a:spcPts val="600"/>
              </a:spcBef>
              <a:spcAft>
                <a:spcPts val="600"/>
              </a:spcAft>
            </a:pPr>
            <a:r>
              <a:rPr lang="en-IN" sz="1600" i="1" dirty="0">
                <a:effectLst/>
                <a:ea typeface="Calibri" panose="020F0502020204030204" pitchFamily="34" charset="0"/>
                <a:cs typeface="Times New Roman" panose="02020603050405020304" pitchFamily="18" charset="0"/>
              </a:rPr>
              <a:t>Going forward, demand in CV &amp; Tractor space is expected to be favourable and with change in products mix &amp; operational efficiencies, by maintaining margins. Our strong customer relationships give us the confidence to continuously deliver better results and we are encouraged to achieve more growth in future.”</a:t>
            </a:r>
            <a:endParaRPr lang="en-IN"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788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FAEE34-B8A4-EA67-28D7-DD447E7E933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3"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C6FAEE34-B8A4-EA67-28D7-DD447E7E933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38BD6E6-C3B6-F36B-A946-A5C367121B72}"/>
              </a:ext>
            </a:extLst>
          </p:cNvPr>
          <p:cNvSpPr>
            <a:spLocks noGrp="1"/>
          </p:cNvSpPr>
          <p:nvPr>
            <p:ph type="title"/>
          </p:nvPr>
        </p:nvSpPr>
        <p:spPr/>
        <p:txBody>
          <a:bodyPr vert="horz"/>
          <a:lstStyle/>
          <a:p>
            <a:r>
              <a:rPr lang="en-IN" dirty="0"/>
              <a:t>Consolidated Profit &amp; Loss Statement</a:t>
            </a:r>
          </a:p>
        </p:txBody>
      </p:sp>
      <p:sp>
        <p:nvSpPr>
          <p:cNvPr id="4" name="Slide Number Placeholder 3">
            <a:extLst>
              <a:ext uri="{FF2B5EF4-FFF2-40B4-BE49-F238E27FC236}">
                <a16:creationId xmlns:a16="http://schemas.microsoft.com/office/drawing/2014/main" id="{EEEE9424-99F4-F6A9-9461-8B465966EDA1}"/>
              </a:ext>
            </a:extLst>
          </p:cNvPr>
          <p:cNvSpPr>
            <a:spLocks noGrp="1"/>
          </p:cNvSpPr>
          <p:nvPr>
            <p:ph type="sldNum" sz="quarter" idx="12"/>
          </p:nvPr>
        </p:nvSpPr>
        <p:spPr/>
        <p:txBody>
          <a:bodyPr/>
          <a:lstStyle/>
          <a:p>
            <a:fld id="{B2E900CB-CECB-4A6E-B4E0-9522E21C9B47}" type="slidenum">
              <a:rPr lang="en-IN" smtClean="0"/>
              <a:t>9</a:t>
            </a:fld>
            <a:endParaRPr lang="en-IN" dirty="0"/>
          </a:p>
        </p:txBody>
      </p:sp>
      <p:graphicFrame>
        <p:nvGraphicFramePr>
          <p:cNvPr id="6" name="Table 5">
            <a:extLst>
              <a:ext uri="{FF2B5EF4-FFF2-40B4-BE49-F238E27FC236}">
                <a16:creationId xmlns:a16="http://schemas.microsoft.com/office/drawing/2014/main" id="{DE3481CD-0CCE-4D50-34A9-C916ED1D03B9}"/>
              </a:ext>
            </a:extLst>
          </p:cNvPr>
          <p:cNvGraphicFramePr>
            <a:graphicFrameLocks noGrp="1"/>
          </p:cNvGraphicFramePr>
          <p:nvPr>
            <p:extLst>
              <p:ext uri="{D42A27DB-BD31-4B8C-83A1-F6EECF244321}">
                <p14:modId xmlns:p14="http://schemas.microsoft.com/office/powerpoint/2010/main" val="3278929121"/>
              </p:ext>
            </p:extLst>
          </p:nvPr>
        </p:nvGraphicFramePr>
        <p:xfrm>
          <a:off x="558800" y="1076960"/>
          <a:ext cx="11122037" cy="4866641"/>
        </p:xfrm>
        <a:graphic>
          <a:graphicData uri="http://schemas.openxmlformats.org/drawingml/2006/table">
            <a:tbl>
              <a:tblPr/>
              <a:tblGrid>
                <a:gridCol w="3487979">
                  <a:extLst>
                    <a:ext uri="{9D8B030D-6E8A-4147-A177-3AD203B41FA5}">
                      <a16:colId xmlns:a16="http://schemas.microsoft.com/office/drawing/2014/main" val="2157102581"/>
                    </a:ext>
                  </a:extLst>
                </a:gridCol>
                <a:gridCol w="1272343">
                  <a:extLst>
                    <a:ext uri="{9D8B030D-6E8A-4147-A177-3AD203B41FA5}">
                      <a16:colId xmlns:a16="http://schemas.microsoft.com/office/drawing/2014/main" val="977850594"/>
                    </a:ext>
                  </a:extLst>
                </a:gridCol>
                <a:gridCol w="1272343">
                  <a:extLst>
                    <a:ext uri="{9D8B030D-6E8A-4147-A177-3AD203B41FA5}">
                      <a16:colId xmlns:a16="http://schemas.microsoft.com/office/drawing/2014/main" val="3364106055"/>
                    </a:ext>
                  </a:extLst>
                </a:gridCol>
                <a:gridCol w="1272343">
                  <a:extLst>
                    <a:ext uri="{9D8B030D-6E8A-4147-A177-3AD203B41FA5}">
                      <a16:colId xmlns:a16="http://schemas.microsoft.com/office/drawing/2014/main" val="2866125335"/>
                    </a:ext>
                  </a:extLst>
                </a:gridCol>
                <a:gridCol w="1272343">
                  <a:extLst>
                    <a:ext uri="{9D8B030D-6E8A-4147-A177-3AD203B41FA5}">
                      <a16:colId xmlns:a16="http://schemas.microsoft.com/office/drawing/2014/main" val="3861390224"/>
                    </a:ext>
                  </a:extLst>
                </a:gridCol>
                <a:gridCol w="1272343">
                  <a:extLst>
                    <a:ext uri="{9D8B030D-6E8A-4147-A177-3AD203B41FA5}">
                      <a16:colId xmlns:a16="http://schemas.microsoft.com/office/drawing/2014/main" val="1418082468"/>
                    </a:ext>
                  </a:extLst>
                </a:gridCol>
                <a:gridCol w="1272343">
                  <a:extLst>
                    <a:ext uri="{9D8B030D-6E8A-4147-A177-3AD203B41FA5}">
                      <a16:colId xmlns:a16="http://schemas.microsoft.com/office/drawing/2014/main" val="1969030771"/>
                    </a:ext>
                  </a:extLst>
                </a:gridCol>
              </a:tblGrid>
              <a:tr h="286273">
                <a:tc>
                  <a:txBody>
                    <a:bodyPr/>
                    <a:lstStyle/>
                    <a:p>
                      <a:pPr algn="l" rtl="0" fontAlgn="ctr"/>
                      <a:r>
                        <a:rPr lang="en-US" sz="1350" b="1" i="0" u="none" strike="noStrike" dirty="0">
                          <a:solidFill>
                            <a:srgbClr val="FFFFFF"/>
                          </a:solidFill>
                          <a:effectLst/>
                          <a:latin typeface="+mn-lt"/>
                        </a:rPr>
                        <a:t>Profit and Loss (Rs. in </a:t>
                      </a:r>
                      <a:r>
                        <a:rPr lang="en-US" sz="1350" b="1" i="0" u="none" strike="noStrike" dirty="0" err="1">
                          <a:solidFill>
                            <a:srgbClr val="FFFFFF"/>
                          </a:solidFill>
                          <a:effectLst/>
                          <a:latin typeface="+mn-lt"/>
                        </a:rPr>
                        <a:t>Crs</a:t>
                      </a:r>
                      <a:r>
                        <a:rPr lang="en-US" sz="1350" b="1" i="0" u="none" strike="noStrike" dirty="0">
                          <a:solidFill>
                            <a:srgbClr val="FFFFFF"/>
                          </a:solidFill>
                          <a:effectLst/>
                          <a:latin typeface="+mn-lt"/>
                        </a:rPr>
                        <a:t>)</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5922"/>
                    </a:solidFill>
                  </a:tcPr>
                </a:tc>
                <a:tc>
                  <a:txBody>
                    <a:bodyPr/>
                    <a:lstStyle/>
                    <a:p>
                      <a:pPr algn="ctr" rtl="0" fontAlgn="ctr"/>
                      <a:r>
                        <a:rPr lang="en-IN" sz="1400" b="1" i="0" u="none" strike="noStrike" dirty="0">
                          <a:solidFill>
                            <a:srgbClr val="FFFFFF"/>
                          </a:solidFill>
                          <a:effectLst/>
                          <a:latin typeface="Calibri" panose="020F0502020204030204" pitchFamily="34" charset="0"/>
                        </a:rPr>
                        <a:t>Q4FY23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5922"/>
                    </a:solidFill>
                  </a:tcPr>
                </a:tc>
                <a:tc>
                  <a:txBody>
                    <a:bodyPr/>
                    <a:lstStyle/>
                    <a:p>
                      <a:pPr algn="ctr" rtl="0" fontAlgn="ctr"/>
                      <a:r>
                        <a:rPr lang="en-IN" sz="1400" b="1" i="0" u="none" strike="noStrike">
                          <a:solidFill>
                            <a:srgbClr val="FFFFFF"/>
                          </a:solidFill>
                          <a:effectLst/>
                          <a:latin typeface="Calibri" panose="020F0502020204030204" pitchFamily="34" charset="0"/>
                        </a:rPr>
                        <a:t>Q4FY22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5922"/>
                    </a:solidFill>
                  </a:tcPr>
                </a:tc>
                <a:tc>
                  <a:txBody>
                    <a:bodyPr/>
                    <a:lstStyle/>
                    <a:p>
                      <a:pPr algn="ctr" rtl="0" fontAlgn="ctr"/>
                      <a:r>
                        <a:rPr lang="en-IN" sz="1400" b="1" i="1" u="none" strike="noStrike">
                          <a:solidFill>
                            <a:srgbClr val="FFFFFF"/>
                          </a:solidFill>
                          <a:effectLst/>
                          <a:latin typeface="Calibri" panose="020F0502020204030204" pitchFamily="34" charset="0"/>
                        </a:rPr>
                        <a:t>Y-o-Y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5922"/>
                    </a:solidFill>
                  </a:tcPr>
                </a:tc>
                <a:tc>
                  <a:txBody>
                    <a:bodyPr/>
                    <a:lstStyle/>
                    <a:p>
                      <a:pPr algn="ctr" rtl="0" fontAlgn="ctr"/>
                      <a:r>
                        <a:rPr lang="en-IN" sz="1400" b="1" i="0" u="none" strike="noStrike">
                          <a:solidFill>
                            <a:srgbClr val="FFFFFF"/>
                          </a:solidFill>
                          <a:effectLst/>
                          <a:latin typeface="Calibri" panose="020F0502020204030204" pitchFamily="34" charset="0"/>
                        </a:rPr>
                        <a:t>FY23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5922"/>
                    </a:solidFill>
                  </a:tcPr>
                </a:tc>
                <a:tc>
                  <a:txBody>
                    <a:bodyPr/>
                    <a:lstStyle/>
                    <a:p>
                      <a:pPr algn="ctr" rtl="0" fontAlgn="ctr"/>
                      <a:r>
                        <a:rPr lang="en-IN" sz="1400" b="1" i="0" u="none" strike="noStrike" dirty="0">
                          <a:solidFill>
                            <a:srgbClr val="FFFFFF"/>
                          </a:solidFill>
                          <a:effectLst/>
                          <a:latin typeface="Calibri" panose="020F0502020204030204" pitchFamily="34" charset="0"/>
                        </a:rPr>
                        <a:t>FY22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5922"/>
                    </a:solidFill>
                  </a:tcPr>
                </a:tc>
                <a:tc>
                  <a:txBody>
                    <a:bodyPr/>
                    <a:lstStyle/>
                    <a:p>
                      <a:pPr algn="ctr" rtl="0" fontAlgn="ctr"/>
                      <a:r>
                        <a:rPr lang="en-IN" sz="1400" b="1" i="1" u="none" strike="noStrike">
                          <a:solidFill>
                            <a:srgbClr val="FFFFFF"/>
                          </a:solidFill>
                          <a:effectLst/>
                          <a:latin typeface="Calibri" panose="020F0502020204030204" pitchFamily="34" charset="0"/>
                        </a:rPr>
                        <a:t>Y-o-Y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5922"/>
                    </a:solidFill>
                  </a:tcPr>
                </a:tc>
                <a:extLst>
                  <a:ext uri="{0D108BD9-81ED-4DB2-BD59-A6C34878D82A}">
                    <a16:rowId xmlns:a16="http://schemas.microsoft.com/office/drawing/2014/main" val="2556464525"/>
                  </a:ext>
                </a:extLst>
              </a:tr>
              <a:tr h="286273">
                <a:tc>
                  <a:txBody>
                    <a:bodyPr/>
                    <a:lstStyle/>
                    <a:p>
                      <a:pPr algn="l" rtl="0" fontAlgn="ctr"/>
                      <a:r>
                        <a:rPr lang="en-IN" sz="1350" b="1" i="0" u="none" strike="noStrike" dirty="0">
                          <a:solidFill>
                            <a:srgbClr val="000000"/>
                          </a:solidFill>
                          <a:effectLst/>
                          <a:latin typeface="+mn-lt"/>
                        </a:rPr>
                        <a:t>Revenue from Operations</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53.87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51.61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4.4%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216.94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195.40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11.0%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784466361"/>
                  </a:ext>
                </a:extLst>
              </a:tr>
              <a:tr h="286273">
                <a:tc>
                  <a:txBody>
                    <a:bodyPr/>
                    <a:lstStyle/>
                    <a:p>
                      <a:pPr algn="l" rtl="0" fontAlgn="ctr"/>
                      <a:r>
                        <a:rPr lang="en-IN" sz="1350" b="0" i="0" u="none" strike="noStrike" dirty="0">
                          <a:solidFill>
                            <a:srgbClr val="000000"/>
                          </a:solidFill>
                          <a:effectLst/>
                          <a:latin typeface="+mn-lt"/>
                        </a:rPr>
                        <a:t>Operating Expenses</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28.77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30.80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1" u="none" strike="noStrike">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122.85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116.22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1" u="none" strike="noStrike">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4260891"/>
                  </a:ext>
                </a:extLst>
              </a:tr>
              <a:tr h="286273">
                <a:tc>
                  <a:txBody>
                    <a:bodyPr/>
                    <a:lstStyle/>
                    <a:p>
                      <a:pPr algn="l" rtl="0" fontAlgn="ctr"/>
                      <a:r>
                        <a:rPr lang="en-IN" sz="1350" b="1" i="0" u="none" strike="noStrike" dirty="0">
                          <a:solidFill>
                            <a:srgbClr val="000000"/>
                          </a:solidFill>
                          <a:effectLst/>
                          <a:latin typeface="+mn-lt"/>
                        </a:rPr>
                        <a:t>Gross Profit</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25.09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20.80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20.6%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94.09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79.17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18.8%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231832111"/>
                  </a:ext>
                </a:extLst>
              </a:tr>
              <a:tr h="286273">
                <a:tc>
                  <a:txBody>
                    <a:bodyPr/>
                    <a:lstStyle/>
                    <a:p>
                      <a:pPr algn="l" rtl="0" fontAlgn="ctr"/>
                      <a:r>
                        <a:rPr lang="en-IN" sz="1350" b="1" i="0" u="none" strike="noStrike" dirty="0">
                          <a:solidFill>
                            <a:srgbClr val="000000"/>
                          </a:solidFill>
                          <a:effectLst/>
                          <a:latin typeface="+mn-lt"/>
                        </a:rPr>
                        <a:t>Gross Profit Margin</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46.6%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40.3%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dirty="0">
                          <a:solidFill>
                            <a:srgbClr val="000000"/>
                          </a:solidFill>
                          <a:effectLst/>
                          <a:latin typeface="Calibri" panose="020F0502020204030204" pitchFamily="34" charset="0"/>
                        </a:rPr>
                        <a:t>627 bps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43.4%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40.5%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dirty="0">
                          <a:solidFill>
                            <a:srgbClr val="000000"/>
                          </a:solidFill>
                          <a:effectLst/>
                          <a:latin typeface="Calibri" panose="020F0502020204030204" pitchFamily="34" charset="0"/>
                        </a:rPr>
                        <a:t>285 bps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94849271"/>
                  </a:ext>
                </a:extLst>
              </a:tr>
              <a:tr h="286273">
                <a:tc>
                  <a:txBody>
                    <a:bodyPr/>
                    <a:lstStyle/>
                    <a:p>
                      <a:pPr algn="l" rtl="0" fontAlgn="ctr"/>
                      <a:r>
                        <a:rPr lang="en-IN" sz="1350" b="0" i="0" u="none" strike="noStrike" dirty="0">
                          <a:solidFill>
                            <a:srgbClr val="000000"/>
                          </a:solidFill>
                          <a:effectLst/>
                          <a:latin typeface="+mn-lt"/>
                        </a:rPr>
                        <a:t>Employee Cost </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8.06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6.84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1" u="none" strike="noStrike">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32.10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28.81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1" u="none" strike="noStrike">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868803"/>
                  </a:ext>
                </a:extLst>
              </a:tr>
              <a:tr h="286273">
                <a:tc>
                  <a:txBody>
                    <a:bodyPr/>
                    <a:lstStyle/>
                    <a:p>
                      <a:pPr algn="l" rtl="0" fontAlgn="ctr"/>
                      <a:r>
                        <a:rPr lang="en-IN" sz="1350" b="0" i="0" u="none" strike="noStrike" dirty="0">
                          <a:solidFill>
                            <a:srgbClr val="000000"/>
                          </a:solidFill>
                          <a:effectLst/>
                          <a:latin typeface="+mn-lt"/>
                        </a:rPr>
                        <a:t>Other Expenses</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3.31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2.99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1" u="none" strike="noStrike">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11.58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10.28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1" u="none" strike="noStrike">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0852587"/>
                  </a:ext>
                </a:extLst>
              </a:tr>
              <a:tr h="286273">
                <a:tc>
                  <a:txBody>
                    <a:bodyPr/>
                    <a:lstStyle/>
                    <a:p>
                      <a:pPr algn="l" rtl="0" fontAlgn="ctr"/>
                      <a:r>
                        <a:rPr lang="en-IN" sz="1350" b="1" i="0" u="none" strike="noStrike" dirty="0">
                          <a:solidFill>
                            <a:srgbClr val="000000"/>
                          </a:solidFill>
                          <a:effectLst/>
                          <a:latin typeface="+mn-lt"/>
                        </a:rPr>
                        <a:t>EBITDA</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13.72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10.97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25.1%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50.41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40.08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25.8%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90442468"/>
                  </a:ext>
                </a:extLst>
              </a:tr>
              <a:tr h="286273">
                <a:tc>
                  <a:txBody>
                    <a:bodyPr/>
                    <a:lstStyle/>
                    <a:p>
                      <a:pPr algn="l" rtl="0" fontAlgn="ctr"/>
                      <a:r>
                        <a:rPr lang="en-IN" sz="1350" b="1" i="0" u="none" strike="noStrike" dirty="0">
                          <a:solidFill>
                            <a:srgbClr val="000000"/>
                          </a:solidFill>
                          <a:effectLst/>
                          <a:latin typeface="+mn-lt"/>
                        </a:rPr>
                        <a:t>EBITDA Margin </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25.5%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21.3%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dirty="0">
                          <a:solidFill>
                            <a:srgbClr val="000000"/>
                          </a:solidFill>
                          <a:effectLst/>
                          <a:latin typeface="Calibri" panose="020F0502020204030204" pitchFamily="34" charset="0"/>
                        </a:rPr>
                        <a:t>421 bps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23.2%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20.5%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dirty="0">
                          <a:solidFill>
                            <a:srgbClr val="000000"/>
                          </a:solidFill>
                          <a:effectLst/>
                          <a:latin typeface="Calibri" panose="020F0502020204030204" pitchFamily="34" charset="0"/>
                        </a:rPr>
                        <a:t>272 bps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521694269"/>
                  </a:ext>
                </a:extLst>
              </a:tr>
              <a:tr h="286273">
                <a:tc>
                  <a:txBody>
                    <a:bodyPr/>
                    <a:lstStyle/>
                    <a:p>
                      <a:pPr algn="l" rtl="0" fontAlgn="ctr"/>
                      <a:r>
                        <a:rPr lang="en-IN" sz="1350" b="0" i="0" u="none" strike="noStrike" dirty="0">
                          <a:solidFill>
                            <a:srgbClr val="000000"/>
                          </a:solidFill>
                          <a:effectLst/>
                          <a:latin typeface="+mn-lt"/>
                        </a:rPr>
                        <a:t>Other Income</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0.20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0.53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1" u="none" strike="noStrike">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2.92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2.61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1" u="none" strike="noStrike">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803445"/>
                  </a:ext>
                </a:extLst>
              </a:tr>
              <a:tr h="286273">
                <a:tc>
                  <a:txBody>
                    <a:bodyPr/>
                    <a:lstStyle/>
                    <a:p>
                      <a:pPr algn="l" rtl="0" fontAlgn="ctr"/>
                      <a:r>
                        <a:rPr lang="en-IN" sz="1350" b="0" i="0" u="none" strike="noStrike" dirty="0">
                          <a:solidFill>
                            <a:srgbClr val="000000"/>
                          </a:solidFill>
                          <a:effectLst/>
                          <a:latin typeface="+mn-lt"/>
                        </a:rPr>
                        <a:t>Depreciation</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1.90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2.00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1" u="none" strike="noStrike">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7.92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7.75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1" u="none" strike="noStrike">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2858347"/>
                  </a:ext>
                </a:extLst>
              </a:tr>
              <a:tr h="286273">
                <a:tc>
                  <a:txBody>
                    <a:bodyPr/>
                    <a:lstStyle/>
                    <a:p>
                      <a:pPr algn="l" rtl="0" fontAlgn="ctr"/>
                      <a:r>
                        <a:rPr lang="en-IN" sz="1350" b="1" i="0" u="none" strike="noStrike" dirty="0">
                          <a:solidFill>
                            <a:srgbClr val="000000"/>
                          </a:solidFill>
                          <a:effectLst/>
                          <a:latin typeface="+mn-lt"/>
                        </a:rPr>
                        <a:t>EBIT</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12.03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9.50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26.6%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45.42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34.94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30.0%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4019212417"/>
                  </a:ext>
                </a:extLst>
              </a:tr>
              <a:tr h="286273">
                <a:tc>
                  <a:txBody>
                    <a:bodyPr/>
                    <a:lstStyle/>
                    <a:p>
                      <a:pPr algn="l" rtl="0" fontAlgn="ctr"/>
                      <a:r>
                        <a:rPr lang="en-IN" sz="1350" b="0" i="0" u="none" strike="noStrike" dirty="0">
                          <a:solidFill>
                            <a:srgbClr val="000000"/>
                          </a:solidFill>
                          <a:effectLst/>
                          <a:latin typeface="+mn-lt"/>
                        </a:rPr>
                        <a:t>Finance Cost</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0.68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0.45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1" u="none" strike="noStrike">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2.91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2.59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1" u="none" strike="noStrike">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0233117"/>
                  </a:ext>
                </a:extLst>
              </a:tr>
              <a:tr h="286273">
                <a:tc>
                  <a:txBody>
                    <a:bodyPr/>
                    <a:lstStyle/>
                    <a:p>
                      <a:pPr algn="l" rtl="0" fontAlgn="ctr"/>
                      <a:r>
                        <a:rPr lang="en-IN" sz="1350" b="1" i="0" u="none" strike="noStrike" dirty="0">
                          <a:solidFill>
                            <a:srgbClr val="000000"/>
                          </a:solidFill>
                          <a:effectLst/>
                          <a:latin typeface="+mn-lt"/>
                        </a:rPr>
                        <a:t>Profit before Tax</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11.35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9.05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25.4%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42.51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32.35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31.4%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052210613"/>
                  </a:ext>
                </a:extLst>
              </a:tr>
              <a:tr h="286273">
                <a:tc>
                  <a:txBody>
                    <a:bodyPr/>
                    <a:lstStyle/>
                    <a:p>
                      <a:pPr algn="l" rtl="0" fontAlgn="ctr"/>
                      <a:r>
                        <a:rPr lang="en-IN" sz="1350" b="0" i="0" u="none" strike="noStrike" dirty="0">
                          <a:solidFill>
                            <a:srgbClr val="000000"/>
                          </a:solidFill>
                          <a:effectLst/>
                          <a:latin typeface="+mn-lt"/>
                        </a:rPr>
                        <a:t>Tax</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2.17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2.27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1" u="none" strike="noStrike">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9.91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N" sz="1400" b="0" i="0" u="none" strike="noStrike">
                          <a:solidFill>
                            <a:srgbClr val="000000"/>
                          </a:solidFill>
                          <a:effectLst/>
                          <a:latin typeface="Calibri" panose="020F0502020204030204" pitchFamily="34" charset="0"/>
                        </a:rPr>
                        <a:t>7.82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400" b="0" i="1" u="none" strike="noStrike">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7749726"/>
                  </a:ext>
                </a:extLst>
              </a:tr>
              <a:tr h="286273">
                <a:tc>
                  <a:txBody>
                    <a:bodyPr/>
                    <a:lstStyle/>
                    <a:p>
                      <a:pPr algn="l" rtl="0" fontAlgn="ctr"/>
                      <a:r>
                        <a:rPr lang="en-IN" sz="1350" b="1" i="0" u="none" strike="noStrike" dirty="0">
                          <a:solidFill>
                            <a:srgbClr val="000000"/>
                          </a:solidFill>
                          <a:effectLst/>
                          <a:latin typeface="+mn-lt"/>
                        </a:rPr>
                        <a:t>Profit After Tax</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9.18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6.78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35.4%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32.60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0" u="none" strike="noStrike">
                          <a:solidFill>
                            <a:srgbClr val="000000"/>
                          </a:solidFill>
                          <a:effectLst/>
                          <a:latin typeface="Calibri" panose="020F0502020204030204" pitchFamily="34" charset="0"/>
                        </a:rPr>
                        <a:t>24.53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32.9%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011129384"/>
                  </a:ext>
                </a:extLst>
              </a:tr>
              <a:tr h="286273">
                <a:tc>
                  <a:txBody>
                    <a:bodyPr/>
                    <a:lstStyle/>
                    <a:p>
                      <a:pPr algn="l" rtl="0" fontAlgn="ctr"/>
                      <a:r>
                        <a:rPr lang="en-IN" sz="1350" b="1" i="0" u="none" strike="noStrike" dirty="0">
                          <a:solidFill>
                            <a:srgbClr val="000000"/>
                          </a:solidFill>
                          <a:effectLst/>
                          <a:latin typeface="+mn-lt"/>
                        </a:rPr>
                        <a:t>Profit After Tax Margin</a:t>
                      </a:r>
                    </a:p>
                  </a:txBody>
                  <a:tcPr marL="7200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17.0%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13.1%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dirty="0">
                          <a:solidFill>
                            <a:srgbClr val="000000"/>
                          </a:solidFill>
                          <a:effectLst/>
                          <a:latin typeface="Calibri" panose="020F0502020204030204" pitchFamily="34" charset="0"/>
                        </a:rPr>
                        <a:t>391 bps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dirty="0">
                          <a:solidFill>
                            <a:srgbClr val="000000"/>
                          </a:solidFill>
                          <a:effectLst/>
                          <a:latin typeface="Calibri" panose="020F0502020204030204" pitchFamily="34" charset="0"/>
                        </a:rPr>
                        <a:t>15.0%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a:solidFill>
                            <a:srgbClr val="000000"/>
                          </a:solidFill>
                          <a:effectLst/>
                          <a:latin typeface="Calibri" panose="020F0502020204030204" pitchFamily="34" charset="0"/>
                        </a:rPr>
                        <a:t>12.6%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IN" sz="1400" b="1" i="1" u="none" strike="noStrike" dirty="0">
                          <a:solidFill>
                            <a:srgbClr val="000000"/>
                          </a:solidFill>
                          <a:effectLst/>
                          <a:latin typeface="Calibri" panose="020F0502020204030204" pitchFamily="34" charset="0"/>
                        </a:rPr>
                        <a:t>247 bps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442454536"/>
                  </a:ext>
                </a:extLst>
              </a:tr>
            </a:tbl>
          </a:graphicData>
        </a:graphic>
      </p:graphicFrame>
    </p:spTree>
    <p:extLst>
      <p:ext uri="{BB962C8B-B14F-4D97-AF65-F5344CB8AC3E}">
        <p14:creationId xmlns:p14="http://schemas.microsoft.com/office/powerpoint/2010/main" val="30017337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305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1&quot;&gt;&lt;elem m_fUsage=&quot;3.70361575639121287651E+00&quot;&gt;&lt;m_msothmcolidx val=&quot;0&quot;/&gt;&lt;m_rgb r=&quot;E4&quot; g=&quot;66&quot; b=&quot;4E&quot;/&gt;&lt;/elem&gt;&lt;elem m_fUsage=&quot;3.65370865195729077612E+00&quot;&gt;&lt;m_msothmcolidx val=&quot;0&quot;/&gt;&lt;m_rgb r=&quot;F2&quot; g=&quot;A1&quot; b=&quot;6A&quot;/&gt;&lt;/elem&gt;&lt;elem m_fUsage=&quot;1.20766424782627312950E+00&quot;&gt;&lt;m_msothmcolidx val=&quot;0&quot;/&gt;&lt;m_rgb r=&quot;F7&quot; g=&quot;EB&quot; b=&quot;A6&quot;/&gt;&lt;/elem&gt;&lt;elem m_fUsage=&quot;1.00000000000000000000E+00&quot;&gt;&lt;m_msothmcolidx val=&quot;0&quot;/&gt;&lt;m_rgb r=&quot;D6&quot; g=&quot;E0&quot; b=&quot;E5&quot;/&gt;&lt;/elem&gt;&lt;elem m_fUsage=&quot;4.28459963407909039113E-01&quot;&gt;&lt;m_msothmcolidx val=&quot;0&quot;/&gt;&lt;m_rgb r=&quot;F0&quot; g=&quot;59&quot; b=&quot;22&quot;/&gt;&lt;/elem&gt;&lt;elem m_fUsage=&quot;1.61730926992299014339E-03&quot;&gt;&lt;m_msothmcolidx val=&quot;0&quot;/&gt;&lt;m_rgb r=&quot;F1&quot; g=&quot;DE&quot; b=&quot;6B&quot;/&gt;&lt;/elem&gt;&lt;elem m_fUsage=&quot;1.54900694280898768886E-03&quot;&gt;&lt;m_msothmcolidx val=&quot;0&quot;/&gt;&lt;m_rgb r=&quot;00&quot; g=&quot;5C&quot; b=&quot;B0&quot;/&gt;&lt;/elem&gt;&lt;elem m_fUsage=&quot;1.45557834293069112905E-03&quot;&gt;&lt;m_msothmcolidx val=&quot;0&quot;/&gt;&lt;m_rgb r=&quot;BD&quot; g=&quot;D7&quot; b=&quot;EE&quot;/&gt;&lt;/elem&gt;&lt;elem m_fUsage=&quot;1.31002050863762210288E-03&quot;&gt;&lt;m_msothmcolidx val=&quot;0&quot;/&gt;&lt;m_rgb r=&quot;82&quot; g=&quot;DC&quot; b=&quot;72&quot;/&gt;&lt;/elem&gt;&lt;elem m_fUsage=&quot;3.44423447804451728516E-04&quot;&gt;&lt;m_msothmcolidx val=&quot;0&quot;/&gt;&lt;m_rgb r=&quot;7F&quot; g=&quot;7F&quot; b=&quot;7F&quot;/&gt;&lt;/elem&gt;&lt;elem m_fUsage=&quot;2.42749445031547234118E-04&quot;&gt;&lt;m_msothmcolidx val=&quot;0&quot;/&gt;&lt;m_rgb r=&quot;E6&quot; g=&quot;E6&quot; b=&quot;E6&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3jlLk53F8lafUV639An01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ASApJi0RzaTJfdpzRE.H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8JmCvcyiYXv3NeBDU.vHD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5ah6epdRaG3aO0cHoi84m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8Wkr.UrspGL_SmHMycgRK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0oUJk9hMjq8zZhAAgZ.i9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tj5Z3dSQExEykeS1ttdo.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gYiQlII1DZSVakp7nMMxx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wpBT.7KtTfBpLLEK7rbCY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dVWQR74BN_5xjHiCk2Rrw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NUceKpaSeYn8SRAGYOAZC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lotzlp_mh6Gf3SwTSqaLk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EEoELB8mRu.UQeGrHHPjK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O1KkSJ7k6LIcR.wUefneW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sxwQrj1TOLqy5vZJNmMjP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cDmubm9maWNP.8PmgWOnh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gModgX9LxSGmWYVx22rQ2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7_ErWXtxfun1U9kCPzi9y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Gy96_BkhrNze1ZDJBMjDI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yaNMVdSylvYGVKthNK.67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uRMx73bw6DVOwU0ZhSIrn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_lvcHOwYSbTg5UeoQzAC9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8Wkr.UrspGL_SmHMycgRK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f5STn96ntX8tiLSqKH4nJ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dGRsWrxjWsRW3P0fDs1vI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9S.aVla4kTifAAZ1YV8XQ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kV9xgTJ7o4r6ccfTKukkw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1FRKyMD5BiO6q6DgI7Xdo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N1ClqtrCZjso624970l7R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foAoe8u.kgaFSvpVyH0DXQ"/>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7.K_IdjMtpKgGDPMKCAIo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nIAOL_CI4xav1iTVTHD3e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bVrXdxHY2W0W3xgzrwuWH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tj5Z3dSQExEykeS1ttdo.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bkGCgDpMEg0WgBG0WjLSF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FI384HaJbeU2krMlbd7XH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6BU2R4ioMVeh07DKMpTvM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DDNQQgsf94nj5gznu1H5D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8.epX9rir.u6qyYMjAFP7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KS7hukY7FzfQCjU2F0AMf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fti2zaRtA5Y3j4SQwrd9w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caFK_z.FJFjmaUa2IBTSx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BG5C2Sj.FIcilPQZt6wIiw"/>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CfEHes_BibohihC1ty_j2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0oUJk9hMjq8zZhAAgZ.i9A"/>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PFCowPJIS.rkAKPpdeZo7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aG1eLSqLE6UZ542mGiLQyg"/>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R9xDWWWlcTwEbETt0YAbk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MVfxFC_rAgta6z9Cbe.gD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Btko6eRWrnwfBfpnQTjoo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FxWpMg0vM172bj2U3r4.M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mL7eTiB55q5Aly6NkgO.w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O048zcB8spfT36OOvVaYh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Q13MQrwU9ALah2spCAqJb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1OmlsXF9YBmJIDWh_h1HP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wpBT.7KtTfBpLLEK7rbCYg"/>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zDTeaSJr4l_aZ_Yl8nK2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UCoysCeDFe0KfU_0ITdFV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2.GvxeIe7c8x6zLZsb7bY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1erWNjFV1LreMooruOkk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kZzUxupmVwUL23Z2_P5xO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ASApJi0RzaTJfdpzRE.Hg"/>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8JmCvcyiYXv3NeBDU.vHD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5ah6epdRaG3aO0cHoi84m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wpBT.7KtTfBpLLEK7rbCY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gYiQlII1DZSVakp7nMMxxA"/>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gYiQlII1DZSVakp7nMMxx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8Z_166LQnxCcP8YcL2Hgi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03mwz41kdIkN1S9lU5Qdd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EEoELB8mRu.UQeGrHHPjK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Obo1gNBN6uh5NAjon8Po6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VvKU0J6Nkjqm9YsVZi0Wp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fv4nk5eDpQKGEi2i9BOTz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Ym4.j.NYPxK8xyz5_I1V8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ChFQ6uwEqYx.PQjoWIHc1w"/>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QZkC4diVPVYR5Rtu5qPG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dVWQR74BN_5xjHiCk2RrwQ"/>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svkatjDlYBeoC__enZvwS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AR.h5F0o.b0MCgeoA2F6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Iv5GadG5V_f7m0KeOE3wmw"/>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NKF1L1JRfPolNq3jUNdpB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pdiXgvNw.A.H6_e9uO6BSQ"/>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Xr0JG4zbW38KiSrYtOC5j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jQIjhMCrcmZLZOaVzbax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GPlGhKFX3ZrVv0naz.hcW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J0b1h8EeintOHGZo18fJi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QhZ93za3ZtZBSWYPbfKLu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NUceKpaSeYn8SRAGYOAZCg"/>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AsYxrSVedvVWQYc8IFY.yA"/>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9cxHBsl.XAJQZhPfRagk7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ko8NtFlIa0MU5rHzkTyNa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Q9ApK5G5Gf.W1qbeq0v2P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UjIPWpFv2StCJscbKTjKW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ZQmpjMj8s0Yw9c0_akPWh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x8s5545VVq5ULqNzbqhuG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KFgqZ3IPCQg1uVVoHGqLh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iWXGA7Mq.NUobN2Ec2ADOg"/>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DhV9OiYy5niUCtLH4Ede4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sC5C6pc8pLmVvwz9SiEeHQ"/>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bMPdkypOp4I2lJNJEsysy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vns5qEenFsGVXrLJHQpJHw"/>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OrS00WxjA3TCc4pvnsmuYw"/>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lGpP6dNgBUxYW3vBbwWhIw"/>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trv..cZZIXdfCT1TEu47vQ"/>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RJDO39Erz.I8CF9tUT.am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YlcTKHFIs2d21sPNkncBfw"/>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2uR_SSuepZRZf67lgRAFk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4169H2pjXhoJZ9K43bNbzw"/>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dNHtvVsAg9LF5hcOUlc4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O1KkSJ7k6LIcR.wUefneW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VLyD6tO7UaXdCpXz2DIn5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0loCka6nNHqDOB.wOyzt8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kZzUxupmVwUL23Z2_P5xO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tr.OBCbEJR71TDpSgw.zIg"/>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wpBT.7KtTfBpLLEK7rbCY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gYiQlII1DZSVakp7nMMxx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2fPNyhbeYs3mbcSgs6IJG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jVD0gjmTIqOgLGfZo2Veq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xl8vDmuwNFjFB.c9_2lOZQ"/>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IggYR8ag_jMW2fDxgKaIEQ"/>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5xOxigw0QbCWBHAS3_D20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_HmX9oedVA16cW.u2jKdo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27BNrLH9b.jRsmLsFbTKq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6YSCGQsU7CRe3YU2Wzbyc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J3QXvb3EX68wdiVLaE6l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3ms4AFL7FBI3TYuwSkN5f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v8_QoCNyNcz3MAJcstStQ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jHwzFI.fqpCBa3hALVCBW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0ik0CB_mJ0M5ch9qj03RPQ"/>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GFHGB.M57HPU.YKqnwsCiw"/>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rQdWdGcGog89ZP6vX0U07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i_N4_CEo8d14C8fDpjGaD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Obo1gNBN6uh5NAjon8Po6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0XKNijytHS3n8n9JSLhAJ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SxNK5H1ffD1cLS2tfXjA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7zPRF2lgW0nK2YlBYYvel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80Y118Tt4qAqfO5yghmn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7yqqA3yryv72h_U75TW8PQ"/>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n1tUMDNbpmInpUhFRHezR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ATAqap85Fu3EgX33tQ0JRA"/>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kZzUxupmVwUL23Z2_P5xOg"/>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PjAyeZyG0ViNlSPx9OXVT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wpBT.7KtTfBpLLEK7rbCY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03mwz41kdIkN1S9lU5Qdd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gYiQlII1DZSVakp7nMMxx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8Z_166LQnxCcP8YcL2Hgig"/>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PtZRBrY6vYakIQ7x9asnXQ"/>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Obo1gNBN6uh5NAjon8Po6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fv4nk5eDpQKGEi2i9BOTz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YfzLp8yFpWS64sC8raIDlg"/>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Ym4.j.NYPxK8xyz5_I1V8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ChFQ6uwEqYx.PQjoWIHc1w"/>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QZkC4diVPVYR5Rtu5qPGw"/>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Iv5GadG5V_f7m0KeOE3wm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sjIVyUTVkdkkYg8VhyMXbw"/>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GPlGhKFX3ZrVv0naz.hcWA"/>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jQIjhMCrcmZLZOaVzbax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QhZ93za3ZtZBSWYPbfKLug"/>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J0b1h8EeintOHGZo18fJi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NPc4AI3X5Yt.HnYn9hl.m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rhx2LbxZrQaw8AQXayVw9Q"/>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Q9ApK5G5Gf.W1qbeq0v2P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puIX75IZKj15p2fGvRbc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DhV9OiYy5niUCtLH4Ede4g"/>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bMPdkypOp4I2lJNJEsysy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KFgqZ3IPCQg1uVVoHGqLh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iWXGA7Mq.NUobN2Ec2ADO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XY6dtwoZDbdB3grfUq9fTw"/>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OrS00WxjA3TCc4pvnsmuYw"/>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lGpP6dNgBUxYW3vBbwWhI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RJDO39Erz.I8CF9tUT.am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DbRbscB_nh1TN44yV8VtKw"/>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trv..cZZIXdfCT1TEu47v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YlcTKHFIs2d21sPNkncBfw"/>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dNHtvVsAg9LF5hcOUlc4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2uR_SSuepZRZf67lgRAFk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4169H2pjXhoJZ9K43bNbz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VLyD6tO7UaXdCpXz2DIn5w"/>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8Ic.X1dhNXir2dhoiBPD1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Fhpj_G9Uw47lndq3Vgv4s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kOV.0XVsQfWeuFgTZDw96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ql8isJ5ikz2WZsBh7xlluQ"/>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xuzdGa_ASXGajLlW8sCdKQ"/>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cRJCem67nBznRQTvhdksl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b0K1jIkgQ0W6BWJGmKVSvQ"/>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xcp7rQfLQrEVgJK1_GgDn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2sYBUJSVDDv6gMFnVw2k_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ND.1DM2EMa7GfBK2tCt49Q"/>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LImWF3MJw2LT3a74jBf5B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prN3S8EQ4c7hZxiRwFiNgQ"/>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57wrvJ0vh_36vVHIbULb5g"/>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z30kaGs1m9k.DIYWtVbGww"/>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n2_aqdCxTaKACmq9Jxb4P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xgic62kbjAfTPlQ48bxevA"/>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c0QQ6p1kXtm3wxEvpejUN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6h4A1pVDKE3C0mlyswc6pQ"/>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TtnPDGc70_7rR.8N6y8BDw"/>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zcLrhYq_bJw9vB0uRBxJjg"/>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ZR95l2EMIYkbdaVd16TiD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AX.82Cu3ZuX0yXRMULakWQ"/>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ApYuA4vd1NFVi24gSFY5bA"/>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An6WIJ5KQaXsEH6qDue6UA"/>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bQKeQI7eFfUpOYvVNfo7s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c1dIo.dXLstL4ceP0k460g"/>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lEV1q6yDEQ8ayR_QQf1HP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aC16NUtIkpRlx2KfOoTMZQ"/>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VaAnVhpQr9njvuE.xgU4gQ"/>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YaC3QPfs0gRldTbkdXzV.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RZ.1tvmUztnpBDJtddY5EQ"/>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sPtJYo6xHLtKFW3KX.xcg"/>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fGWopZcdN.fRyEQXfomYJ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0dm6O_Mll8rydchH9gzb.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0blFf2Rky8cXgKTJusTGA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20rn4DLDGwtRatktgVMch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gEGnowajxo2XyKdp2QUaK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dc7UTy8j2vZqVrPwC7xib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i6uXi2Ktz5Ya9xEn6rMoq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SDU8Aa6id6Ec9yyGCzzzT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oMBZ.WTmjqws.bxOX8Pur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FRWRkdNTXZLJMcrcS2mQl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mK2gkCXVuawt04JgKACPn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pjQpYcMyLs7coAti9nSL1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49YJHEYG7WCrS1BCwfuU0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RN5B8S2saHFsrWLfvShRt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4fGT0pJyz6m.1Z1Ujs1_p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VWWJZ88ccJmnFQc4YUuJz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PJJvtQffAwVUYAKIN7r1X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KwjwiSvMOtZ2f.1AVHGEQ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mC1SFIE1uRVkOCldq65ft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cVOtGiHDEUiZVLIU47WQZ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vgls5krKI6OP40wGQ6BBF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_EJfzJ0fyxqq5fcbVg3iM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RRRlHIzqFRkjbVVRASTyV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7iPOn0AJiJC_DqMqFaxul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5FqfSRyX1rsZE_nmycvQH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ec995qRjgTkBkTbCMh6CK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ufWIMj4hQHQjW_UtGnM50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FbaMKd3RfzH3GdGsVljMN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pp45UCQXmuiVblOCYmTig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bSYib10hmqqjLHqk6j.8P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FjD.WzM.j3uqxqFpFt8E0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MvHHq4kkGnv.DF6zSW2P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6d9A17JTXq15nmZixYjSQ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8hYpKGf5bJcOlUm_no1YB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98KNsZLQ9fUUlAYARihQh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bsoaVDVqxsWAJNxN8.mng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IFwNtSPHJtCXVWiprCC4_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Z0qFaY6e9S6iyVhaStVcQ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LGDNLmBTVCHR5RSZ.I5qE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6NVg7hj3BgIzptQMPD.y6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s8Yw.3vhIRXQIZsLNcn_r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bhVIihsnUXImhK1Q7uAvq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Ot68yltAHzgqbshGvEqmP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CHWHK6apvfg6zgc1jdfYO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7r4X.a7gH4IHFtKD4XTEL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yf2a3iwgtf1ZM_eHWPjIj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g5.uLXN3dxCsxgtUwkL4K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tsnRFeumY57Oy7KRSwqKp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kZzUxupmVwUL23Z2_P5xO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x6ZRzun57NGOYUrNP5j5p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jfT_DBfxvoHrtvXBLCpWh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msJ2_Lxzk1fUJv79mHIk3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_KtnROgQUXhJZhFzCmiDl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qRJ8fIZ77EPkFZWY.p7.q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VOXSn4lbBX3XIluzdH4Eh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2ecw1FybLCVFOx2q1lOq0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Y4nXYKFkdGyRAJ1rt.X3X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XeNRSpTW0JtzLbJ1q4ROs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sb7a_b.WpVF6wG2zPi.qj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89DaWO9aJ_bz0Qmy66ot1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cv42j4jTUHivN6Ok1B183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z6jNmt_CoLVqL3BFQUKAt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lzvEOcfARc6xvwSF643nN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gSHcCwM6dGjyXjaUgg4x.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dPH25RiMHSXW7EljYGY46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XR_vc0htFnY.4f.rVoKI.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p.boFlq._DIahBNlEeOHd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uTxtVGPhhy1kGkWE8nSsX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kZzUxupmVwUL23Z2_P5xO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8275</TotalTime>
  <Words>3962</Words>
  <Application>Microsoft Office PowerPoint</Application>
  <PresentationFormat>Widescreen</PresentationFormat>
  <Paragraphs>837</Paragraphs>
  <Slides>34</Slides>
  <Notes>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5" baseType="lpstr">
      <vt:lpstr>Arial</vt:lpstr>
      <vt:lpstr>Calibri</vt:lpstr>
      <vt:lpstr>Calibri Light</vt:lpstr>
      <vt:lpstr>Cambria</vt:lpstr>
      <vt:lpstr>Congenial</vt:lpstr>
      <vt:lpstr>Congenial Light</vt:lpstr>
      <vt:lpstr>Congenial SemiBold</vt:lpstr>
      <vt:lpstr>Times New Roman</vt:lpstr>
      <vt:lpstr>Wingdings</vt:lpstr>
      <vt:lpstr>Office Theme</vt:lpstr>
      <vt:lpstr>think-cell Slide</vt:lpstr>
      <vt:lpstr>PowerPoint Presentation</vt:lpstr>
      <vt:lpstr>Safe Harbour</vt:lpstr>
      <vt:lpstr>PowerPoint Presentation</vt:lpstr>
      <vt:lpstr>Update on Capex in Product Diversification – Brakes </vt:lpstr>
      <vt:lpstr>Key Financial Highlights – Q4 &amp; FY23</vt:lpstr>
      <vt:lpstr>Product-Wise Highlights – Q4 &amp; FY23</vt:lpstr>
      <vt:lpstr>Revenue Break up – Product Wise</vt:lpstr>
      <vt:lpstr>A message from the Chairman</vt:lpstr>
      <vt:lpstr>Consolidated Profit &amp; Loss Statement</vt:lpstr>
      <vt:lpstr>PowerPoint Presentation</vt:lpstr>
      <vt:lpstr>Revenue Break up – Product Wise</vt:lpstr>
      <vt:lpstr>Revenue Break up – Geography Wise</vt:lpstr>
      <vt:lpstr>Consolidated Profit &amp; Loss Statement</vt:lpstr>
      <vt:lpstr>Consolidated Balance Sheet</vt:lpstr>
      <vt:lpstr>Consolidated Cash Flow Statement</vt:lpstr>
      <vt:lpstr>PowerPoint Presentation</vt:lpstr>
      <vt:lpstr>About Menon Bearings</vt:lpstr>
      <vt:lpstr>State of the Art Manufacturing Facilities</vt:lpstr>
      <vt:lpstr>Diversified Products: Bi-Metal Products</vt:lpstr>
      <vt:lpstr>Diversified Products: Aluminum Die-Cast</vt:lpstr>
      <vt:lpstr>Diversified Products: Brakes</vt:lpstr>
      <vt:lpstr>Current Capacities &amp; Capex Plan</vt:lpstr>
      <vt:lpstr>In-House Engineering &amp; Development</vt:lpstr>
      <vt:lpstr>Quality Assurance</vt:lpstr>
      <vt:lpstr>Diversified Industry Application with growing Exports</vt:lpstr>
      <vt:lpstr>Formidable Reach &amp; Brand Equity in the After-Market</vt:lpstr>
      <vt:lpstr>Diversified Marquee Clientele across Industries</vt:lpstr>
      <vt:lpstr>Customer Recognitions, Awards &amp; Accolades </vt:lpstr>
      <vt:lpstr>CSR &amp; ESG Initiatives</vt:lpstr>
      <vt:lpstr>Industry Growth Drivers</vt:lpstr>
      <vt:lpstr>EV SHIFT – FAR FROM A RISK</vt:lpstr>
      <vt:lpstr>Experienced Board of Directors</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Saloni Soni</dc:creator>
  <cp:lastModifiedBy>Windows User</cp:lastModifiedBy>
  <cp:revision>521</cp:revision>
  <dcterms:created xsi:type="dcterms:W3CDTF">2022-07-26T09:27:12Z</dcterms:created>
  <dcterms:modified xsi:type="dcterms:W3CDTF">2023-05-09T10:00:34Z</dcterms:modified>
</cp:coreProperties>
</file>